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Quicksand"/>
      <p:regular r:id="rId40"/>
      <p:bold r:id="rId41"/>
    </p:embeddedFont>
    <p:embeddedFont>
      <p:font typeface="Roboto Mono"/>
      <p:regular r:id="rId42"/>
      <p:bold r:id="rId43"/>
      <p:italic r:id="rId44"/>
      <p:boldItalic r:id="rId45"/>
    </p:embeddedFont>
    <p:embeddedFont>
      <p:font typeface="Quicksand Light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E6EB7A-060B-4A76-ABED-1DBB35015868}">
  <a:tblStyle styleId="{C6E6EB7A-060B-4A76-ABED-1DBB3501586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C3136468-2115-4839-9144-90C7C30793AC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icksand-regular.fntdata"/><Relationship Id="rId20" Type="http://schemas.openxmlformats.org/officeDocument/2006/relationships/slide" Target="slides/slide14.xml"/><Relationship Id="rId42" Type="http://schemas.openxmlformats.org/officeDocument/2006/relationships/font" Target="fonts/RobotoMono-regular.fntdata"/><Relationship Id="rId41" Type="http://schemas.openxmlformats.org/officeDocument/2006/relationships/font" Target="fonts/Quicksand-bold.fntdata"/><Relationship Id="rId22" Type="http://schemas.openxmlformats.org/officeDocument/2006/relationships/slide" Target="slides/slide16.xml"/><Relationship Id="rId44" Type="http://schemas.openxmlformats.org/officeDocument/2006/relationships/font" Target="fonts/RobotoMono-italic.fntdata"/><Relationship Id="rId21" Type="http://schemas.openxmlformats.org/officeDocument/2006/relationships/slide" Target="slides/slide15.xml"/><Relationship Id="rId43" Type="http://schemas.openxmlformats.org/officeDocument/2006/relationships/font" Target="fonts/RobotoMono-bold.fntdata"/><Relationship Id="rId24" Type="http://schemas.openxmlformats.org/officeDocument/2006/relationships/slide" Target="slides/slide18.xml"/><Relationship Id="rId46" Type="http://schemas.openxmlformats.org/officeDocument/2006/relationships/font" Target="fonts/QuicksandLight-regular.fntdata"/><Relationship Id="rId23" Type="http://schemas.openxmlformats.org/officeDocument/2006/relationships/slide" Target="slides/slide17.xml"/><Relationship Id="rId45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QuicksandLight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ncce.io/tcc" TargetMode="External"/><Relationship Id="rId3" Type="http://schemas.openxmlformats.org/officeDocument/2006/relationships/hyperlink" Target="http://ncce.io/ogl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Last updated: 09-12-20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Resources are updated regularly — the latest version is available at: </a:t>
            </a:r>
            <a:r>
              <a:rPr lang="en-GB" sz="900" u="sng">
                <a:solidFill>
                  <a:srgbClr val="1155CC"/>
                </a:solid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ncce.io/tcc</a:t>
            </a: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This resource is licensed under the Open Government Licence, version 3. For more information on this licence, see </a:t>
            </a:r>
            <a:r>
              <a:rPr lang="en-GB" sz="900" u="sng">
                <a:solidFill>
                  <a:srgbClr val="1155CC"/>
                </a:solid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ncce.io/ogl</a:t>
            </a: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3075" y="4066025"/>
            <a:ext cx="17145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side by side">
  <p:cSld name="TITLE_4_1_1_1_3_1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Questions / Lists">
  <p:cSld name="TITLE_4_1_1_1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with heading)">
  <p:cSld name="TITLE_4_1_1_2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no heading)">
  <p:cSld name="TITLE_4_1_1_1_4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10900" y="472000"/>
            <a:ext cx="85212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310900" y="4282175"/>
            <a:ext cx="85212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" name="Google Shape;36;p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(no text under)">
  <p:cSld name="TITLE_4_1_1_1_3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0900" y="319600"/>
            <a:ext cx="8521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xt">
  <p:cSld name="TITLE_4_1_1_1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310900" y="319600"/>
            <a:ext cx="8521200" cy="4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3600"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155CC">
            <a:alpha val="549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725"/>
            <a:ext cx="9144000" cy="30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0900" y="310900"/>
            <a:ext cx="8521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b="1" i="0" sz="2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0900" y="1017725"/>
            <a:ext cx="85215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orient="horz" pos="196">
          <p15:clr>
            <a:srgbClr val="EA4335"/>
          </p15:clr>
        </p15:guide>
        <p15:guide id="3" orient="horz" pos="641">
          <p15:clr>
            <a:srgbClr val="EA4335"/>
          </p15:clr>
        </p15:guide>
        <p15:guide id="4" pos="2776">
          <p15:clr>
            <a:srgbClr val="EA4335"/>
          </p15:clr>
        </p15:guide>
        <p15:guide id="5" orient="horz" pos="812">
          <p15:clr>
            <a:srgbClr val="EA4335"/>
          </p15:clr>
        </p15:guide>
        <p15:guide id="6" pos="2984">
          <p15:clr>
            <a:srgbClr val="EA4335"/>
          </p15:clr>
        </p15:guide>
        <p15:guide id="7" pos="5564">
          <p15:clr>
            <a:srgbClr val="EA4335"/>
          </p15:clr>
        </p15:guide>
        <p15:guide id="8" orient="horz" pos="2592">
          <p15:clr>
            <a:srgbClr val="EA4335"/>
          </p15:clr>
        </p15:guide>
        <p15:guide id="9" pos="2448">
          <p15:clr>
            <a:srgbClr val="EA4335"/>
          </p15:clr>
        </p15:guide>
        <p15:guide id="10" pos="3312">
          <p15:clr>
            <a:srgbClr val="EA4335"/>
          </p15:clr>
        </p15:guide>
        <p15:guide id="11" orient="horz" pos="304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2D Arrays and Lists</a:t>
            </a:r>
            <a:endParaRPr/>
          </a:p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Mack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 is a two-dimensional list?</a:t>
            </a:r>
            <a:endParaRPr/>
          </a:p>
        </p:txBody>
      </p:sp>
      <p:sp>
        <p:nvSpPr>
          <p:cNvPr id="145" name="Google Shape;145;p1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5520400" y="3558250"/>
            <a:ext cx="42300" cy="4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4452300" y="1108575"/>
            <a:ext cx="16110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2709400" y="4114800"/>
            <a:ext cx="38280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If a new row is needed, then you add another list.</a:t>
            </a:r>
            <a:endParaRPr b="1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49" name="Google Shape;149;p18"/>
          <p:cNvCxnSpPr>
            <a:stCxn id="148" idx="0"/>
            <a:endCxn id="146" idx="2"/>
          </p:cNvCxnSpPr>
          <p:nvPr/>
        </p:nvCxnSpPr>
        <p:spPr>
          <a:xfrm rot="-5400000">
            <a:off x="4804150" y="3398550"/>
            <a:ext cx="535500" cy="8970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150" name="Google Shape;150;p18"/>
          <p:cNvGraphicFramePr/>
          <p:nvPr/>
        </p:nvGraphicFramePr>
        <p:xfrm>
          <a:off x="5712375" y="217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{C3136468-2115-4839-9144-90C7C30793AC}</a:tableStyleId>
              </a:tblPr>
              <a:tblGrid>
                <a:gridCol w="382850"/>
                <a:gridCol w="775250"/>
                <a:gridCol w="833750"/>
                <a:gridCol w="663950"/>
              </a:tblGrid>
              <a:tr h="325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Fred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Wilma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Dino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1" name="Google Shape;151;p18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A </a:t>
            </a:r>
            <a:r>
              <a:rPr b="1" lang="en-GB"/>
              <a:t>2D list</a:t>
            </a:r>
            <a:r>
              <a:rPr lang="en-GB"/>
              <a:t> can be used to hold the player names and scores for a game.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Index locations</a:t>
            </a:r>
            <a:endParaRPr/>
          </a:p>
        </p:txBody>
      </p:sp>
      <p:sp>
        <p:nvSpPr>
          <p:cNvPr id="157" name="Google Shape;157;p1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158" name="Google Shape;158;p19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{C6E6EB7A-060B-4A76-ABED-1DBB35015868}</a:tableStyleId>
              </a:tblPr>
              <a:tblGrid>
                <a:gridCol w="327000"/>
                <a:gridCol w="3774525"/>
              </a:tblGrid>
              <a:tr h="94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scores = [["Fred", "Wilma", "Dino"],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[4, 5, 6]]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print(scores[0])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9" name="Google Shape;159;p19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You can access each </a:t>
            </a:r>
            <a:r>
              <a:rPr b="1" lang="en-GB"/>
              <a:t>list </a:t>
            </a:r>
            <a:r>
              <a:rPr lang="en-GB"/>
              <a:t>in the </a:t>
            </a:r>
            <a:r>
              <a:rPr b="1" lang="en-GB"/>
              <a:t>2D list</a:t>
            </a:r>
            <a:r>
              <a:rPr lang="en-GB"/>
              <a:t> in the same way that you access a single element in a list. </a:t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1889025" y="1768750"/>
            <a:ext cx="106200" cy="216300"/>
          </a:xfrm>
          <a:prstGeom prst="roundRect">
            <a:avLst>
              <a:gd fmla="val 16667" name="adj"/>
            </a:avLst>
          </a:prstGeom>
          <a:solidFill>
            <a:srgbClr val="5B5BA5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Index locations</a:t>
            </a:r>
            <a:endParaRPr/>
          </a:p>
        </p:txBody>
      </p:sp>
      <p:sp>
        <p:nvSpPr>
          <p:cNvPr id="166" name="Google Shape;166;p2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167" name="Google Shape;167;p20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{C6E6EB7A-060B-4A76-ABED-1DBB35015868}</a:tableStyleId>
              </a:tblPr>
              <a:tblGrid>
                <a:gridCol w="327000"/>
                <a:gridCol w="3774525"/>
              </a:tblGrid>
              <a:tr h="94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scores = [["Fred", "Wilma", "Dino"],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[4, 5, 6]]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print(scores[0])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8" name="Google Shape;168;p20"/>
          <p:cNvSpPr/>
          <p:nvPr/>
        </p:nvSpPr>
        <p:spPr>
          <a:xfrm>
            <a:off x="1924975" y="1988076"/>
            <a:ext cx="42300" cy="4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1365075" y="2363025"/>
            <a:ext cx="12810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Accesses the list at location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0" name="Google Shape;170;p20"/>
          <p:cNvCxnSpPr>
            <a:stCxn id="169" idx="0"/>
            <a:endCxn id="168" idx="4"/>
          </p:cNvCxnSpPr>
          <p:nvPr/>
        </p:nvCxnSpPr>
        <p:spPr>
          <a:xfrm flipH="1" rot="5400000">
            <a:off x="1809525" y="2166975"/>
            <a:ext cx="332700" cy="594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1" name="Google Shape;171;p20"/>
          <p:cNvSpPr/>
          <p:nvPr/>
        </p:nvSpPr>
        <p:spPr>
          <a:xfrm>
            <a:off x="1606025" y="1209825"/>
            <a:ext cx="2384100" cy="216300"/>
          </a:xfrm>
          <a:prstGeom prst="roundRect">
            <a:avLst>
              <a:gd fmla="val 16667" name="adj"/>
            </a:avLst>
          </a:prstGeom>
          <a:solidFill>
            <a:srgbClr val="5B5BA5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Index locations</a:t>
            </a:r>
            <a:endParaRPr/>
          </a:p>
        </p:txBody>
      </p:sp>
      <p:sp>
        <p:nvSpPr>
          <p:cNvPr id="177" name="Google Shape;177;p2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178" name="Google Shape;178;p21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{C6E6EB7A-060B-4A76-ABED-1DBB35015868}</a:tableStyleId>
              </a:tblPr>
              <a:tblGrid>
                <a:gridCol w="327000"/>
                <a:gridCol w="3774525"/>
              </a:tblGrid>
              <a:tr h="94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scores = [["Fred", "Wilma", "Dino"],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[4, 5, 6]]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print(scores[1])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p21"/>
          <p:cNvSpPr/>
          <p:nvPr/>
        </p:nvSpPr>
        <p:spPr>
          <a:xfrm>
            <a:off x="1924975" y="1988076"/>
            <a:ext cx="42300" cy="4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1365075" y="2363025"/>
            <a:ext cx="12810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Accesses the list at location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1" name="Google Shape;181;p21"/>
          <p:cNvCxnSpPr>
            <a:stCxn id="180" idx="0"/>
            <a:endCxn id="179" idx="4"/>
          </p:cNvCxnSpPr>
          <p:nvPr/>
        </p:nvCxnSpPr>
        <p:spPr>
          <a:xfrm flipH="1" rot="5400000">
            <a:off x="1809525" y="2166975"/>
            <a:ext cx="332700" cy="594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2" name="Google Shape;182;p21"/>
          <p:cNvSpPr/>
          <p:nvPr/>
        </p:nvSpPr>
        <p:spPr>
          <a:xfrm>
            <a:off x="1620175" y="1394750"/>
            <a:ext cx="827700" cy="216300"/>
          </a:xfrm>
          <a:prstGeom prst="roundRect">
            <a:avLst>
              <a:gd fmla="val 16667" name="adj"/>
            </a:avLst>
          </a:prstGeom>
          <a:solidFill>
            <a:srgbClr val="5B5BA5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Index locations</a:t>
            </a:r>
            <a:endParaRPr/>
          </a:p>
        </p:txBody>
      </p:sp>
      <p:sp>
        <p:nvSpPr>
          <p:cNvPr id="188" name="Google Shape;188;p2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189" name="Google Shape;189;p22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{C6E6EB7A-060B-4A76-ABED-1DBB35015868}</a:tableStyleId>
              </a:tblPr>
              <a:tblGrid>
                <a:gridCol w="327000"/>
                <a:gridCol w="3774525"/>
              </a:tblGrid>
              <a:tr h="94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scores = [["Fred", "Wilma", "Dino"],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[4, 5, 6]]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print(scores[0][0])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22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To access </a:t>
            </a:r>
            <a:r>
              <a:rPr b="1" lang="en-GB"/>
              <a:t>a single item</a:t>
            </a:r>
            <a:r>
              <a:rPr lang="en-GB"/>
              <a:t> in </a:t>
            </a:r>
            <a:r>
              <a:rPr b="1" lang="en-GB"/>
              <a:t>a single list</a:t>
            </a:r>
            <a:r>
              <a:rPr lang="en-GB"/>
              <a:t>, you need an extra bit of code. </a:t>
            </a: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1818275" y="1768750"/>
            <a:ext cx="523500" cy="216300"/>
          </a:xfrm>
          <a:prstGeom prst="roundRect">
            <a:avLst>
              <a:gd fmla="val 16667" name="adj"/>
            </a:avLst>
          </a:prstGeom>
          <a:solidFill>
            <a:srgbClr val="5B5BA5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Index locations</a:t>
            </a:r>
            <a:endParaRPr/>
          </a:p>
        </p:txBody>
      </p:sp>
      <p:sp>
        <p:nvSpPr>
          <p:cNvPr id="197" name="Google Shape;197;p2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198" name="Google Shape;198;p23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{C6E6EB7A-060B-4A76-ABED-1DBB35015868}</a:tableStyleId>
              </a:tblPr>
              <a:tblGrid>
                <a:gridCol w="327000"/>
                <a:gridCol w="3774525"/>
              </a:tblGrid>
              <a:tr h="94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scores = [["Fred", "Wilma", "Dino"],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[4, 5, 6]]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print(scores[0][0])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9" name="Google Shape;199;p23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To access </a:t>
            </a:r>
            <a:r>
              <a:rPr b="1" lang="en-GB"/>
              <a:t>a single item</a:t>
            </a:r>
            <a:r>
              <a:rPr lang="en-GB"/>
              <a:t> in </a:t>
            </a:r>
            <a:r>
              <a:rPr b="1" lang="en-GB"/>
              <a:t>a single list</a:t>
            </a:r>
            <a:r>
              <a:rPr lang="en-GB"/>
              <a:t>, you need an extra bit of code. </a:t>
            </a: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1818275" y="1768750"/>
            <a:ext cx="523500" cy="216300"/>
          </a:xfrm>
          <a:prstGeom prst="roundRect">
            <a:avLst>
              <a:gd fmla="val 16667" name="adj"/>
            </a:avLst>
          </a:prstGeom>
          <a:solidFill>
            <a:srgbClr val="5B5BA5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580325" y="2527375"/>
            <a:ext cx="7428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Row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index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2855600" y="2527375"/>
            <a:ext cx="12414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Column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index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1903750" y="2010925"/>
            <a:ext cx="42300" cy="4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2201475" y="2010925"/>
            <a:ext cx="42300" cy="4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23"/>
          <p:cNvCxnSpPr>
            <a:stCxn id="201" idx="0"/>
            <a:endCxn id="203" idx="4"/>
          </p:cNvCxnSpPr>
          <p:nvPr/>
        </p:nvCxnSpPr>
        <p:spPr>
          <a:xfrm rot="-5400000">
            <a:off x="1201325" y="1803775"/>
            <a:ext cx="474000" cy="973200"/>
          </a:xfrm>
          <a:prstGeom prst="curvedConnector3">
            <a:avLst>
              <a:gd fmla="val 5001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6" name="Google Shape;206;p23"/>
          <p:cNvCxnSpPr>
            <a:stCxn id="202" idx="0"/>
            <a:endCxn id="204" idx="4"/>
          </p:cNvCxnSpPr>
          <p:nvPr/>
        </p:nvCxnSpPr>
        <p:spPr>
          <a:xfrm flipH="1" rot="5400000">
            <a:off x="2612450" y="1663525"/>
            <a:ext cx="474000" cy="1253700"/>
          </a:xfrm>
          <a:prstGeom prst="curvedConnector3">
            <a:avLst>
              <a:gd fmla="val 5001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Index locations</a:t>
            </a:r>
            <a:endParaRPr/>
          </a:p>
        </p:txBody>
      </p:sp>
      <p:sp>
        <p:nvSpPr>
          <p:cNvPr id="212" name="Google Shape;212;p2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213" name="Google Shape;213;p24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{C6E6EB7A-060B-4A76-ABED-1DBB35015868}</a:tableStyleId>
              </a:tblPr>
              <a:tblGrid>
                <a:gridCol w="327000"/>
                <a:gridCol w="3774525"/>
              </a:tblGrid>
              <a:tr h="94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scores = [["Fred", "Wilma", "Dino"],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[4, 5, 6]]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print(scores[0][0])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4" name="Google Shape;214;p24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To access </a:t>
            </a:r>
            <a:r>
              <a:rPr b="1" lang="en-GB"/>
              <a:t>a single item</a:t>
            </a:r>
            <a:r>
              <a:rPr lang="en-GB"/>
              <a:t> in </a:t>
            </a:r>
            <a:r>
              <a:rPr b="1" lang="en-GB"/>
              <a:t>a single list</a:t>
            </a:r>
            <a:r>
              <a:rPr lang="en-GB"/>
              <a:t>, you need an extra bit of code.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What will be the output of this program when it is executed?</a:t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1818275" y="1768750"/>
            <a:ext cx="523500" cy="216300"/>
          </a:xfrm>
          <a:prstGeom prst="roundRect">
            <a:avLst>
              <a:gd fmla="val 16667" name="adj"/>
            </a:avLst>
          </a:prstGeom>
          <a:solidFill>
            <a:srgbClr val="5B5BA5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580325" y="2527375"/>
            <a:ext cx="7428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Row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index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2855600" y="2527375"/>
            <a:ext cx="12414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Column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index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1903750" y="2010925"/>
            <a:ext cx="42300" cy="4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2201475" y="2010925"/>
            <a:ext cx="42300" cy="4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p24"/>
          <p:cNvCxnSpPr>
            <a:stCxn id="216" idx="0"/>
            <a:endCxn id="218" idx="4"/>
          </p:cNvCxnSpPr>
          <p:nvPr/>
        </p:nvCxnSpPr>
        <p:spPr>
          <a:xfrm rot="-5400000">
            <a:off x="1201325" y="1803775"/>
            <a:ext cx="474000" cy="973200"/>
          </a:xfrm>
          <a:prstGeom prst="curvedConnector3">
            <a:avLst>
              <a:gd fmla="val 5001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1" name="Google Shape;221;p24"/>
          <p:cNvCxnSpPr>
            <a:stCxn id="217" idx="0"/>
            <a:endCxn id="219" idx="4"/>
          </p:cNvCxnSpPr>
          <p:nvPr/>
        </p:nvCxnSpPr>
        <p:spPr>
          <a:xfrm flipH="1" rot="5400000">
            <a:off x="2612450" y="1663525"/>
            <a:ext cx="474000" cy="1253700"/>
          </a:xfrm>
          <a:prstGeom prst="curvedConnector3">
            <a:avLst>
              <a:gd fmla="val 5001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Index locations</a:t>
            </a:r>
            <a:endParaRPr/>
          </a:p>
        </p:txBody>
      </p:sp>
      <p:sp>
        <p:nvSpPr>
          <p:cNvPr id="227" name="Google Shape;227;p2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228" name="Google Shape;228;p25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{C6E6EB7A-060B-4A76-ABED-1DBB35015868}</a:tableStyleId>
              </a:tblPr>
              <a:tblGrid>
                <a:gridCol w="327000"/>
                <a:gridCol w="3774525"/>
              </a:tblGrid>
              <a:tr h="94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scores = [["Fred", "Wilma", "Dino"],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[4, 5, 6]]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print(scores[0][0])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9" name="Google Shape;229;p25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To access </a:t>
            </a:r>
            <a:r>
              <a:rPr b="1" lang="en-GB"/>
              <a:t>a single item</a:t>
            </a:r>
            <a:r>
              <a:rPr lang="en-GB"/>
              <a:t> in </a:t>
            </a:r>
            <a:r>
              <a:rPr b="1" lang="en-GB"/>
              <a:t>a single list</a:t>
            </a:r>
            <a:r>
              <a:rPr lang="en-GB"/>
              <a:t>, you need an extra bit of code.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What will be the output of this program when it is executed?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Fred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1818275" y="1768750"/>
            <a:ext cx="523500" cy="216300"/>
          </a:xfrm>
          <a:prstGeom prst="roundRect">
            <a:avLst>
              <a:gd fmla="val 16667" name="adj"/>
            </a:avLst>
          </a:prstGeom>
          <a:solidFill>
            <a:srgbClr val="5B5BA5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580325" y="2527375"/>
            <a:ext cx="7428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Row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index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2855600" y="2527375"/>
            <a:ext cx="12414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Column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index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1903750" y="2010925"/>
            <a:ext cx="42300" cy="4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2201475" y="2010925"/>
            <a:ext cx="42300" cy="4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25"/>
          <p:cNvCxnSpPr>
            <a:stCxn id="231" idx="0"/>
            <a:endCxn id="233" idx="4"/>
          </p:cNvCxnSpPr>
          <p:nvPr/>
        </p:nvCxnSpPr>
        <p:spPr>
          <a:xfrm rot="-5400000">
            <a:off x="1201325" y="1803775"/>
            <a:ext cx="474000" cy="973200"/>
          </a:xfrm>
          <a:prstGeom prst="curvedConnector3">
            <a:avLst>
              <a:gd fmla="val 5001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6" name="Google Shape;236;p25"/>
          <p:cNvCxnSpPr>
            <a:stCxn id="232" idx="0"/>
            <a:endCxn id="234" idx="4"/>
          </p:cNvCxnSpPr>
          <p:nvPr/>
        </p:nvCxnSpPr>
        <p:spPr>
          <a:xfrm flipH="1" rot="5400000">
            <a:off x="2612450" y="1663525"/>
            <a:ext cx="474000" cy="1253700"/>
          </a:xfrm>
          <a:prstGeom prst="curvedConnector3">
            <a:avLst>
              <a:gd fmla="val 5001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Index locations</a:t>
            </a:r>
            <a:endParaRPr/>
          </a:p>
        </p:txBody>
      </p:sp>
      <p:sp>
        <p:nvSpPr>
          <p:cNvPr id="242" name="Google Shape;242;p2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243" name="Google Shape;243;p26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{C6E6EB7A-060B-4A76-ABED-1DBB35015868}</a:tableStyleId>
              </a:tblPr>
              <a:tblGrid>
                <a:gridCol w="327000"/>
                <a:gridCol w="3774525"/>
              </a:tblGrid>
              <a:tr h="94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scores = [["Fred", "Wilma", "Dino"],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[4, 5, 6]]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print(scores[0][0])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4" name="Google Shape;244;p26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The first value is the </a:t>
            </a:r>
            <a:r>
              <a:rPr b="1" lang="en-GB"/>
              <a:t>list </a:t>
            </a:r>
            <a:r>
              <a:rPr lang="en-GB"/>
              <a:t>or row that you wish to access.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1818275" y="1768750"/>
            <a:ext cx="261900" cy="216300"/>
          </a:xfrm>
          <a:prstGeom prst="roundRect">
            <a:avLst>
              <a:gd fmla="val 16667" name="adj"/>
            </a:avLst>
          </a:prstGeom>
          <a:solidFill>
            <a:srgbClr val="5B5BA5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580325" y="2527375"/>
            <a:ext cx="7428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Row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index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7" name="Google Shape;247;p26"/>
          <p:cNvSpPr/>
          <p:nvPr/>
        </p:nvSpPr>
        <p:spPr>
          <a:xfrm>
            <a:off x="1903750" y="2010925"/>
            <a:ext cx="42300" cy="4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p26"/>
          <p:cNvCxnSpPr>
            <a:stCxn id="246" idx="0"/>
            <a:endCxn id="247" idx="4"/>
          </p:cNvCxnSpPr>
          <p:nvPr/>
        </p:nvCxnSpPr>
        <p:spPr>
          <a:xfrm rot="-5400000">
            <a:off x="1201325" y="1803775"/>
            <a:ext cx="474000" cy="973200"/>
          </a:xfrm>
          <a:prstGeom prst="curvedConnector3">
            <a:avLst>
              <a:gd fmla="val 5001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9" name="Google Shape;249;p26"/>
          <p:cNvSpPr/>
          <p:nvPr/>
        </p:nvSpPr>
        <p:spPr>
          <a:xfrm>
            <a:off x="1595700" y="1213650"/>
            <a:ext cx="2401800" cy="216300"/>
          </a:xfrm>
          <a:prstGeom prst="roundRect">
            <a:avLst>
              <a:gd fmla="val 16667" name="adj"/>
            </a:avLst>
          </a:prstGeom>
          <a:solidFill>
            <a:srgbClr val="5B5BA5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Index locations</a:t>
            </a:r>
            <a:endParaRPr/>
          </a:p>
        </p:txBody>
      </p:sp>
      <p:sp>
        <p:nvSpPr>
          <p:cNvPr id="255" name="Google Shape;255;p2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256" name="Google Shape;256;p27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{C6E6EB7A-060B-4A76-ABED-1DBB35015868}</a:tableStyleId>
              </a:tblPr>
              <a:tblGrid>
                <a:gridCol w="327000"/>
                <a:gridCol w="3774525"/>
              </a:tblGrid>
              <a:tr h="94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scores = [["Fred", "Wilma", "Dino"],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[4, 5, 6]]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print(scores[0][0])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7" name="Google Shape;257;p27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The second value is the </a:t>
            </a:r>
            <a:r>
              <a:rPr b="1" lang="en-GB"/>
              <a:t>index </a:t>
            </a:r>
            <a:r>
              <a:rPr lang="en-GB"/>
              <a:t>of the item in that list.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8" name="Google Shape;258;p27"/>
          <p:cNvSpPr/>
          <p:nvPr/>
        </p:nvSpPr>
        <p:spPr>
          <a:xfrm>
            <a:off x="2075175" y="1768750"/>
            <a:ext cx="261900" cy="216300"/>
          </a:xfrm>
          <a:prstGeom prst="roundRect">
            <a:avLst>
              <a:gd fmla="val 16667" name="adj"/>
            </a:avLst>
          </a:prstGeom>
          <a:solidFill>
            <a:srgbClr val="5B5BA5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1698000" y="1213650"/>
            <a:ext cx="566100" cy="216300"/>
          </a:xfrm>
          <a:prstGeom prst="roundRect">
            <a:avLst>
              <a:gd fmla="val 16667" name="adj"/>
            </a:avLst>
          </a:prstGeom>
          <a:solidFill>
            <a:srgbClr val="5B5BA5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2855600" y="2527375"/>
            <a:ext cx="12414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Column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index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1" name="Google Shape;261;p27"/>
          <p:cNvSpPr/>
          <p:nvPr/>
        </p:nvSpPr>
        <p:spPr>
          <a:xfrm>
            <a:off x="2201475" y="2010925"/>
            <a:ext cx="42300" cy="4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" name="Google Shape;262;p27"/>
          <p:cNvCxnSpPr>
            <a:stCxn id="260" idx="0"/>
            <a:endCxn id="261" idx="4"/>
          </p:cNvCxnSpPr>
          <p:nvPr/>
        </p:nvCxnSpPr>
        <p:spPr>
          <a:xfrm flipH="1" rot="5400000">
            <a:off x="2612450" y="1663525"/>
            <a:ext cx="474000" cy="1253700"/>
          </a:xfrm>
          <a:prstGeom prst="curvedConnector3">
            <a:avLst>
              <a:gd fmla="val 5001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Make a prediction</a:t>
            </a:r>
            <a:endParaRPr/>
          </a:p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Questions </a:t>
            </a:r>
            <a:r>
              <a:rPr lang="en-GB">
                <a:solidFill>
                  <a:schemeClr val="lt2"/>
                </a:solidFill>
              </a:rPr>
              <a:t>.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Do you notice anything new about the structure of 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scores</a:t>
            </a:r>
            <a:r>
              <a:rPr lang="en-GB"/>
              <a:t> list?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What do you think the </a:t>
            </a:r>
            <a:r>
              <a:rPr b="1" lang="en-GB"/>
              <a:t>output</a:t>
            </a:r>
            <a:r>
              <a:rPr lang="en-GB"/>
              <a:t> will be when this program is executed?</a:t>
            </a:r>
            <a:endParaRPr/>
          </a:p>
        </p:txBody>
      </p:sp>
      <p:sp>
        <p:nvSpPr>
          <p:cNvPr id="58" name="Google Shape;58;p1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graphicFrame>
        <p:nvGraphicFramePr>
          <p:cNvPr id="59" name="Google Shape;59;p10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{C6E6EB7A-060B-4A76-ABED-1DBB35015868}</a:tableStyleId>
              </a:tblPr>
              <a:tblGrid>
                <a:gridCol w="327000"/>
                <a:gridCol w="3774525"/>
              </a:tblGrid>
              <a:tr h="94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scores = [["Fred", "Wilma", "Dino"],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[4, 5, 6]]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print(scores[0])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Index locations</a:t>
            </a:r>
            <a:endParaRPr/>
          </a:p>
        </p:txBody>
      </p:sp>
      <p:sp>
        <p:nvSpPr>
          <p:cNvPr id="268" name="Google Shape;268;p2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269" name="Google Shape;269;p28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{C6E6EB7A-060B-4A76-ABED-1DBB35015868}</a:tableStyleId>
              </a:tblPr>
              <a:tblGrid>
                <a:gridCol w="327000"/>
                <a:gridCol w="3774525"/>
              </a:tblGrid>
              <a:tr h="94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scores = [["Fred", "Wilma", "Dino"],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[4, 5, 6]]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print(scores[1][2])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0" name="Google Shape;270;p28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What will be the output of this program when it is executed?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1" name="Google Shape;271;p28"/>
          <p:cNvSpPr/>
          <p:nvPr/>
        </p:nvSpPr>
        <p:spPr>
          <a:xfrm>
            <a:off x="1818275" y="1754600"/>
            <a:ext cx="523500" cy="216300"/>
          </a:xfrm>
          <a:prstGeom prst="roundRect">
            <a:avLst>
              <a:gd fmla="val 16667" name="adj"/>
            </a:avLst>
          </a:prstGeom>
          <a:solidFill>
            <a:srgbClr val="5B5BA5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8"/>
          <p:cNvSpPr txBox="1"/>
          <p:nvPr/>
        </p:nvSpPr>
        <p:spPr>
          <a:xfrm>
            <a:off x="580325" y="2527375"/>
            <a:ext cx="7428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Row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index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3" name="Google Shape;273;p28"/>
          <p:cNvSpPr txBox="1"/>
          <p:nvPr/>
        </p:nvSpPr>
        <p:spPr>
          <a:xfrm>
            <a:off x="2855600" y="2527375"/>
            <a:ext cx="12414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Column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index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4" name="Google Shape;274;p28"/>
          <p:cNvSpPr/>
          <p:nvPr/>
        </p:nvSpPr>
        <p:spPr>
          <a:xfrm>
            <a:off x="1903750" y="2010925"/>
            <a:ext cx="42300" cy="4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8"/>
          <p:cNvSpPr/>
          <p:nvPr/>
        </p:nvSpPr>
        <p:spPr>
          <a:xfrm>
            <a:off x="2201475" y="2010925"/>
            <a:ext cx="42300" cy="4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p28"/>
          <p:cNvCxnSpPr>
            <a:stCxn id="272" idx="0"/>
            <a:endCxn id="274" idx="4"/>
          </p:cNvCxnSpPr>
          <p:nvPr/>
        </p:nvCxnSpPr>
        <p:spPr>
          <a:xfrm rot="-5400000">
            <a:off x="1201325" y="1803775"/>
            <a:ext cx="474000" cy="973200"/>
          </a:xfrm>
          <a:prstGeom prst="curvedConnector3">
            <a:avLst>
              <a:gd fmla="val 5001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7" name="Google Shape;277;p28"/>
          <p:cNvCxnSpPr>
            <a:stCxn id="273" idx="0"/>
            <a:endCxn id="275" idx="4"/>
          </p:cNvCxnSpPr>
          <p:nvPr/>
        </p:nvCxnSpPr>
        <p:spPr>
          <a:xfrm flipH="1" rot="5400000">
            <a:off x="2612450" y="1663525"/>
            <a:ext cx="474000" cy="1253700"/>
          </a:xfrm>
          <a:prstGeom prst="curvedConnector3">
            <a:avLst>
              <a:gd fmla="val 5001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Index locations</a:t>
            </a:r>
            <a:endParaRPr/>
          </a:p>
        </p:txBody>
      </p:sp>
      <p:sp>
        <p:nvSpPr>
          <p:cNvPr id="283" name="Google Shape;283;p2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284" name="Google Shape;284;p29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{C6E6EB7A-060B-4A76-ABED-1DBB35015868}</a:tableStyleId>
              </a:tblPr>
              <a:tblGrid>
                <a:gridCol w="327000"/>
                <a:gridCol w="3774525"/>
              </a:tblGrid>
              <a:tr h="94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scores = [["Fred", "Wilma", "Dino"],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[4, 5, 6]]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print(scores[1][2])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5" name="Google Shape;285;p29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What will be the output of this program when it is executed?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6" name="Google Shape;286;p29"/>
          <p:cNvSpPr/>
          <p:nvPr/>
        </p:nvSpPr>
        <p:spPr>
          <a:xfrm>
            <a:off x="1818275" y="1754600"/>
            <a:ext cx="523500" cy="216300"/>
          </a:xfrm>
          <a:prstGeom prst="roundRect">
            <a:avLst>
              <a:gd fmla="val 16667" name="adj"/>
            </a:avLst>
          </a:prstGeom>
          <a:solidFill>
            <a:srgbClr val="5B5BA5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9"/>
          <p:cNvSpPr txBox="1"/>
          <p:nvPr/>
        </p:nvSpPr>
        <p:spPr>
          <a:xfrm>
            <a:off x="580325" y="2527375"/>
            <a:ext cx="7428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Row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index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8" name="Google Shape;288;p29"/>
          <p:cNvSpPr txBox="1"/>
          <p:nvPr/>
        </p:nvSpPr>
        <p:spPr>
          <a:xfrm>
            <a:off x="2855600" y="2527375"/>
            <a:ext cx="12414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Column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index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9" name="Google Shape;289;p29"/>
          <p:cNvSpPr/>
          <p:nvPr/>
        </p:nvSpPr>
        <p:spPr>
          <a:xfrm>
            <a:off x="1903750" y="2010925"/>
            <a:ext cx="42300" cy="4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9"/>
          <p:cNvSpPr/>
          <p:nvPr/>
        </p:nvSpPr>
        <p:spPr>
          <a:xfrm>
            <a:off x="2201475" y="2010925"/>
            <a:ext cx="42300" cy="4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1" name="Google Shape;291;p29"/>
          <p:cNvCxnSpPr>
            <a:stCxn id="287" idx="0"/>
            <a:endCxn id="289" idx="4"/>
          </p:cNvCxnSpPr>
          <p:nvPr/>
        </p:nvCxnSpPr>
        <p:spPr>
          <a:xfrm rot="-5400000">
            <a:off x="1201325" y="1803775"/>
            <a:ext cx="474000" cy="973200"/>
          </a:xfrm>
          <a:prstGeom prst="curvedConnector3">
            <a:avLst>
              <a:gd fmla="val 5001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2" name="Google Shape;292;p29"/>
          <p:cNvCxnSpPr>
            <a:stCxn id="288" idx="0"/>
            <a:endCxn id="290" idx="4"/>
          </p:cNvCxnSpPr>
          <p:nvPr/>
        </p:nvCxnSpPr>
        <p:spPr>
          <a:xfrm flipH="1" rot="5400000">
            <a:off x="2612450" y="1663525"/>
            <a:ext cx="474000" cy="1253700"/>
          </a:xfrm>
          <a:prstGeom prst="curvedConnector3">
            <a:avLst>
              <a:gd fmla="val 5001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Index locations</a:t>
            </a:r>
            <a:endParaRPr/>
          </a:p>
        </p:txBody>
      </p:sp>
      <p:sp>
        <p:nvSpPr>
          <p:cNvPr id="298" name="Google Shape;298;p3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299" name="Google Shape;299;p30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{C6E6EB7A-060B-4A76-ABED-1DBB35015868}</a:tableStyleId>
              </a:tblPr>
              <a:tblGrid>
                <a:gridCol w="327000"/>
                <a:gridCol w="3774525"/>
              </a:tblGrid>
              <a:tr h="94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scores = [["Fred", "Wilma", "Dino"],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[4, 5, 6]]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print(scores[0][1])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0" name="Google Shape;300;p30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What will be the output of this program when it is executed?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1" name="Google Shape;301;p30"/>
          <p:cNvSpPr/>
          <p:nvPr/>
        </p:nvSpPr>
        <p:spPr>
          <a:xfrm>
            <a:off x="1819850" y="1747525"/>
            <a:ext cx="523500" cy="216300"/>
          </a:xfrm>
          <a:prstGeom prst="roundRect">
            <a:avLst>
              <a:gd fmla="val 16667" name="adj"/>
            </a:avLst>
          </a:prstGeom>
          <a:solidFill>
            <a:srgbClr val="5B5BA5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0"/>
          <p:cNvSpPr txBox="1"/>
          <p:nvPr/>
        </p:nvSpPr>
        <p:spPr>
          <a:xfrm>
            <a:off x="580325" y="2527375"/>
            <a:ext cx="7428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Row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index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3" name="Google Shape;303;p30"/>
          <p:cNvSpPr txBox="1"/>
          <p:nvPr/>
        </p:nvSpPr>
        <p:spPr>
          <a:xfrm>
            <a:off x="2855600" y="2527375"/>
            <a:ext cx="12414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Column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index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4" name="Google Shape;304;p30"/>
          <p:cNvSpPr/>
          <p:nvPr/>
        </p:nvSpPr>
        <p:spPr>
          <a:xfrm>
            <a:off x="1903750" y="2010925"/>
            <a:ext cx="42300" cy="4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0"/>
          <p:cNvSpPr/>
          <p:nvPr/>
        </p:nvSpPr>
        <p:spPr>
          <a:xfrm>
            <a:off x="2201475" y="2010925"/>
            <a:ext cx="42300" cy="4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Google Shape;306;p30"/>
          <p:cNvCxnSpPr>
            <a:stCxn id="302" idx="0"/>
            <a:endCxn id="304" idx="4"/>
          </p:cNvCxnSpPr>
          <p:nvPr/>
        </p:nvCxnSpPr>
        <p:spPr>
          <a:xfrm rot="-5400000">
            <a:off x="1201325" y="1803775"/>
            <a:ext cx="474000" cy="973200"/>
          </a:xfrm>
          <a:prstGeom prst="curvedConnector3">
            <a:avLst>
              <a:gd fmla="val 5001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7" name="Google Shape;307;p30"/>
          <p:cNvCxnSpPr>
            <a:stCxn id="303" idx="0"/>
            <a:endCxn id="305" idx="4"/>
          </p:cNvCxnSpPr>
          <p:nvPr/>
        </p:nvCxnSpPr>
        <p:spPr>
          <a:xfrm flipH="1" rot="5400000">
            <a:off x="2612450" y="1663525"/>
            <a:ext cx="474000" cy="1253700"/>
          </a:xfrm>
          <a:prstGeom prst="curvedConnector3">
            <a:avLst>
              <a:gd fmla="val 5001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Index locations</a:t>
            </a:r>
            <a:endParaRPr/>
          </a:p>
        </p:txBody>
      </p:sp>
      <p:sp>
        <p:nvSpPr>
          <p:cNvPr id="313" name="Google Shape;313;p3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314" name="Google Shape;314;p31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{C6E6EB7A-060B-4A76-ABED-1DBB35015868}</a:tableStyleId>
              </a:tblPr>
              <a:tblGrid>
                <a:gridCol w="327000"/>
                <a:gridCol w="3774525"/>
              </a:tblGrid>
              <a:tr h="94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scores = [["Fred", "Wilma", "Dino"],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[4, 5, 6]]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print(scores[0][1])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5" name="Google Shape;315;p31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What will be the output of this program when it is executed?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Wilma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1819850" y="1747525"/>
            <a:ext cx="523500" cy="216300"/>
          </a:xfrm>
          <a:prstGeom prst="roundRect">
            <a:avLst>
              <a:gd fmla="val 16667" name="adj"/>
            </a:avLst>
          </a:prstGeom>
          <a:solidFill>
            <a:srgbClr val="5B5BA5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1"/>
          <p:cNvSpPr txBox="1"/>
          <p:nvPr/>
        </p:nvSpPr>
        <p:spPr>
          <a:xfrm>
            <a:off x="580325" y="2527375"/>
            <a:ext cx="7428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Row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index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8" name="Google Shape;318;p31"/>
          <p:cNvSpPr txBox="1"/>
          <p:nvPr/>
        </p:nvSpPr>
        <p:spPr>
          <a:xfrm>
            <a:off x="2855600" y="2527375"/>
            <a:ext cx="12414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Column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index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9" name="Google Shape;319;p31"/>
          <p:cNvSpPr/>
          <p:nvPr/>
        </p:nvSpPr>
        <p:spPr>
          <a:xfrm>
            <a:off x="1903750" y="2010925"/>
            <a:ext cx="42300" cy="4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1"/>
          <p:cNvSpPr/>
          <p:nvPr/>
        </p:nvSpPr>
        <p:spPr>
          <a:xfrm>
            <a:off x="2201475" y="2010925"/>
            <a:ext cx="42300" cy="4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1" name="Google Shape;321;p31"/>
          <p:cNvCxnSpPr>
            <a:stCxn id="317" idx="0"/>
            <a:endCxn id="319" idx="4"/>
          </p:cNvCxnSpPr>
          <p:nvPr/>
        </p:nvCxnSpPr>
        <p:spPr>
          <a:xfrm rot="-5400000">
            <a:off x="1201325" y="1803775"/>
            <a:ext cx="474000" cy="973200"/>
          </a:xfrm>
          <a:prstGeom prst="curvedConnector3">
            <a:avLst>
              <a:gd fmla="val 5001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2" name="Google Shape;322;p31"/>
          <p:cNvCxnSpPr>
            <a:stCxn id="318" idx="0"/>
            <a:endCxn id="320" idx="4"/>
          </p:cNvCxnSpPr>
          <p:nvPr/>
        </p:nvCxnSpPr>
        <p:spPr>
          <a:xfrm flipH="1" rot="5400000">
            <a:off x="2612450" y="1663525"/>
            <a:ext cx="474000" cy="1253700"/>
          </a:xfrm>
          <a:prstGeom prst="curvedConnector3">
            <a:avLst>
              <a:gd fmla="val 5001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same rules apply to 2D arrays and lists as single arrays and lists.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A </a:t>
            </a:r>
            <a:r>
              <a:rPr b="1" lang="en-GB"/>
              <a:t>2D array</a:t>
            </a:r>
            <a:r>
              <a:rPr lang="en-GB"/>
              <a:t> must be a predefined fixed size and each item held must be of the same data type.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A </a:t>
            </a:r>
            <a:r>
              <a:rPr b="1" lang="en-GB"/>
              <a:t>2D list </a:t>
            </a:r>
            <a:r>
              <a:rPr lang="en-GB"/>
              <a:t>can vary in size throughout program execution and contain multiple data types. </a:t>
            </a:r>
            <a:endParaRPr/>
          </a:p>
        </p:txBody>
      </p:sp>
      <p:sp>
        <p:nvSpPr>
          <p:cNvPr id="328" name="Google Shape;328;p3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2D arrays and 2D lists</a:t>
            </a:r>
            <a:endParaRPr/>
          </a:p>
        </p:txBody>
      </p:sp>
      <p:sp>
        <p:nvSpPr>
          <p:cNvPr id="329" name="Google Shape;329;p3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Use the </a:t>
            </a:r>
            <a:r>
              <a:rPr b="1" lang="en-GB"/>
              <a:t>worksheet</a:t>
            </a:r>
            <a:r>
              <a:rPr lang="en-GB"/>
              <a:t> to practise navigating a 2D list. </a:t>
            </a:r>
            <a:endParaRPr/>
          </a:p>
        </p:txBody>
      </p:sp>
      <p:sp>
        <p:nvSpPr>
          <p:cNvPr id="335" name="Google Shape;335;p3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Word play</a:t>
            </a:r>
            <a:endParaRPr/>
          </a:p>
        </p:txBody>
      </p:sp>
      <p:sp>
        <p:nvSpPr>
          <p:cNvPr id="336" name="Google Shape;336;p3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337" name="Google Shape;33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8150" y="1017700"/>
            <a:ext cx="3333961" cy="38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Changing items in a 2D list</a:t>
            </a:r>
            <a:endParaRPr/>
          </a:p>
        </p:txBody>
      </p:sp>
      <p:sp>
        <p:nvSpPr>
          <p:cNvPr id="343" name="Google Shape;343;p34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To replace an item in a one-dimensional list, you need to specify the location and provide the value that you wish to replace it with, in this case,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cow</a:t>
            </a:r>
            <a:r>
              <a:rPr lang="en-GB"/>
              <a:t>. </a:t>
            </a:r>
            <a:endParaRPr/>
          </a:p>
        </p:txBody>
      </p:sp>
      <p:sp>
        <p:nvSpPr>
          <p:cNvPr id="344" name="Google Shape;344;p3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345" name="Google Shape;345;p34"/>
          <p:cNvGraphicFramePr/>
          <p:nvPr/>
        </p:nvGraphicFramePr>
        <p:xfrm>
          <a:off x="308388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{C6E6EB7A-060B-4A76-ABED-1DBB35015868}</a:tableStyleId>
              </a:tblPr>
              <a:tblGrid>
                <a:gridCol w="327000"/>
                <a:gridCol w="3774525"/>
              </a:tblGrid>
              <a:tr h="94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words = ["Dog", "Fish", "Cat"]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words[0] = "Cow"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6" name="Google Shape;346;p34"/>
          <p:cNvSpPr txBox="1"/>
          <p:nvPr/>
        </p:nvSpPr>
        <p:spPr>
          <a:xfrm>
            <a:off x="2855600" y="2527375"/>
            <a:ext cx="15168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Assign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cow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at location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47" name="Google Shape;347;p34"/>
          <p:cNvCxnSpPr>
            <a:stCxn id="346" idx="0"/>
            <a:endCxn id="348" idx="3"/>
          </p:cNvCxnSpPr>
          <p:nvPr/>
        </p:nvCxnSpPr>
        <p:spPr>
          <a:xfrm flipH="1" rot="5400000">
            <a:off x="2494100" y="1407475"/>
            <a:ext cx="841200" cy="13986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48" name="Google Shape;348;p34"/>
          <p:cNvSpPr/>
          <p:nvPr/>
        </p:nvSpPr>
        <p:spPr>
          <a:xfrm>
            <a:off x="635400" y="1577900"/>
            <a:ext cx="1580100" cy="216300"/>
          </a:xfrm>
          <a:prstGeom prst="roundRect">
            <a:avLst>
              <a:gd fmla="val 16667" name="adj"/>
            </a:avLst>
          </a:prstGeom>
          <a:solidFill>
            <a:srgbClr val="5B5BA5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Changing items in a 2D list</a:t>
            </a:r>
            <a:endParaRPr/>
          </a:p>
        </p:txBody>
      </p:sp>
      <p:sp>
        <p:nvSpPr>
          <p:cNvPr id="354" name="Google Shape;354;p35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You can do the same thing with a 2D list, you just need to specify the location of the item. </a:t>
            </a:r>
            <a:endParaRPr/>
          </a:p>
        </p:txBody>
      </p:sp>
      <p:sp>
        <p:nvSpPr>
          <p:cNvPr id="355" name="Google Shape;355;p3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356" name="Google Shape;356;p35"/>
          <p:cNvGraphicFramePr/>
          <p:nvPr/>
        </p:nvGraphicFramePr>
        <p:xfrm>
          <a:off x="308388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{C6E6EB7A-060B-4A76-ABED-1DBB35015868}</a:tableStyleId>
              </a:tblPr>
              <a:tblGrid>
                <a:gridCol w="339925"/>
                <a:gridCol w="3923675"/>
              </a:tblGrid>
              <a:tr h="94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animals = [["Salmon", "Pollock", "Cod"],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["Parrot", "Duck", "Wren"],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["Camel", "Lion", "Tiger"]]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animals[0][2] = "Plaice"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7" name="Google Shape;357;p35"/>
          <p:cNvSpPr txBox="1"/>
          <p:nvPr/>
        </p:nvSpPr>
        <p:spPr>
          <a:xfrm>
            <a:off x="3527725" y="2951875"/>
            <a:ext cx="1516800" cy="1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Replace item in row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at index location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with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Plaice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58" name="Google Shape;358;p35"/>
          <p:cNvCxnSpPr>
            <a:stCxn id="357" idx="0"/>
            <a:endCxn id="359" idx="3"/>
          </p:cNvCxnSpPr>
          <p:nvPr/>
        </p:nvCxnSpPr>
        <p:spPr>
          <a:xfrm flipH="1" rot="5400000">
            <a:off x="3162175" y="1827925"/>
            <a:ext cx="919200" cy="13287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59" name="Google Shape;359;p35"/>
          <p:cNvSpPr/>
          <p:nvPr/>
        </p:nvSpPr>
        <p:spPr>
          <a:xfrm>
            <a:off x="648325" y="1924575"/>
            <a:ext cx="2309100" cy="216300"/>
          </a:xfrm>
          <a:prstGeom prst="roundRect">
            <a:avLst>
              <a:gd fmla="val 16667" name="adj"/>
            </a:avLst>
          </a:prstGeom>
          <a:solidFill>
            <a:srgbClr val="5B5BA5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Appending a 2D list</a:t>
            </a:r>
            <a:endParaRPr/>
          </a:p>
        </p:txBody>
      </p:sp>
      <p:sp>
        <p:nvSpPr>
          <p:cNvPr id="365" name="Google Shape;365;p36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If you want to append (add to) a 1D list, then you state the name of the list and use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.append()</a:t>
            </a:r>
            <a:r>
              <a:rPr lang="en-GB"/>
              <a:t> to add the new item.</a:t>
            </a:r>
            <a:endParaRPr/>
          </a:p>
        </p:txBody>
      </p:sp>
      <p:sp>
        <p:nvSpPr>
          <p:cNvPr id="366" name="Google Shape;366;p3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367" name="Google Shape;367;p36"/>
          <p:cNvGraphicFramePr/>
          <p:nvPr/>
        </p:nvGraphicFramePr>
        <p:xfrm>
          <a:off x="308388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{C6E6EB7A-060B-4A76-ABED-1DBB35015868}</a:tableStyleId>
              </a:tblPr>
              <a:tblGrid>
                <a:gridCol w="339925"/>
                <a:gridCol w="3923675"/>
              </a:tblGrid>
              <a:tr h="94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words = ["Dog", "Fish", "Cat"]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words.append("Cow")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8" name="Google Shape;368;p36"/>
          <p:cNvSpPr txBox="1"/>
          <p:nvPr/>
        </p:nvSpPr>
        <p:spPr>
          <a:xfrm>
            <a:off x="2593825" y="2571750"/>
            <a:ext cx="15168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Add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cow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to the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words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list.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69" name="Google Shape;369;p36"/>
          <p:cNvCxnSpPr>
            <a:stCxn id="368" idx="0"/>
            <a:endCxn id="370" idx="3"/>
          </p:cNvCxnSpPr>
          <p:nvPr/>
        </p:nvCxnSpPr>
        <p:spPr>
          <a:xfrm flipH="1" rot="5400000">
            <a:off x="2475025" y="1694550"/>
            <a:ext cx="885600" cy="8688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70" name="Google Shape;370;p36"/>
          <p:cNvSpPr/>
          <p:nvPr/>
        </p:nvSpPr>
        <p:spPr>
          <a:xfrm>
            <a:off x="648325" y="1577900"/>
            <a:ext cx="1835100" cy="216300"/>
          </a:xfrm>
          <a:prstGeom prst="roundRect">
            <a:avLst>
              <a:gd fmla="val 16667" name="adj"/>
            </a:avLst>
          </a:prstGeom>
          <a:solidFill>
            <a:srgbClr val="5B5BA5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Appending a 2D list</a:t>
            </a:r>
            <a:endParaRPr/>
          </a:p>
        </p:txBody>
      </p:sp>
      <p:sp>
        <p:nvSpPr>
          <p:cNvPr id="376" name="Google Shape;376;p37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If you use </a:t>
            </a:r>
            <a:r>
              <a:rPr b="1" lang="en-GB"/>
              <a:t>exactly the same code</a:t>
            </a:r>
            <a:r>
              <a:rPr lang="en-GB"/>
              <a:t> with a 2D list, then it will just add another element to the end list structure. </a:t>
            </a:r>
            <a:endParaRPr/>
          </a:p>
        </p:txBody>
      </p:sp>
      <p:sp>
        <p:nvSpPr>
          <p:cNvPr id="377" name="Google Shape;377;p3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378" name="Google Shape;378;p37"/>
          <p:cNvGraphicFramePr/>
          <p:nvPr/>
        </p:nvGraphicFramePr>
        <p:xfrm>
          <a:off x="308388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{C6E6EB7A-060B-4A76-ABED-1DBB35015868}</a:tableStyleId>
              </a:tblPr>
              <a:tblGrid>
                <a:gridCol w="339925"/>
                <a:gridCol w="3923675"/>
              </a:tblGrid>
              <a:tr h="94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animals = [["Salmon", "Pollock", "Cod"],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["Parrot", "Duck", "Wren"],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["Camel", "Lion", "Tiger"]]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animals.append("Trout")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print(animals)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9" name="Google Shape;379;p37"/>
          <p:cNvSpPr/>
          <p:nvPr/>
        </p:nvSpPr>
        <p:spPr>
          <a:xfrm>
            <a:off x="648325" y="1945800"/>
            <a:ext cx="2188800" cy="216300"/>
          </a:xfrm>
          <a:prstGeom prst="roundRect">
            <a:avLst>
              <a:gd fmla="val 16667" name="adj"/>
            </a:avLst>
          </a:prstGeom>
          <a:solidFill>
            <a:srgbClr val="5B5BA5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0" name="Google Shape;380;p37"/>
          <p:cNvGraphicFramePr/>
          <p:nvPr/>
        </p:nvGraphicFramePr>
        <p:xfrm>
          <a:off x="308388" y="309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{C6E6EB7A-060B-4A76-ABED-1DBB35015868}</a:tableStyleId>
              </a:tblPr>
              <a:tblGrid>
                <a:gridCol w="4263600"/>
              </a:tblGrid>
              <a:tr h="178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[['Salmon', 'Pollock', 'Cod'], 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['Parrot', 'Duck', 'Wren'], 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['Camel', 'Lion', 'Tiger'], 'Trout']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&gt;&gt;&gt; 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1" name="Google Shape;381;p37"/>
          <p:cNvSpPr/>
          <p:nvPr/>
        </p:nvSpPr>
        <p:spPr>
          <a:xfrm>
            <a:off x="2951475" y="3555625"/>
            <a:ext cx="819600" cy="216300"/>
          </a:xfrm>
          <a:prstGeom prst="roundRect">
            <a:avLst>
              <a:gd fmla="val 16667" name="adj"/>
            </a:avLst>
          </a:prstGeom>
          <a:solidFill>
            <a:srgbClr val="5B5BA5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Make a prediction</a:t>
            </a:r>
            <a:endParaRPr/>
          </a:p>
        </p:txBody>
      </p:sp>
      <p:sp>
        <p:nvSpPr>
          <p:cNvPr id="65" name="Google Shape;65;p11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scores</a:t>
            </a:r>
            <a:r>
              <a:rPr lang="en-GB"/>
              <a:t> list holds more than one list.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This is known as a </a:t>
            </a:r>
            <a:r>
              <a:rPr b="1" lang="en-GB"/>
              <a:t>two-dimensional</a:t>
            </a:r>
            <a:r>
              <a:rPr lang="en-GB"/>
              <a:t> list.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Notice the extra square brackets </a:t>
            </a: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en-GB" sz="1400"/>
              <a:t> that surround each list and then the usual square brackets surrounding the entire structure.  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A 2D list is a list of lists.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graphicFrame>
        <p:nvGraphicFramePr>
          <p:cNvPr id="67" name="Google Shape;67;p11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{C6E6EB7A-060B-4A76-ABED-1DBB35015868}</a:tableStyleId>
              </a:tblPr>
              <a:tblGrid>
                <a:gridCol w="327000"/>
                <a:gridCol w="3774525"/>
              </a:tblGrid>
              <a:tr h="94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scores = [["Fred", "Wilma", "Dino"],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[4, 5, 6]]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print(scores[0])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68" name="Google Shape;68;p11"/>
          <p:cNvSpPr/>
          <p:nvPr/>
        </p:nvSpPr>
        <p:spPr>
          <a:xfrm>
            <a:off x="1464525" y="1209825"/>
            <a:ext cx="2674200" cy="410400"/>
          </a:xfrm>
          <a:prstGeom prst="roundRect">
            <a:avLst>
              <a:gd fmla="val 16667" name="adj"/>
            </a:avLst>
          </a:prstGeom>
          <a:solidFill>
            <a:srgbClr val="5B5BA5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4437" y="3144642"/>
            <a:ext cx="151725" cy="15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4437" y="4082367"/>
            <a:ext cx="151725" cy="1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Appending a 2D list</a:t>
            </a:r>
            <a:endParaRPr/>
          </a:p>
        </p:txBody>
      </p:sp>
      <p:sp>
        <p:nvSpPr>
          <p:cNvPr id="387" name="Google Shape;387;p38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If you want to append a </a:t>
            </a:r>
            <a:r>
              <a:rPr b="1" lang="en-GB"/>
              <a:t>specific list</a:t>
            </a:r>
            <a:r>
              <a:rPr lang="en-GB"/>
              <a:t> within the 2D list, then you specify which list. </a:t>
            </a:r>
            <a:endParaRPr/>
          </a:p>
        </p:txBody>
      </p:sp>
      <p:sp>
        <p:nvSpPr>
          <p:cNvPr id="388" name="Google Shape;388;p3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389" name="Google Shape;389;p38"/>
          <p:cNvGraphicFramePr/>
          <p:nvPr/>
        </p:nvGraphicFramePr>
        <p:xfrm>
          <a:off x="308388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{C6E6EB7A-060B-4A76-ABED-1DBB35015868}</a:tableStyleId>
              </a:tblPr>
              <a:tblGrid>
                <a:gridCol w="339925"/>
                <a:gridCol w="3923675"/>
              </a:tblGrid>
              <a:tr h="94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animals = [["Salmon", "Pollock", "Cod"],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["Parrot", "Duck", "Wren"],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["Camel", "Lion", "Tiger"]]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animals[0].append("Trout")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print(animals)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0" name="Google Shape;390;p38"/>
          <p:cNvSpPr/>
          <p:nvPr/>
        </p:nvSpPr>
        <p:spPr>
          <a:xfrm>
            <a:off x="648325" y="1945800"/>
            <a:ext cx="986100" cy="216300"/>
          </a:xfrm>
          <a:prstGeom prst="roundRect">
            <a:avLst>
              <a:gd fmla="val 16667" name="adj"/>
            </a:avLst>
          </a:prstGeom>
          <a:solidFill>
            <a:srgbClr val="5B5BA5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1" name="Google Shape;391;p38"/>
          <p:cNvGraphicFramePr/>
          <p:nvPr/>
        </p:nvGraphicFramePr>
        <p:xfrm>
          <a:off x="308388" y="309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{C6E6EB7A-060B-4A76-ABED-1DBB35015868}</a:tableStyleId>
              </a:tblPr>
              <a:tblGrid>
                <a:gridCol w="4263600"/>
              </a:tblGrid>
              <a:tr h="94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[['Salmon', 'Pollock', 'Cod', 'Trout'], ['Parrot', 'Duck', 'Wren'], ['Camel', 'Lion', 'Tiger']]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&gt;&gt;&gt;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2" name="Google Shape;392;p38"/>
          <p:cNvSpPr/>
          <p:nvPr/>
        </p:nvSpPr>
        <p:spPr>
          <a:xfrm>
            <a:off x="3107125" y="3131125"/>
            <a:ext cx="819600" cy="216300"/>
          </a:xfrm>
          <a:prstGeom prst="roundRect">
            <a:avLst>
              <a:gd fmla="val 16667" name="adj"/>
            </a:avLst>
          </a:prstGeom>
          <a:solidFill>
            <a:srgbClr val="5B5BA5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Use the </a:t>
            </a:r>
            <a:r>
              <a:rPr b="1" lang="en-GB"/>
              <a:t>worksheet</a:t>
            </a:r>
            <a:r>
              <a:rPr lang="en-GB"/>
              <a:t> to create a password manager.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Do not use your real accounts and passwords for this activity. </a:t>
            </a:r>
            <a:endParaRPr/>
          </a:p>
        </p:txBody>
      </p:sp>
      <p:sp>
        <p:nvSpPr>
          <p:cNvPr id="398" name="Google Shape;398;p3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Password manager</a:t>
            </a:r>
            <a:endParaRPr/>
          </a:p>
        </p:txBody>
      </p:sp>
      <p:sp>
        <p:nvSpPr>
          <p:cNvPr id="399" name="Google Shape;399;p3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400" name="Google Shape;40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2475" y="1170100"/>
            <a:ext cx="3164753" cy="365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900" y="2619913"/>
            <a:ext cx="37147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>
            <a:alpha val="5490"/>
          </a:srgbClr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Make a prediction </a:t>
            </a:r>
            <a:endParaRPr/>
          </a:p>
        </p:txBody>
      </p:sp>
      <p:sp>
        <p:nvSpPr>
          <p:cNvPr id="407" name="Google Shape;407;p4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Wrap Up</a:t>
            </a:r>
            <a:endParaRPr/>
          </a:p>
        </p:txBody>
      </p:sp>
      <p:graphicFrame>
        <p:nvGraphicFramePr>
          <p:cNvPr id="408" name="Google Shape;408;p40"/>
          <p:cNvGraphicFramePr/>
          <p:nvPr/>
        </p:nvGraphicFramePr>
        <p:xfrm>
          <a:off x="310900" y="117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{C6E6EB7A-060B-4A76-ABED-1DBB35015868}</a:tableStyleId>
              </a:tblPr>
              <a:tblGrid>
                <a:gridCol w="420950"/>
                <a:gridCol w="36755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scores = [["Jim", "Bob", "Jenny"],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[4, 5, 6]]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print("Who's score do you need?")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answer = input()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location = scores[0].index(answer)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score = scores[1][location]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print(f"{answer}'s score is {score}")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409" name="Google Shape;409;p40"/>
          <p:cNvSpPr txBox="1"/>
          <p:nvPr/>
        </p:nvSpPr>
        <p:spPr>
          <a:xfrm>
            <a:off x="5013713" y="11701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0" name="Google Shape;410;p40"/>
          <p:cNvSpPr txBox="1"/>
          <p:nvPr/>
        </p:nvSpPr>
        <p:spPr>
          <a:xfrm>
            <a:off x="5013725" y="1170100"/>
            <a:ext cx="3702600" cy="23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Questions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If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Jenny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is the </a:t>
            </a:r>
            <a:r>
              <a:rPr b="1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input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, what will be the </a:t>
            </a:r>
            <a:r>
              <a:rPr b="1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output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when this program is executed?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{answer}'s score is {score}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Jenny’s score is 6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Error: index out of range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1" name="Google Shape;411;p40"/>
          <p:cNvSpPr/>
          <p:nvPr/>
        </p:nvSpPr>
        <p:spPr>
          <a:xfrm>
            <a:off x="5183487" y="2245597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2" name="Google Shape;412;p40"/>
          <p:cNvSpPr/>
          <p:nvPr/>
        </p:nvSpPr>
        <p:spPr>
          <a:xfrm>
            <a:off x="5183487" y="2474197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3" name="Google Shape;413;p40"/>
          <p:cNvSpPr/>
          <p:nvPr/>
        </p:nvSpPr>
        <p:spPr>
          <a:xfrm>
            <a:off x="5183487" y="2702797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4" name="Google Shape;414;p40"/>
          <p:cNvSpPr txBox="1"/>
          <p:nvPr/>
        </p:nvSpPr>
        <p:spPr>
          <a:xfrm>
            <a:off x="5013713" y="36085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5" name="Google Shape;415;p40"/>
          <p:cNvSpPr txBox="1"/>
          <p:nvPr/>
        </p:nvSpPr>
        <p:spPr>
          <a:xfrm>
            <a:off x="5013713" y="43705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6" name="Google Shape;416;p40"/>
          <p:cNvSpPr/>
          <p:nvPr/>
        </p:nvSpPr>
        <p:spPr>
          <a:xfrm>
            <a:off x="5183487" y="2963528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417" name="Google Shape;417;p40"/>
          <p:cNvGrpSpPr/>
          <p:nvPr/>
        </p:nvGrpSpPr>
        <p:grpSpPr>
          <a:xfrm>
            <a:off x="4991086" y="2670360"/>
            <a:ext cx="390401" cy="229550"/>
            <a:chOff x="5235174" y="2789560"/>
            <a:chExt cx="390401" cy="229550"/>
          </a:xfrm>
        </p:grpSpPr>
        <p:sp>
          <p:nvSpPr>
            <p:cNvPr id="418" name="Google Shape;418;p40"/>
            <p:cNvSpPr/>
            <p:nvPr/>
          </p:nvSpPr>
          <p:spPr>
            <a:xfrm>
              <a:off x="5409575" y="2803110"/>
              <a:ext cx="216000" cy="216000"/>
            </a:xfrm>
            <a:prstGeom prst="ellipse">
              <a:avLst/>
            </a:prstGeom>
            <a:noFill/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5235174" y="2789560"/>
              <a:ext cx="216000" cy="21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▹</a:t>
              </a:r>
              <a:endParaRPr b="0" i="0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1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Learnt about 2D lists and how to change and append items in them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25" name="Google Shape;425;p4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Next lesson</a:t>
            </a:r>
            <a:endParaRPr/>
          </a:p>
        </p:txBody>
      </p:sp>
      <p:sp>
        <p:nvSpPr>
          <p:cNvPr id="426" name="Google Shape;426;p4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7" name="Google Shape;427;p41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Next lesson, you will…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Complete a mini project that uses 2D lists </a:t>
            </a:r>
            <a:endParaRPr/>
          </a:p>
        </p:txBody>
      </p:sp>
      <p:sp>
        <p:nvSpPr>
          <p:cNvPr id="428" name="Google Shape;428;p4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Summary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Make a prediction</a:t>
            </a:r>
            <a:endParaRPr/>
          </a:p>
        </p:txBody>
      </p:sp>
      <p:sp>
        <p:nvSpPr>
          <p:cNvPr id="76" name="Google Shape;76;p12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scores[0]</a:t>
            </a:r>
            <a:r>
              <a:rPr lang="en-GB"/>
              <a:t> will access the list at position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/>
              <a:t> which is why all of the items in that list have been displayed.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You will explore this further during the lesson. </a:t>
            </a:r>
            <a:endParaRPr/>
          </a:p>
        </p:txBody>
      </p:sp>
      <p:sp>
        <p:nvSpPr>
          <p:cNvPr id="77" name="Google Shape;77;p1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graphicFrame>
        <p:nvGraphicFramePr>
          <p:cNvPr id="78" name="Google Shape;78;p12"/>
          <p:cNvGraphicFramePr/>
          <p:nvPr/>
        </p:nvGraphicFramePr>
        <p:xfrm>
          <a:off x="310900" y="1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{C6E6EB7A-060B-4A76-ABED-1DBB35015868}</a:tableStyleId>
              </a:tblPr>
              <a:tblGrid>
                <a:gridCol w="327000"/>
                <a:gridCol w="3774525"/>
              </a:tblGrid>
              <a:tr h="94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scores = [["Fred", "Wilma", "Dino"],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[4, 5, 6]]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print(scores[0])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Google Shape;79;p12"/>
          <p:cNvGraphicFramePr/>
          <p:nvPr/>
        </p:nvGraphicFramePr>
        <p:xfrm>
          <a:off x="308388" y="278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{C6E6EB7A-060B-4A76-ABED-1DBB35015868}</a:tableStyleId>
              </a:tblPr>
              <a:tblGrid>
                <a:gridCol w="327000"/>
                <a:gridCol w="3774525"/>
              </a:tblGrid>
              <a:tr h="9483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['Fred', 'Ginger', 'Dino']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&gt;&gt;&gt;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80" name="Google Shape;80;p12"/>
          <p:cNvSpPr/>
          <p:nvPr/>
        </p:nvSpPr>
        <p:spPr>
          <a:xfrm>
            <a:off x="310900" y="2794475"/>
            <a:ext cx="2511900" cy="283200"/>
          </a:xfrm>
          <a:prstGeom prst="roundRect">
            <a:avLst>
              <a:gd fmla="val 16667" name="adj"/>
            </a:avLst>
          </a:prstGeom>
          <a:solidFill>
            <a:srgbClr val="5B5BA5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2"/>
          <p:cNvSpPr/>
          <p:nvPr/>
        </p:nvSpPr>
        <p:spPr>
          <a:xfrm>
            <a:off x="1167375" y="1760750"/>
            <a:ext cx="1047000" cy="220200"/>
          </a:xfrm>
          <a:prstGeom prst="roundRect">
            <a:avLst>
              <a:gd fmla="val 16667" name="adj"/>
            </a:avLst>
          </a:prstGeom>
          <a:solidFill>
            <a:srgbClr val="5B5BA5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 will: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Define a 2D array and a list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a 2D list in a program</a:t>
            </a:r>
            <a:endParaRPr/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2D arrays and list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9" name="Google Shape;89;p13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Objectives</a:t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1300" y="364800"/>
            <a:ext cx="4191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 </a:t>
            </a:r>
            <a:r>
              <a:rPr b="1" lang="en-GB"/>
              <a:t>list </a:t>
            </a:r>
            <a:r>
              <a:rPr lang="en-GB"/>
              <a:t>is used to hold </a:t>
            </a:r>
            <a:r>
              <a:rPr b="1" lang="en-GB"/>
              <a:t>multiple elements </a:t>
            </a:r>
            <a:r>
              <a:rPr lang="en-GB"/>
              <a:t>under one name.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A </a:t>
            </a:r>
            <a:r>
              <a:rPr b="1" lang="en-GB"/>
              <a:t>two-dimensional list</a:t>
            </a:r>
            <a:r>
              <a:rPr lang="en-GB"/>
              <a:t> allows you to hold a list as </a:t>
            </a:r>
            <a:r>
              <a:rPr b="1" lang="en-GB"/>
              <a:t>one element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Data in a 2D list can be held in </a:t>
            </a:r>
            <a:r>
              <a:rPr b="1" lang="en-GB"/>
              <a:t>rows</a:t>
            </a:r>
            <a:r>
              <a:rPr lang="en-GB"/>
              <a:t> and </a:t>
            </a:r>
            <a:r>
              <a:rPr b="1" lang="en-GB"/>
              <a:t>columns</a:t>
            </a:r>
            <a:r>
              <a:rPr lang="en-GB"/>
              <a:t>. </a:t>
            </a:r>
            <a:endParaRPr/>
          </a:p>
        </p:txBody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 is a two-dimensional list?</a:t>
            </a:r>
            <a:endParaRPr/>
          </a:p>
        </p:txBody>
      </p:sp>
      <p:sp>
        <p:nvSpPr>
          <p:cNvPr id="97" name="Google Shape;97;p1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A </a:t>
            </a:r>
            <a:r>
              <a:rPr b="1" lang="en-GB"/>
              <a:t>2D list</a:t>
            </a:r>
            <a:r>
              <a:rPr lang="en-GB"/>
              <a:t> can be used to hold the player names and scores for a game.</a:t>
            </a:r>
            <a:endParaRPr/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 is a two-dimensional list?</a:t>
            </a:r>
            <a:endParaRPr/>
          </a:p>
        </p:txBody>
      </p:sp>
      <p:sp>
        <p:nvSpPr>
          <p:cNvPr id="104" name="Google Shape;104;p1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105" name="Google Shape;105;p15"/>
          <p:cNvGraphicFramePr/>
          <p:nvPr/>
        </p:nvGraphicFramePr>
        <p:xfrm>
          <a:off x="5712375" y="217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{C3136468-2115-4839-9144-90C7C30793AC}</a:tableStyleId>
              </a:tblPr>
              <a:tblGrid>
                <a:gridCol w="382850"/>
                <a:gridCol w="775250"/>
                <a:gridCol w="833750"/>
                <a:gridCol w="663950"/>
              </a:tblGrid>
              <a:tr h="325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Fred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Wilma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Dino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6" name="Google Shape;106;p15"/>
          <p:cNvSpPr/>
          <p:nvPr/>
        </p:nvSpPr>
        <p:spPr>
          <a:xfrm>
            <a:off x="5520525" y="2787075"/>
            <a:ext cx="42300" cy="4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5520525" y="3168075"/>
            <a:ext cx="42300" cy="4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452300" y="1337175"/>
            <a:ext cx="16110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Row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holds the player names.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09" name="Google Shape;109;p15"/>
          <p:cNvCxnSpPr>
            <a:stCxn id="108" idx="2"/>
            <a:endCxn id="106" idx="2"/>
          </p:cNvCxnSpPr>
          <p:nvPr/>
        </p:nvCxnSpPr>
        <p:spPr>
          <a:xfrm flipH="1" rot="-5400000">
            <a:off x="4960950" y="2248725"/>
            <a:ext cx="856500" cy="2628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0" name="Google Shape;110;p15"/>
          <p:cNvSpPr txBox="1"/>
          <p:nvPr/>
        </p:nvSpPr>
        <p:spPr>
          <a:xfrm>
            <a:off x="4452300" y="3693700"/>
            <a:ext cx="16110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Row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holds the player scores.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11" name="Google Shape;111;p15"/>
          <p:cNvCxnSpPr>
            <a:stCxn id="110" idx="0"/>
            <a:endCxn id="107" idx="2"/>
          </p:cNvCxnSpPr>
          <p:nvPr/>
        </p:nvCxnSpPr>
        <p:spPr>
          <a:xfrm rot="-5400000">
            <a:off x="5136900" y="3310000"/>
            <a:ext cx="504600" cy="2628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A </a:t>
            </a:r>
            <a:r>
              <a:rPr b="1" lang="en-GB"/>
              <a:t>2D list</a:t>
            </a:r>
            <a:r>
              <a:rPr lang="en-GB"/>
              <a:t> can be used to hold the player names and scores for a game.</a:t>
            </a:r>
            <a:endParaRPr/>
          </a:p>
        </p:txBody>
      </p:sp>
      <p:sp>
        <p:nvSpPr>
          <p:cNvPr id="117" name="Google Shape;117;p1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 is a two-dimensional list?</a:t>
            </a:r>
            <a:endParaRPr/>
          </a:p>
        </p:txBody>
      </p:sp>
      <p:sp>
        <p:nvSpPr>
          <p:cNvPr id="118" name="Google Shape;118;p1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6474600" y="2011500"/>
            <a:ext cx="42300" cy="4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5520525" y="2787075"/>
            <a:ext cx="42300" cy="4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6233100" y="811126"/>
            <a:ext cx="2061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Each </a:t>
            </a:r>
            <a:r>
              <a:rPr b="1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column 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then holds the data for each player.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7236600" y="2011500"/>
            <a:ext cx="42300" cy="4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7998600" y="2011500"/>
            <a:ext cx="42300" cy="4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16"/>
          <p:cNvCxnSpPr>
            <a:stCxn id="121" idx="2"/>
            <a:endCxn id="119" idx="7"/>
          </p:cNvCxnSpPr>
          <p:nvPr/>
        </p:nvCxnSpPr>
        <p:spPr>
          <a:xfrm rot="5400000">
            <a:off x="6676350" y="1430326"/>
            <a:ext cx="421800" cy="753000"/>
          </a:xfrm>
          <a:prstGeom prst="curvedConnector3">
            <a:avLst>
              <a:gd fmla="val 4926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5" name="Google Shape;125;p16"/>
          <p:cNvCxnSpPr>
            <a:stCxn id="121" idx="2"/>
            <a:endCxn id="122" idx="7"/>
          </p:cNvCxnSpPr>
          <p:nvPr/>
        </p:nvCxnSpPr>
        <p:spPr>
          <a:xfrm flipH="1" rot="-5400000">
            <a:off x="7057350" y="1802326"/>
            <a:ext cx="421800" cy="9000"/>
          </a:xfrm>
          <a:prstGeom prst="curvedConnector3">
            <a:avLst>
              <a:gd fmla="val 4926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6" name="Google Shape;126;p16"/>
          <p:cNvCxnSpPr>
            <a:stCxn id="121" idx="2"/>
            <a:endCxn id="123" idx="0"/>
          </p:cNvCxnSpPr>
          <p:nvPr/>
        </p:nvCxnSpPr>
        <p:spPr>
          <a:xfrm flipH="1" rot="-5400000">
            <a:off x="7434000" y="1425676"/>
            <a:ext cx="415500" cy="756000"/>
          </a:xfrm>
          <a:prstGeom prst="curvedConnector3">
            <a:avLst>
              <a:gd fmla="val 5000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127" name="Google Shape;127;p16"/>
          <p:cNvGraphicFramePr/>
          <p:nvPr/>
        </p:nvGraphicFramePr>
        <p:xfrm>
          <a:off x="5712375" y="217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{C3136468-2115-4839-9144-90C7C30793AC}</a:tableStyleId>
              </a:tblPr>
              <a:tblGrid>
                <a:gridCol w="382850"/>
                <a:gridCol w="775250"/>
                <a:gridCol w="833750"/>
                <a:gridCol w="663950"/>
              </a:tblGrid>
              <a:tr h="325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Fred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Wilma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Dino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A </a:t>
            </a:r>
            <a:r>
              <a:rPr b="1" lang="en-GB"/>
              <a:t>2D list</a:t>
            </a:r>
            <a:r>
              <a:rPr lang="en-GB"/>
              <a:t> can be used to hold the player names and scores for a game.</a:t>
            </a:r>
            <a:endParaRPr/>
          </a:p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 is a two-dimensional list?</a:t>
            </a:r>
            <a:endParaRPr/>
          </a:p>
        </p:txBody>
      </p:sp>
      <p:sp>
        <p:nvSpPr>
          <p:cNvPr id="134" name="Google Shape;134;p1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5520525" y="3168075"/>
            <a:ext cx="42300" cy="4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4452300" y="1108575"/>
            <a:ext cx="16110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4452300" y="3693700"/>
            <a:ext cx="16110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Each new </a:t>
            </a:r>
            <a:r>
              <a:rPr b="1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row 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is a new </a:t>
            </a:r>
            <a:r>
              <a:rPr b="1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list.</a:t>
            </a:r>
            <a:endParaRPr b="1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8" name="Google Shape;138;p17"/>
          <p:cNvCxnSpPr>
            <a:stCxn id="137" idx="0"/>
            <a:endCxn id="135" idx="2"/>
          </p:cNvCxnSpPr>
          <p:nvPr/>
        </p:nvCxnSpPr>
        <p:spPr>
          <a:xfrm rot="-5400000">
            <a:off x="5136900" y="3310000"/>
            <a:ext cx="504600" cy="2628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139" name="Google Shape;139;p17"/>
          <p:cNvGraphicFramePr/>
          <p:nvPr/>
        </p:nvGraphicFramePr>
        <p:xfrm>
          <a:off x="5712375" y="217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{C3136468-2115-4839-9144-90C7C30793AC}</a:tableStyleId>
              </a:tblPr>
              <a:tblGrid>
                <a:gridCol w="382850"/>
                <a:gridCol w="775250"/>
                <a:gridCol w="833750"/>
                <a:gridCol w="663950"/>
              </a:tblGrid>
              <a:tr h="325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Fred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Wilma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Dino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CE Slides">
  <a:themeElements>
    <a:clrScheme name="Simple Light">
      <a:dk1>
        <a:srgbClr val="5B5BA5"/>
      </a:dk1>
      <a:lt1>
        <a:srgbClr val="FFFFFF"/>
      </a:lt1>
      <a:dk2>
        <a:srgbClr val="E9E9F3"/>
      </a:dk2>
      <a:lt2>
        <a:srgbClr val="F2F6FC"/>
      </a:lt2>
      <a:accent1>
        <a:srgbClr val="E9F7FC"/>
      </a:accent1>
      <a:accent2>
        <a:srgbClr val="FFEFDA"/>
      </a:accent2>
      <a:accent3>
        <a:srgbClr val="ECF8F5"/>
      </a:accent3>
      <a:accent4>
        <a:srgbClr val="FEF2F6"/>
      </a:accent4>
      <a:accent5>
        <a:srgbClr val="E6E6EA"/>
      </a:accent5>
      <a:accent6>
        <a:srgbClr val="F0F6ED"/>
      </a:accent6>
      <a:hlink>
        <a:srgbClr val="3197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