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  <p:embeddedFont>
      <p:font typeface="Quicksand Medium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42" Type="http://schemas.openxmlformats.org/officeDocument/2006/relationships/font" Target="fonts/Quicksand-regular.fntdata"/><Relationship Id="rId41" Type="http://schemas.openxmlformats.org/officeDocument/2006/relationships/font" Target="fonts/MontserratLight-boldItalic.fntdata"/><Relationship Id="rId44" Type="http://schemas.openxmlformats.org/officeDocument/2006/relationships/font" Target="fonts/RobotoMono-regular.fntdata"/><Relationship Id="rId43" Type="http://schemas.openxmlformats.org/officeDocument/2006/relationships/font" Target="fonts/Quicksand-bold.fntdata"/><Relationship Id="rId46" Type="http://schemas.openxmlformats.org/officeDocument/2006/relationships/font" Target="fonts/RobotoMono-italic.fntdata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icksandMedium-regular.fntdata"/><Relationship Id="rId47" Type="http://schemas.openxmlformats.org/officeDocument/2006/relationships/font" Target="fonts/RobotoMono-boldItalic.fntdata"/><Relationship Id="rId49" Type="http://schemas.openxmlformats.org/officeDocument/2006/relationships/font" Target="fonts/Quicksan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MontserratSemiBold-bold.fntdata"/><Relationship Id="rId34" Type="http://schemas.openxmlformats.org/officeDocument/2006/relationships/font" Target="fonts/MontserratSemiBold-regular.fntdata"/><Relationship Id="rId37" Type="http://schemas.openxmlformats.org/officeDocument/2006/relationships/font" Target="fonts/MontserratSemiBold-boldItalic.fntdata"/><Relationship Id="rId36" Type="http://schemas.openxmlformats.org/officeDocument/2006/relationships/font" Target="fonts/MontserratSemiBold-italic.fntdata"/><Relationship Id="rId39" Type="http://schemas.openxmlformats.org/officeDocument/2006/relationships/font" Target="fonts/MontserratLight-bold.fntdata"/><Relationship Id="rId38" Type="http://schemas.openxmlformats.org/officeDocument/2006/relationships/font" Target="fonts/MontserratLigh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12-2-2022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2925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Linear search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41975" y="3904850"/>
            <a:ext cx="1924500" cy="115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216" name="Google Shape;216;p1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it is not the item you are searching for, go to the next item in the list.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1263442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 txBox="1"/>
          <p:nvPr/>
        </p:nvSpPr>
        <p:spPr>
          <a:xfrm>
            <a:off x="126374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1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item at the current position to the search item.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1263442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1263742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6" name="Google Shape;2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292" name="Google Shape;292;p2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293" name="Google Shape;293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it is not the item you are searching for, go to the next item in the list.</a:t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2216234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2216534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16" name="Google Shape;3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330" name="Google Shape;330;p2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331" name="Google Shape;331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p2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item at the current position to the search item.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52" name="Google Shape;3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/>
          <p:nvPr/>
        </p:nvSpPr>
        <p:spPr>
          <a:xfrm>
            <a:off x="2216234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2216534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368" name="Google Shape;368;p2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369" name="Google Shape;369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0" name="Google Shape;370;p2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it is not the item you are searching for, go to the next item in the list.</a:t>
            </a:r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3169027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316932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92" name="Google Shape;3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406" name="Google Shape;406;p2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8" name="Google Shape;408;p2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09" name="Google Shape;409;p23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item at the current position to the search item.</a:t>
            </a:r>
            <a:endParaRPr/>
          </a:p>
        </p:txBody>
      </p:sp>
      <p:sp>
        <p:nvSpPr>
          <p:cNvPr id="410" name="Google Shape;410;p23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8" name="Google Shape;418;p23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28" name="Google Shape;4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/>
          <p:nvPr/>
        </p:nvSpPr>
        <p:spPr>
          <a:xfrm>
            <a:off x="3169027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16932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26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444" name="Google Shape;444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445" name="Google Shape;445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6" name="Google Shape;446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47" name="Google Shape;447;p24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it is not the item you are searching for, go to the next item in the list.</a:t>
            </a:r>
            <a:endParaRPr/>
          </a:p>
        </p:txBody>
      </p:sp>
      <p:sp>
        <p:nvSpPr>
          <p:cNvPr id="448" name="Google Shape;448;p24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57" name="Google Shape;457;p24"/>
          <p:cNvGrpSpPr/>
          <p:nvPr/>
        </p:nvGrpSpPr>
        <p:grpSpPr>
          <a:xfrm>
            <a:off x="4121819" y="2239075"/>
            <a:ext cx="958200" cy="1436400"/>
            <a:chOff x="310900" y="2239075"/>
            <a:chExt cx="958200" cy="1436400"/>
          </a:xfrm>
        </p:grpSpPr>
        <p:sp>
          <p:nvSpPr>
            <p:cNvPr id="458" name="Google Shape;458;p24"/>
            <p:cNvSpPr/>
            <p:nvPr/>
          </p:nvSpPr>
          <p:spPr>
            <a:xfrm>
              <a:off x="310900" y="2239075"/>
              <a:ext cx="958200" cy="1436400"/>
            </a:xfrm>
            <a:prstGeom prst="roundRect">
              <a:avLst>
                <a:gd fmla="val 5365" name="adj"/>
              </a:avLst>
            </a:prstGeom>
            <a:noFill/>
            <a:ln cap="flat" cmpd="sng" w="9525">
              <a:solidFill>
                <a:srgbClr val="5B5BA5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 txBox="1"/>
            <p:nvPr/>
          </p:nvSpPr>
          <p:spPr>
            <a:xfrm>
              <a:off x="310950" y="3285325"/>
              <a:ext cx="9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60" name="Google Shape;460;p24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69" name="Google Shape;4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483" name="Google Shape;483;p2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484" name="Google Shape;484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5" name="Google Shape;485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86" name="Google Shape;486;p25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item at the current position to the search item.</a:t>
            </a: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05" name="Google Shape;5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25"/>
          <p:cNvGrpSpPr/>
          <p:nvPr/>
        </p:nvGrpSpPr>
        <p:grpSpPr>
          <a:xfrm>
            <a:off x="4121819" y="2239075"/>
            <a:ext cx="958200" cy="1436400"/>
            <a:chOff x="310900" y="2239075"/>
            <a:chExt cx="958200" cy="1436400"/>
          </a:xfrm>
        </p:grpSpPr>
        <p:sp>
          <p:nvSpPr>
            <p:cNvPr id="514" name="Google Shape;514;p25"/>
            <p:cNvSpPr/>
            <p:nvPr/>
          </p:nvSpPr>
          <p:spPr>
            <a:xfrm>
              <a:off x="310900" y="2239075"/>
              <a:ext cx="958200" cy="1436400"/>
            </a:xfrm>
            <a:prstGeom prst="roundRect">
              <a:avLst>
                <a:gd fmla="val 5365" name="adj"/>
              </a:avLst>
            </a:prstGeom>
            <a:noFill/>
            <a:ln cap="flat" cmpd="sng" w="9525">
              <a:solidFill>
                <a:srgbClr val="5B5BA5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310950" y="3285325"/>
              <a:ext cx="9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516" name="Google Shape;5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11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522" name="Google Shape;522;p2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523" name="Google Shape;523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4" name="Google Shape;524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25" name="Google Shape;525;p26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it is not the item you are searching for, go to the next item in the list.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26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5074611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5074911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6" name="Google Shape;5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560" name="Google Shape;560;p2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561" name="Google Shape;561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2" name="Google Shape;562;p2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63" name="Google Shape;563;p27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item at the current position to the search item.</a:t>
            </a:r>
            <a:endParaRPr/>
          </a:p>
        </p:txBody>
      </p:sp>
      <p:sp>
        <p:nvSpPr>
          <p:cNvPr id="564" name="Google Shape;564;p27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5" name="Google Shape;575;p27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7" name="Google Shape;577;p27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9" name="Google Shape;579;p27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82" name="Google Shape;5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7"/>
          <p:cNvSpPr/>
          <p:nvPr/>
        </p:nvSpPr>
        <p:spPr>
          <a:xfrm>
            <a:off x="5074611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5074911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2" name="Google Shape;5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8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for a book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Think about how you would instruct someone to find a book: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a randomly ordered bookcase in someone’s bedroom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fiction section at a library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Question:</a:t>
            </a:r>
            <a:br>
              <a:rPr b="1" lang="en-GB"/>
            </a:br>
            <a:r>
              <a:rPr lang="en-GB"/>
              <a:t>Would the instructions be the same in both cases?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Think, write, pair, share.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598" name="Google Shape;598;p2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599" name="Google Shape;599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0" name="Google Shape;600;p2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01" name="Google Shape;601;p28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If the item at the current position is equal to the search item, then stop searching.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7" name="Google Shape;607;p28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7" name="Google Shape;617;p28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8" name="Google Shape;618;p28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20" name="Google Shape;6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8"/>
          <p:cNvSpPr/>
          <p:nvPr/>
        </p:nvSpPr>
        <p:spPr>
          <a:xfrm>
            <a:off x="5074611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8"/>
          <p:cNvSpPr txBox="1"/>
          <p:nvPr/>
        </p:nvSpPr>
        <p:spPr>
          <a:xfrm>
            <a:off x="5074911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0" name="Google Shape;6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8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/>
          <p:nvPr>
            <p:ph idx="1" type="body"/>
          </p:nvPr>
        </p:nvSpPr>
        <p:spPr>
          <a:xfrm>
            <a:off x="310900" y="1017725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instructions for performing a linear search can be written 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 a list of data and an item that is being searched for (the search item)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Repeat steps a-c starting from the first item in the list, until you find the search item or until the end of the list is reached: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Compare the item at the current position to the search item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If the item at the current position is </a:t>
            </a:r>
            <a:r>
              <a:rPr b="1" lang="en-GB" sz="1800"/>
              <a:t>equal to</a:t>
            </a:r>
            <a:r>
              <a:rPr lang="en-GB" sz="1800"/>
              <a:t> the search item, then stop searching.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Otherwise, go to the next item in the list.</a:t>
            </a:r>
            <a:endParaRPr/>
          </a:p>
        </p:txBody>
      </p:sp>
      <p:sp>
        <p:nvSpPr>
          <p:cNvPr id="636" name="Google Shape;636;p2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linear search</a:t>
            </a:r>
            <a:endParaRPr/>
          </a:p>
        </p:txBody>
      </p:sp>
      <p:sp>
        <p:nvSpPr>
          <p:cNvPr id="637" name="Google Shape;637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8" name="Google Shape;638;p2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are now going to perform a linear search on a set of cards: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 10 cards and choose a card to search for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Shuffle the cards thoroughly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Place 6 of the 10 cards face down in a single row without looking at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Perform a linear search for your chosen card and fill in the table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Rules:</a:t>
            </a:r>
            <a:r>
              <a:rPr lang="en-GB"/>
              <a:t> you can only turn over </a:t>
            </a:r>
            <a:r>
              <a:rPr b="1" lang="en-GB"/>
              <a:t>one</a:t>
            </a:r>
            <a:r>
              <a:rPr lang="en-GB"/>
              <a:t> card at a time. You must turn it back over after each comparison.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Follow</a:t>
            </a:r>
            <a:r>
              <a:rPr lang="en-GB"/>
              <a:t> the instructions in groups of 2 or 3 and </a:t>
            </a:r>
            <a:r>
              <a:rPr b="1" lang="en-GB"/>
              <a:t>answer</a:t>
            </a:r>
            <a:r>
              <a:rPr lang="en-GB"/>
              <a:t> the questions on the </a:t>
            </a:r>
            <a:r>
              <a:rPr b="1" lang="en-GB"/>
              <a:t>Activity 3 worksheet</a:t>
            </a:r>
            <a:r>
              <a:rPr lang="en-GB"/>
              <a:t>.</a:t>
            </a:r>
            <a:endParaRPr/>
          </a:p>
        </p:txBody>
      </p:sp>
      <p:sp>
        <p:nvSpPr>
          <p:cNvPr id="644" name="Google Shape;644;p3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shuffled cards</a:t>
            </a:r>
            <a:endParaRPr/>
          </a:p>
        </p:txBody>
      </p:sp>
      <p:sp>
        <p:nvSpPr>
          <p:cNvPr id="645" name="Google Shape;645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6" name="Google Shape;646;p3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647" name="Google Shape;6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017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4950" y="4277125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the last activity, you may have noticed that the amount of cards you had to compare to your search card wasn’t always the same.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computer science, it is useful to know how long an algorithm may take to complete under different scenarios.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number of steps an algorithm needs to perform depending on the input data can be expressed as the </a:t>
            </a:r>
            <a:r>
              <a:rPr b="1" lang="en-GB"/>
              <a:t>best</a:t>
            </a:r>
            <a:r>
              <a:rPr lang="en-GB"/>
              <a:t> and </a:t>
            </a:r>
            <a:r>
              <a:rPr b="1" lang="en-GB"/>
              <a:t>worst-case scenario</a:t>
            </a:r>
            <a:r>
              <a:rPr lang="en-GB"/>
              <a:t>.</a:t>
            </a:r>
            <a:endParaRPr/>
          </a:p>
        </p:txBody>
      </p:sp>
      <p:sp>
        <p:nvSpPr>
          <p:cNvPr id="654" name="Google Shape;654;p3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Performance of an algorithm</a:t>
            </a:r>
            <a:endParaRPr/>
          </a:p>
        </p:txBody>
      </p:sp>
      <p:sp>
        <p:nvSpPr>
          <p:cNvPr id="655" name="Google Shape;655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6" name="Google Shape;656;p3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best-case scenario </a:t>
            </a:r>
            <a:r>
              <a:rPr lang="en-GB"/>
              <a:t>occurs when the item you are looking for results in the </a:t>
            </a:r>
            <a:r>
              <a:rPr b="1" lang="en-GB"/>
              <a:t>smallest possible number of steps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the case of linear search, this happens when the item you are looking for is the very first one in the list.</a:t>
            </a:r>
            <a:endParaRPr/>
          </a:p>
        </p:txBody>
      </p:sp>
      <p:sp>
        <p:nvSpPr>
          <p:cNvPr id="662" name="Google Shape;662;p3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Best-case scenario</a:t>
            </a:r>
            <a:endParaRPr/>
          </a:p>
        </p:txBody>
      </p:sp>
      <p:sp>
        <p:nvSpPr>
          <p:cNvPr id="663" name="Google Shape;663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4" name="Google Shape;664;p3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665" name="Google Shape;6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191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193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2697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689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7157" y="2862275"/>
            <a:ext cx="667056" cy="93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55675" y="2862278"/>
            <a:ext cx="667056" cy="938392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2"/>
          <p:cNvSpPr txBox="1"/>
          <p:nvPr/>
        </p:nvSpPr>
        <p:spPr>
          <a:xfrm>
            <a:off x="1373025" y="3926975"/>
            <a:ext cx="1340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Best-case</a:t>
            </a:r>
            <a:endParaRPr b="1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1563225" y="2735975"/>
            <a:ext cx="960000" cy="119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worst-case scenario</a:t>
            </a:r>
            <a:r>
              <a:rPr lang="en-GB"/>
              <a:t> takes place when the item you are looking for results in the </a:t>
            </a:r>
            <a:r>
              <a:rPr b="1" lang="en-GB"/>
              <a:t>greatest possible number of steps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With linear search, this happens when the item you are looking for is the very last one in the list or it isn’t in the list at all.</a:t>
            </a:r>
            <a:endParaRPr/>
          </a:p>
        </p:txBody>
      </p:sp>
      <p:sp>
        <p:nvSpPr>
          <p:cNvPr id="678" name="Google Shape;678;p3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Worst-case scenario</a:t>
            </a:r>
            <a:endParaRPr/>
          </a:p>
        </p:txBody>
      </p:sp>
      <p:sp>
        <p:nvSpPr>
          <p:cNvPr id="679" name="Google Shape;679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0" name="Google Shape;680;p3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681" name="Google Shape;6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191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193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2697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689" y="2862275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7157" y="2862275"/>
            <a:ext cx="667056" cy="93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55675" y="2862278"/>
            <a:ext cx="667056" cy="93839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3"/>
          <p:cNvSpPr txBox="1"/>
          <p:nvPr/>
        </p:nvSpPr>
        <p:spPr>
          <a:xfrm>
            <a:off x="6430475" y="3926975"/>
            <a:ext cx="1340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Worst-case</a:t>
            </a:r>
            <a:endParaRPr b="1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6620675" y="2735975"/>
            <a:ext cx="960000" cy="119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4 worksheet</a:t>
            </a:r>
            <a:r>
              <a:rPr lang="en-GB"/>
              <a:t> for performing a linear search.</a:t>
            </a:r>
            <a:endParaRPr/>
          </a:p>
        </p:txBody>
      </p:sp>
      <p:sp>
        <p:nvSpPr>
          <p:cNvPr id="694" name="Google Shape;694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Carrying out a linear search</a:t>
            </a:r>
            <a:endParaRPr/>
          </a:p>
        </p:txBody>
      </p:sp>
      <p:sp>
        <p:nvSpPr>
          <p:cNvPr id="695" name="Google Shape;695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6" name="Google Shape;696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697" name="Google Shape;6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6202" y="1289301"/>
            <a:ext cx="4096499" cy="366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/>
          <p:nvPr>
            <p:ph idx="1" type="body"/>
          </p:nvPr>
        </p:nvSpPr>
        <p:spPr>
          <a:xfrm>
            <a:off x="310900" y="1017725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Answer the questions below when performing a linear search on these cards: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card would you need to search for the best-case scenario to occur?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card would give you the worst-case scenario?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many comparisons would it take to work out that a card wasn’t in the set of cards?</a:t>
            </a:r>
            <a:endParaRPr/>
          </a:p>
        </p:txBody>
      </p:sp>
      <p:sp>
        <p:nvSpPr>
          <p:cNvPr id="704" name="Google Shape;704;p3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Best and worst-case scenario</a:t>
            </a:r>
            <a:endParaRPr/>
          </a:p>
        </p:txBody>
      </p:sp>
      <p:sp>
        <p:nvSpPr>
          <p:cNvPr id="705" name="Google Shape;705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6" name="Google Shape;706;p3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707" name="Google Shape;7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0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6204" y="1542050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1530" y="1542050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6857" y="1542050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2184" y="1542050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30877" y="1542050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5550" y="1542038"/>
            <a:ext cx="667066" cy="93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0244" y="1542050"/>
            <a:ext cx="667056" cy="93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07488" y="1542053"/>
            <a:ext cx="667056" cy="93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Create</a:t>
            </a:r>
            <a:r>
              <a:rPr lang="en-GB"/>
              <a:t> a flowchart for a linear search using the instructions in the homework sheet as a guide.</a:t>
            </a:r>
            <a:endParaRPr/>
          </a:p>
        </p:txBody>
      </p:sp>
      <p:sp>
        <p:nvSpPr>
          <p:cNvPr id="721" name="Google Shape;721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Homework: Linear search flowchart</a:t>
            </a:r>
            <a:endParaRPr/>
          </a:p>
        </p:txBody>
      </p:sp>
      <p:sp>
        <p:nvSpPr>
          <p:cNvPr id="722" name="Google Shape;722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3" name="Google Shape;723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724" name="Google Shape;724;p36"/>
          <p:cNvSpPr txBox="1"/>
          <p:nvPr/>
        </p:nvSpPr>
        <p:spPr>
          <a:xfrm>
            <a:off x="310900" y="4114800"/>
            <a:ext cx="3564900" cy="698100"/>
          </a:xfrm>
          <a:prstGeom prst="rect">
            <a:avLst/>
          </a:prstGeom>
          <a:solidFill>
            <a:srgbClr val="49498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Due: Next lesson</a:t>
            </a:r>
            <a:endParaRPr b="0" i="0" sz="1600" u="none" cap="none" strike="noStrike">
              <a:solidFill>
                <a:srgbClr val="FA9FD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289300"/>
            <a:ext cx="4096500" cy="206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Identified why computers often need to search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Described how linear search is used for finding the position of an item in a list of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Performed a linear search to find the position of an item in a 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31" name="Google Shape;731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732" name="Google Shape;732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3" name="Google Shape;733;p3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Investigate another searching algorithm called binary search.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34" name="Google Shape;734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why computers often need to search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how linear search is used for finding the position of an item in a list of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Perform a linear search to find the position of an item in a list</a:t>
            </a:r>
            <a:endParaRPr/>
          </a:p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46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Linear search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Whenever there are lots of items, it’s important to be able to find the one you need.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instance, you might need to look through a clothing rail to find an item in your size or search through a pack of cards for a particular card.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for an item</a:t>
            </a:r>
            <a:endParaRPr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289300"/>
            <a:ext cx="4096501" cy="273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Computers need to search through sequences of data all the time, such as trying to find a file with a particular name on your computer.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Another example is using a search engine to find websites on the internet that match certain keywords.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faced with a search problem, you will either have to deal with </a:t>
            </a:r>
            <a:r>
              <a:rPr b="1" lang="en-GB"/>
              <a:t>ordered</a:t>
            </a:r>
            <a:r>
              <a:rPr lang="en-GB"/>
              <a:t> or </a:t>
            </a:r>
            <a:r>
              <a:rPr b="1" lang="en-GB"/>
              <a:t>unordered</a:t>
            </a:r>
            <a:r>
              <a:rPr lang="en-GB"/>
              <a:t> sequences of data.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for an item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Linear search</a:t>
            </a:r>
            <a:r>
              <a:rPr lang="en-GB"/>
              <a:t> is an algorithm that involves checking each item in a list or sequence of data one at a time (hence “linear”) to see if it’s the right item.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If you have a list that is not in order, a linear search is the only reasonable way to search through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the next slides, you will see an example of how to perform a linear search.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475" y="45158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list of data and an item that is being searched for (the search item).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from the first item in the list.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310900" y="2239075"/>
            <a:ext cx="958200" cy="1436400"/>
            <a:chOff x="310900" y="2239075"/>
            <a:chExt cx="958200" cy="1436400"/>
          </a:xfrm>
        </p:grpSpPr>
        <p:sp>
          <p:nvSpPr>
            <p:cNvPr id="152" name="Google Shape;152;p16"/>
            <p:cNvSpPr/>
            <p:nvPr/>
          </p:nvSpPr>
          <p:spPr>
            <a:xfrm>
              <a:off x="310900" y="2239075"/>
              <a:ext cx="958200" cy="1436400"/>
            </a:xfrm>
            <a:prstGeom prst="roundRect">
              <a:avLst>
                <a:gd fmla="val 5365" name="adj"/>
              </a:avLst>
            </a:prstGeom>
            <a:noFill/>
            <a:ln cap="flat" cmpd="sng" w="9525">
              <a:solidFill>
                <a:srgbClr val="5B5BA5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310950" y="3285325"/>
              <a:ext cx="9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54" name="Google Shape;154;p16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in a </a:t>
            </a:r>
            <a:r>
              <a:rPr b="1" lang="en-GB"/>
              <a:t>random order</a:t>
            </a:r>
            <a:r>
              <a:rPr lang="en-GB"/>
              <a:t>. From the cups, the number to find is </a:t>
            </a:r>
            <a:r>
              <a:rPr b="1" lang="en-GB"/>
              <a:t>126</a:t>
            </a:r>
            <a:r>
              <a:rPr lang="en-GB"/>
              <a:t>.</a:t>
            </a:r>
            <a:endParaRPr/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Linear search</a:t>
            </a:r>
            <a:endParaRPr/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0" name="Google Shape;180;p1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item at the current position to the search item.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358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412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126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175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408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7"/>
          <p:cNvGrpSpPr/>
          <p:nvPr/>
        </p:nvGrpSpPr>
        <p:grpSpPr>
          <a:xfrm>
            <a:off x="310900" y="2239075"/>
            <a:ext cx="958200" cy="1436400"/>
            <a:chOff x="310900" y="2239075"/>
            <a:chExt cx="958200" cy="1436400"/>
          </a:xfrm>
        </p:grpSpPr>
        <p:sp>
          <p:nvSpPr>
            <p:cNvPr id="208" name="Google Shape;208;p17"/>
            <p:cNvSpPr/>
            <p:nvPr/>
          </p:nvSpPr>
          <p:spPr>
            <a:xfrm>
              <a:off x="310900" y="2239075"/>
              <a:ext cx="958200" cy="1436400"/>
            </a:xfrm>
            <a:prstGeom prst="roundRect">
              <a:avLst>
                <a:gd fmla="val 5365" name="adj"/>
              </a:avLst>
            </a:prstGeom>
            <a:noFill/>
            <a:ln cap="flat" cmpd="sng" w="9525">
              <a:solidFill>
                <a:srgbClr val="5B5BA5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18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310950" y="3285325"/>
              <a:ext cx="9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