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embeddedFontLst>
    <p:embeddedFont>
      <p:font typeface="Quicksand"/>
      <p:regular r:id="rId28"/>
      <p:bold r:id="rId29"/>
    </p:embeddedFont>
    <p:embeddedFont>
      <p:font typeface="Roboto Mono"/>
      <p:regular r:id="rId30"/>
      <p:bold r:id="rId31"/>
      <p:italic r:id="rId32"/>
      <p:boldItalic r:id="rId33"/>
    </p:embeddedFont>
    <p:embeddedFont>
      <p:font typeface="Quicksand Medium"/>
      <p:regular r:id="rId34"/>
      <p:bold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0AB4673-B45B-4444-902A-A930E544A780}">
  <a:tblStyle styleId="{80AB4673-B45B-4444-902A-A930E544A780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Quicksand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Quicksand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Mono-bold.fntdata"/><Relationship Id="rId30" Type="http://schemas.openxmlformats.org/officeDocument/2006/relationships/font" Target="fonts/RobotoMono-regular.fntdata"/><Relationship Id="rId11" Type="http://schemas.openxmlformats.org/officeDocument/2006/relationships/slide" Target="slides/slide6.xml"/><Relationship Id="rId33" Type="http://schemas.openxmlformats.org/officeDocument/2006/relationships/font" Target="fonts/RobotoMono-boldItalic.fntdata"/><Relationship Id="rId10" Type="http://schemas.openxmlformats.org/officeDocument/2006/relationships/slide" Target="slides/slide5.xml"/><Relationship Id="rId32" Type="http://schemas.openxmlformats.org/officeDocument/2006/relationships/font" Target="fonts/RobotoMono-italic.fntdata"/><Relationship Id="rId13" Type="http://schemas.openxmlformats.org/officeDocument/2006/relationships/slide" Target="slides/slide8.xml"/><Relationship Id="rId35" Type="http://schemas.openxmlformats.org/officeDocument/2006/relationships/font" Target="fonts/QuicksandMedium-bold.fntdata"/><Relationship Id="rId12" Type="http://schemas.openxmlformats.org/officeDocument/2006/relationships/slide" Target="slides/slide7.xml"/><Relationship Id="rId34" Type="http://schemas.openxmlformats.org/officeDocument/2006/relationships/font" Target="fonts/QuicksandMedium-regular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publicdomainvectors.org/en/free-clipart/Plastic-cup-vector-drawing/8998.html" TargetMode="Externa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publicdomainvectors.org/en/free-clipart/Plastic-cup-vector-drawing/8998.html" TargetMode="Externa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publicdomainvectors.org/en/free-clipart/Plastic-cup-vector-drawing/8998.html" TargetMode="Externa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publicdomainvectors.org/en/free-clipart/Plastic-cup-vector-drawing/8998.html" TargetMode="Externa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publicdomainvectors.org/en/free-clipart/Plastic-cup-vector-drawing/8998.html" TargetMode="Externa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publicdomainvectors.org/en/free-clipart/Plastic-cup-vector-drawing/8998.html" TargetMode="Externa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publicdomainvectors.org/en/free-clipart/Plastic-cup-vector-drawing/8998.html" TargetMode="Externa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publicdomainvectors.org/en/free-clipart/Plastic-cup-vector-drawing/8998.html" TargetMode="Externa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publicdomainvectors.org/en/free-clipart/Plastic-cup-vector-drawing/8998.html" TargetMode="Externa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publicdomainvectors.org/en/free-clipart/Plastic-cup-vector-drawing/8998.html" TargetMode="Externa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publicdomainvectors.org/en/free-clipart/Plastic-cup-vector-drawing/8998.html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" name="Google Shape;4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 sz="1000">
                <a:latin typeface="Quicksand"/>
                <a:ea typeface="Quicksand"/>
                <a:cs typeface="Quicksand"/>
                <a:sym typeface="Quicksand"/>
              </a:rPr>
              <a:t>Last updated: 12-2-2022</a:t>
            </a:r>
            <a:endParaRPr sz="900">
              <a:solidFill>
                <a:srgbClr val="666666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000"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5" name="Google Shape;24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100"/>
              <a:buNone/>
            </a:pPr>
            <a:r>
              <a:rPr lang="en-GB"/>
              <a:t>Image source: </a:t>
            </a:r>
            <a:r>
              <a:rPr lang="en-GB" u="sng">
                <a:solidFill>
                  <a:schemeClr val="hlink"/>
                </a:solidFill>
                <a:hlinkClick r:id="rId2"/>
              </a:rPr>
              <a:t>https://publicdomainvectors.org/en/free-clipart/Plastic-cup-vector-drawing/8998.html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4" name="Google Shape;27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100"/>
              <a:buNone/>
            </a:pPr>
            <a:r>
              <a:rPr lang="en-GB"/>
              <a:t>Image source: </a:t>
            </a:r>
            <a:r>
              <a:rPr lang="en-GB" u="sng">
                <a:solidFill>
                  <a:schemeClr val="hlink"/>
                </a:solidFill>
                <a:hlinkClick r:id="rId2"/>
              </a:rPr>
              <a:t>https://publicdomainvectors.org/en/free-clipart/Plastic-cup-vector-drawing/8998.html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3" name="Google Shape;30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100"/>
              <a:buNone/>
            </a:pPr>
            <a:r>
              <a:rPr lang="en-GB"/>
              <a:t>Image source: </a:t>
            </a:r>
            <a:r>
              <a:rPr lang="en-GB" u="sng">
                <a:solidFill>
                  <a:schemeClr val="hlink"/>
                </a:solidFill>
                <a:hlinkClick r:id="rId2"/>
              </a:rPr>
              <a:t>https://publicdomainvectors.org/en/free-clipart/Plastic-cup-vector-drawing/8998.html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2" name="Google Shape;332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100"/>
              <a:buNone/>
            </a:pPr>
            <a:r>
              <a:rPr lang="en-GB"/>
              <a:t>Image source: </a:t>
            </a:r>
            <a:r>
              <a:rPr lang="en-GB" u="sng">
                <a:solidFill>
                  <a:schemeClr val="hlink"/>
                </a:solidFill>
                <a:hlinkClick r:id="rId2"/>
              </a:rPr>
              <a:t>https://publicdomainvectors.org/en/free-clipart/Plastic-cup-vector-drawing/8998.html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3" name="Google Shape;353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100"/>
              <a:buNone/>
            </a:pPr>
            <a:r>
              <a:rPr lang="en-GB"/>
              <a:t>Image source: </a:t>
            </a:r>
            <a:r>
              <a:rPr lang="en-GB" u="sng">
                <a:solidFill>
                  <a:schemeClr val="hlink"/>
                </a:solidFill>
                <a:hlinkClick r:id="rId2"/>
              </a:rPr>
              <a:t>https://publicdomainvectors.org/en/free-clipart/Plastic-cup-vector-drawing/8998.html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4" name="Google Shape;374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100"/>
              <a:buNone/>
            </a:pPr>
            <a:r>
              <a:rPr lang="en-GB"/>
              <a:t>Image source: </a:t>
            </a:r>
            <a:r>
              <a:rPr lang="en-GB" u="sng">
                <a:solidFill>
                  <a:schemeClr val="hlink"/>
                </a:solidFill>
                <a:hlinkClick r:id="rId2"/>
              </a:rPr>
              <a:t>https://publicdomainvectors.org/en/free-clipart/Plastic-cup-vector-drawing/8998.html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5" name="Google Shape;395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100"/>
              <a:buNone/>
            </a:pPr>
            <a:r>
              <a:rPr lang="en-GB"/>
              <a:t>Image source: </a:t>
            </a:r>
            <a:r>
              <a:rPr lang="en-GB" u="sng">
                <a:solidFill>
                  <a:schemeClr val="hlink"/>
                </a:solidFill>
                <a:hlinkClick r:id="rId2"/>
              </a:rPr>
              <a:t>https://publicdomainvectors.org/en/free-clipart/Plastic-cup-vector-drawing/8998.html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6" name="Google Shape;416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4" name="Google Shape;424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4" name="Google Shape;434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" name="Google Shape;5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2" name="Google Shape;442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2" name="Google Shape;452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1" name="Google Shape;461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" name="Google Shape;6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" name="Google Shape;7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" name="Google Shape;8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Google Shape;9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100"/>
              <a:buNone/>
            </a:pPr>
            <a:r>
              <a:rPr lang="en-GB"/>
              <a:t>Image source: </a:t>
            </a:r>
            <a:r>
              <a:rPr lang="en-GB" u="sng">
                <a:solidFill>
                  <a:schemeClr val="hlink"/>
                </a:solidFill>
                <a:hlinkClick r:id="rId2"/>
              </a:rPr>
              <a:t>https://publicdomainvectors.org/en/free-clipart/Plastic-cup-vector-drawing/8998.html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" name="Google Shape;13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100"/>
              <a:buNone/>
            </a:pPr>
            <a:r>
              <a:rPr lang="en-GB"/>
              <a:t>Image source: </a:t>
            </a:r>
            <a:r>
              <a:rPr lang="en-GB" u="sng">
                <a:solidFill>
                  <a:schemeClr val="hlink"/>
                </a:solidFill>
                <a:hlinkClick r:id="rId2"/>
              </a:rPr>
              <a:t>https://publicdomainvectors.org/en/free-clipart/Plastic-cup-vector-drawing/8998.html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7" name="Google Shape;16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100"/>
              <a:buNone/>
            </a:pPr>
            <a:r>
              <a:rPr lang="en-GB"/>
              <a:t>Image source: </a:t>
            </a:r>
            <a:r>
              <a:rPr lang="en-GB" u="sng">
                <a:solidFill>
                  <a:schemeClr val="hlink"/>
                </a:solidFill>
                <a:hlinkClick r:id="rId2"/>
              </a:rPr>
              <a:t>https://publicdomainvectors.org/en/free-clipart/Plastic-cup-vector-drawing/8998.html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6" name="Google Shape;20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100"/>
              <a:buNone/>
            </a:pPr>
            <a:r>
              <a:rPr lang="en-GB"/>
              <a:t>Image source: </a:t>
            </a:r>
            <a:r>
              <a:rPr lang="en-GB" u="sng">
                <a:solidFill>
                  <a:schemeClr val="hlink"/>
                </a:solidFill>
                <a:hlinkClick r:id="rId2"/>
              </a:rPr>
              <a:t>https://publicdomainvectors.org/en/free-clipart/Plastic-cup-vector-drawing/8998.html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_3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title"/>
          </p:nvPr>
        </p:nvSpPr>
        <p:spPr>
          <a:xfrm>
            <a:off x="526875" y="576775"/>
            <a:ext cx="8095800" cy="20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8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32725" y="2665400"/>
            <a:ext cx="8095800" cy="7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2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2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pic>
        <p:nvPicPr>
          <p:cNvPr id="14" name="Google Shape;14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108200" y="4010300"/>
            <a:ext cx="1714500" cy="76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bjectives / Questions / Lists">
  <p:cSld name="TITLE_4_1_1_1_2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idx="1" type="body"/>
          </p:nvPr>
        </p:nvSpPr>
        <p:spPr>
          <a:xfrm>
            <a:off x="310900" y="1017725"/>
            <a:ext cx="85221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0900" y="310900"/>
            <a:ext cx="85221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9" name="Google Shape;19;p3"/>
          <p:cNvSpPr txBox="1"/>
          <p:nvPr>
            <p:ph idx="2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2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or Images side by side">
  <p:cSld name="TITLE_4_1_1_1_3_1_1_1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0900" y="1170124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4" name="Google Shape;24;p4"/>
          <p:cNvSpPr txBox="1"/>
          <p:nvPr>
            <p:ph idx="2" type="body"/>
          </p:nvPr>
        </p:nvSpPr>
        <p:spPr>
          <a:xfrm>
            <a:off x="4736600" y="1170100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2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rge image and text under (with heading)">
  <p:cSld name="TITLE_4_1_1_2_1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0900" y="1017725"/>
            <a:ext cx="8521200" cy="30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310900" y="4117599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1" name="Google Shape;31;p5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2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rge image and text under (no heading)">
  <p:cSld name="TITLE_4_1_1_1_4_1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/>
          <p:nvPr>
            <p:ph idx="1" type="body"/>
          </p:nvPr>
        </p:nvSpPr>
        <p:spPr>
          <a:xfrm>
            <a:off x="310900" y="472000"/>
            <a:ext cx="8521200" cy="37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idx="2" type="body"/>
          </p:nvPr>
        </p:nvSpPr>
        <p:spPr>
          <a:xfrm>
            <a:off x="310900" y="4282175"/>
            <a:ext cx="8521200" cy="5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6" name="Google Shape;36;p6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2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rge image (no text under)">
  <p:cSld name="TITLE_4_1_1_1_3_2_1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>
            <p:ph idx="1" type="body"/>
          </p:nvPr>
        </p:nvSpPr>
        <p:spPr>
          <a:xfrm>
            <a:off x="310900" y="1017725"/>
            <a:ext cx="85212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310900" y="319600"/>
            <a:ext cx="8521200" cy="70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1" name="Google Shape;41;p7"/>
          <p:cNvSpPr txBox="1"/>
          <p:nvPr>
            <p:ph idx="2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2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rge text">
  <p:cSld name="TITLE_4_1_1_1_1_1_1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310900" y="319600"/>
            <a:ext cx="8521200" cy="45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3600"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5" name="Google Shape;45;p8"/>
          <p:cNvSpPr txBox="1"/>
          <p:nvPr>
            <p:ph idx="1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2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1155CC">
            <a:alpha val="5490"/>
          </a:srgbClr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0" y="2725"/>
            <a:ext cx="9144000" cy="306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310900" y="310900"/>
            <a:ext cx="85215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Quicksand"/>
              <a:buNone/>
              <a:defRPr b="1" i="0" sz="28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310900" y="1017725"/>
            <a:ext cx="8521500" cy="38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icksand"/>
              <a:buChar char="●"/>
              <a:defRPr b="0" i="0" sz="18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○"/>
              <a:defRPr b="0" i="0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■"/>
              <a:defRPr b="0" i="0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●"/>
              <a:defRPr b="0" i="0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○"/>
              <a:defRPr b="0" i="0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■"/>
              <a:defRPr b="0" i="0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●"/>
              <a:defRPr b="0" i="0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○"/>
              <a:defRPr b="0" i="0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Quicksand"/>
              <a:buChar char="■"/>
              <a:defRPr b="0" i="0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196">
          <p15:clr>
            <a:srgbClr val="EA4335"/>
          </p15:clr>
        </p15:guide>
        <p15:guide id="2" orient="horz" pos="196">
          <p15:clr>
            <a:srgbClr val="EA4335"/>
          </p15:clr>
        </p15:guide>
        <p15:guide id="3" orient="horz" pos="641">
          <p15:clr>
            <a:srgbClr val="EA4335"/>
          </p15:clr>
        </p15:guide>
        <p15:guide id="4" pos="2776">
          <p15:clr>
            <a:srgbClr val="EA4335"/>
          </p15:clr>
        </p15:guide>
        <p15:guide id="5" orient="horz" pos="812">
          <p15:clr>
            <a:srgbClr val="EA4335"/>
          </p15:clr>
        </p15:guide>
        <p15:guide id="6" pos="2984">
          <p15:clr>
            <a:srgbClr val="EA4335"/>
          </p15:clr>
        </p15:guide>
        <p15:guide id="7" pos="5564">
          <p15:clr>
            <a:srgbClr val="EA4335"/>
          </p15:clr>
        </p15:guide>
        <p15:guide id="8" orient="horz" pos="2592">
          <p15:clr>
            <a:srgbClr val="EA4335"/>
          </p15:clr>
        </p15:guide>
        <p15:guide id="9" pos="2448">
          <p15:clr>
            <a:srgbClr val="EA4335"/>
          </p15:clr>
        </p15:guide>
        <p15:guide id="10" pos="3312">
          <p15:clr>
            <a:srgbClr val="EA4335"/>
          </p15:clr>
        </p15:guide>
        <p15:guide id="11" orient="horz" pos="3041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7.png"/><Relationship Id="rId4" Type="http://schemas.openxmlformats.org/officeDocument/2006/relationships/image" Target="../media/image2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9"/>
          <p:cNvSpPr txBox="1"/>
          <p:nvPr>
            <p:ph type="title"/>
          </p:nvPr>
        </p:nvSpPr>
        <p:spPr>
          <a:xfrm>
            <a:off x="526875" y="576775"/>
            <a:ext cx="8095800" cy="20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 sz="5400"/>
              <a:t>Binary search</a:t>
            </a:r>
            <a:endParaRPr sz="5400"/>
          </a:p>
        </p:txBody>
      </p:sp>
      <p:sp>
        <p:nvSpPr>
          <p:cNvPr id="51" name="Google Shape;51;p9"/>
          <p:cNvSpPr txBox="1"/>
          <p:nvPr>
            <p:ph idx="1" type="subTitle"/>
          </p:nvPr>
        </p:nvSpPr>
        <p:spPr>
          <a:xfrm>
            <a:off x="532725" y="2665400"/>
            <a:ext cx="8095800" cy="7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-GB"/>
              <a:t>Mack 2022</a:t>
            </a:r>
            <a:endParaRPr/>
          </a:p>
        </p:txBody>
      </p:sp>
      <p:sp>
        <p:nvSpPr>
          <p:cNvPr id="52" name="Google Shape;52;p9"/>
          <p:cNvSpPr/>
          <p:nvPr/>
        </p:nvSpPr>
        <p:spPr>
          <a:xfrm>
            <a:off x="6920975" y="3757900"/>
            <a:ext cx="2092500" cy="1231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8"/>
          <p:cNvSpPr/>
          <p:nvPr/>
        </p:nvSpPr>
        <p:spPr>
          <a:xfrm>
            <a:off x="5073900" y="2239087"/>
            <a:ext cx="3817500" cy="1436400"/>
          </a:xfrm>
          <a:prstGeom prst="roundRect">
            <a:avLst>
              <a:gd fmla="val 5365" name="adj"/>
            </a:avLst>
          </a:prstGeom>
          <a:noFill/>
          <a:ln cap="flat" cmpd="sng" w="9525">
            <a:solidFill>
              <a:srgbClr val="5B5BA5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91425" wrap="square" tIns="180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18"/>
          <p:cNvSpPr txBox="1"/>
          <p:nvPr>
            <p:ph idx="1" type="body"/>
          </p:nvPr>
        </p:nvSpPr>
        <p:spPr>
          <a:xfrm>
            <a:off x="310900" y="1017725"/>
            <a:ext cx="85221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-GB"/>
              <a:t>Each number is hidden under a cup. The cups are arranged </a:t>
            </a:r>
            <a:r>
              <a:rPr b="1" lang="en-GB"/>
              <a:t>in</a:t>
            </a:r>
            <a:r>
              <a:rPr lang="en-GB"/>
              <a:t> </a:t>
            </a:r>
            <a:r>
              <a:rPr b="1" lang="en-GB"/>
              <a:t>order </a:t>
            </a:r>
            <a:r>
              <a:rPr lang="en-GB"/>
              <a:t>with the lowest value on the left. The number to find is </a:t>
            </a:r>
            <a:r>
              <a:rPr b="1" lang="en-GB"/>
              <a:t>68</a:t>
            </a:r>
            <a:r>
              <a:rPr lang="en-GB"/>
              <a:t>.</a:t>
            </a:r>
            <a:endParaRPr/>
          </a:p>
        </p:txBody>
      </p:sp>
      <p:sp>
        <p:nvSpPr>
          <p:cNvPr id="249" name="Google Shape;249;p18"/>
          <p:cNvSpPr txBox="1"/>
          <p:nvPr>
            <p:ph type="title"/>
          </p:nvPr>
        </p:nvSpPr>
        <p:spPr>
          <a:xfrm>
            <a:off x="310900" y="310900"/>
            <a:ext cx="85221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Binary search</a:t>
            </a:r>
            <a:endParaRPr/>
          </a:p>
        </p:txBody>
      </p:sp>
      <p:sp>
        <p:nvSpPr>
          <p:cNvPr id="250" name="Google Shape;250;p18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51" name="Google Shape;251;p18"/>
          <p:cNvSpPr txBox="1"/>
          <p:nvPr>
            <p:ph idx="2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2</a:t>
            </a:r>
            <a:endParaRPr/>
          </a:p>
        </p:txBody>
      </p:sp>
      <p:sp>
        <p:nvSpPr>
          <p:cNvPr id="252" name="Google Shape;252;p18"/>
          <p:cNvSpPr txBox="1"/>
          <p:nvPr/>
        </p:nvSpPr>
        <p:spPr>
          <a:xfrm>
            <a:off x="310950" y="3766950"/>
            <a:ext cx="8522100" cy="12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B5BA5"/>
              </a:buClr>
              <a:buSzPts val="1800"/>
              <a:buFont typeface="Quicksand"/>
              <a:buChar char="●"/>
            </a:pPr>
            <a:r>
              <a:rPr b="0" i="0" lang="en-GB" sz="17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If the midpoint item is </a:t>
            </a:r>
            <a:r>
              <a:rPr b="1" i="0" lang="en-GB" sz="17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less than </a:t>
            </a:r>
            <a:r>
              <a:rPr b="0" i="0" lang="en-GB" sz="17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than the search item, change the range to focus on the items </a:t>
            </a:r>
            <a:r>
              <a:rPr b="1" i="0" lang="en-GB" sz="17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after</a:t>
            </a:r>
            <a:r>
              <a:rPr b="0" i="0" lang="en-GB" sz="17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the midpoint.</a:t>
            </a:r>
            <a:endParaRPr b="0" i="0" sz="18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The items are arranged in order, so the search item cannot be found before the midpoint.</a:t>
            </a:r>
            <a:endParaRPr b="0" i="0" sz="18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53" name="Google Shape;253;p18"/>
          <p:cNvSpPr txBox="1"/>
          <p:nvPr/>
        </p:nvSpPr>
        <p:spPr>
          <a:xfrm>
            <a:off x="4122119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GB" sz="18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52</a:t>
            </a:r>
            <a:endParaRPr b="0" i="0" sz="16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54" name="Google Shape;254;p18"/>
          <p:cNvSpPr txBox="1"/>
          <p:nvPr/>
        </p:nvSpPr>
        <p:spPr>
          <a:xfrm>
            <a:off x="5074911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GB" sz="18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68</a:t>
            </a:r>
            <a:endParaRPr b="0" i="0" sz="16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55" name="Google Shape;255;p18"/>
          <p:cNvSpPr txBox="1"/>
          <p:nvPr/>
        </p:nvSpPr>
        <p:spPr>
          <a:xfrm>
            <a:off x="6027703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GB" sz="18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73</a:t>
            </a:r>
            <a:endParaRPr b="0" i="0" sz="16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56" name="Google Shape;256;p18"/>
          <p:cNvSpPr txBox="1"/>
          <p:nvPr/>
        </p:nvSpPr>
        <p:spPr>
          <a:xfrm>
            <a:off x="6980495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GB" sz="18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77</a:t>
            </a:r>
            <a:endParaRPr b="0" i="0" sz="16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57" name="Google Shape;257;p18"/>
          <p:cNvSpPr txBox="1"/>
          <p:nvPr/>
        </p:nvSpPr>
        <p:spPr>
          <a:xfrm>
            <a:off x="7933288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GB" sz="18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90</a:t>
            </a:r>
            <a:endParaRPr b="0" i="0" sz="16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58" name="Google Shape;258;p18"/>
          <p:cNvSpPr txBox="1"/>
          <p:nvPr/>
        </p:nvSpPr>
        <p:spPr>
          <a:xfrm>
            <a:off x="5063863" y="1915133"/>
            <a:ext cx="957900" cy="38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Cup 6</a:t>
            </a:r>
            <a:endParaRPr b="1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59" name="Google Shape;259;p18"/>
          <p:cNvSpPr txBox="1"/>
          <p:nvPr/>
        </p:nvSpPr>
        <p:spPr>
          <a:xfrm>
            <a:off x="6017982" y="1915133"/>
            <a:ext cx="957900" cy="38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Cup 7</a:t>
            </a:r>
            <a:endParaRPr b="1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60" name="Google Shape;260;p18"/>
          <p:cNvSpPr txBox="1"/>
          <p:nvPr/>
        </p:nvSpPr>
        <p:spPr>
          <a:xfrm>
            <a:off x="6972101" y="1915133"/>
            <a:ext cx="957900" cy="38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Cup 8</a:t>
            </a:r>
            <a:endParaRPr b="1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61" name="Google Shape;261;p18"/>
          <p:cNvSpPr txBox="1"/>
          <p:nvPr/>
        </p:nvSpPr>
        <p:spPr>
          <a:xfrm>
            <a:off x="7926219" y="1915133"/>
            <a:ext cx="957900" cy="38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Cup 9</a:t>
            </a:r>
            <a:endParaRPr b="1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62" name="Google Shape;262;p18"/>
          <p:cNvSpPr txBox="1"/>
          <p:nvPr/>
        </p:nvSpPr>
        <p:spPr>
          <a:xfrm>
            <a:off x="4122119" y="3285325"/>
            <a:ext cx="95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5B5BA5"/>
                </a:solidFill>
                <a:latin typeface="Roboto Mono"/>
                <a:ea typeface="Roboto Mono"/>
                <a:cs typeface="Roboto Mono"/>
                <a:sym typeface="Roboto Mono"/>
              </a:rPr>
              <a:t>midpoint</a:t>
            </a:r>
            <a:endParaRPr b="0" i="0" sz="1400" u="none" cap="none" strike="noStrike">
              <a:solidFill>
                <a:srgbClr val="5B5BA5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263" name="Google Shape;263;p18"/>
          <p:cNvPicPr preferRelativeResize="0"/>
          <p:nvPr/>
        </p:nvPicPr>
        <p:blipFill rotWithShape="1">
          <a:blip r:embed="rId3">
            <a:alphaModFix amt="70000"/>
          </a:blip>
          <a:srcRect b="0" l="0" r="0" t="0"/>
          <a:stretch/>
        </p:blipFill>
        <p:spPr>
          <a:xfrm rot="10800000">
            <a:off x="3170550" y="2314450"/>
            <a:ext cx="954720" cy="1224000"/>
          </a:xfrm>
          <a:prstGeom prst="rect">
            <a:avLst/>
          </a:prstGeom>
          <a:noFill/>
          <a:ln>
            <a:noFill/>
          </a:ln>
          <a:effectLst>
            <a:reflection blurRad="0" dir="5400000" dist="38100" endA="0" endPos="30000" fadeDir="5400012" kx="0" rotWithShape="0" algn="bl" stPos="0" sy="-100000" ky="0"/>
          </a:effectLst>
        </p:spPr>
      </p:pic>
      <p:pic>
        <p:nvPicPr>
          <p:cNvPr id="264" name="Google Shape;264;p18"/>
          <p:cNvPicPr preferRelativeResize="0"/>
          <p:nvPr/>
        </p:nvPicPr>
        <p:blipFill rotWithShape="1">
          <a:blip r:embed="rId3">
            <a:alphaModFix amt="70000"/>
          </a:blip>
          <a:srcRect b="0" l="0" r="0" t="0"/>
          <a:stretch/>
        </p:blipFill>
        <p:spPr>
          <a:xfrm rot="10800000">
            <a:off x="2217359" y="2314450"/>
            <a:ext cx="954720" cy="122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18"/>
          <p:cNvPicPr preferRelativeResize="0"/>
          <p:nvPr/>
        </p:nvPicPr>
        <p:blipFill rotWithShape="1">
          <a:blip r:embed="rId3">
            <a:alphaModFix amt="70000"/>
          </a:blip>
          <a:srcRect b="0" l="0" r="0" t="0"/>
          <a:stretch/>
        </p:blipFill>
        <p:spPr>
          <a:xfrm rot="10800000">
            <a:off x="310975" y="2314450"/>
            <a:ext cx="954720" cy="122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18"/>
          <p:cNvPicPr preferRelativeResize="0"/>
          <p:nvPr/>
        </p:nvPicPr>
        <p:blipFill rotWithShape="1">
          <a:blip r:embed="rId3">
            <a:alphaModFix amt="70000"/>
          </a:blip>
          <a:srcRect b="0" l="0" r="0" t="0"/>
          <a:stretch/>
        </p:blipFill>
        <p:spPr>
          <a:xfrm rot="10800000">
            <a:off x="1264167" y="2314450"/>
            <a:ext cx="954720" cy="122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0800000">
            <a:off x="5074900" y="2310900"/>
            <a:ext cx="958050" cy="122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0800000">
            <a:off x="6027687" y="2311050"/>
            <a:ext cx="958050" cy="122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0800000">
            <a:off x="6980500" y="2310900"/>
            <a:ext cx="958050" cy="122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0800000">
            <a:off x="7933275" y="2311050"/>
            <a:ext cx="958050" cy="122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18"/>
          <p:cNvPicPr preferRelativeResize="0"/>
          <p:nvPr/>
        </p:nvPicPr>
        <p:blipFill rotWithShape="1">
          <a:blip r:embed="rId3">
            <a:alphaModFix amt="70000"/>
          </a:blip>
          <a:srcRect b="0" l="0" r="0" t="0"/>
          <a:stretch/>
        </p:blipFill>
        <p:spPr>
          <a:xfrm rot="10800000">
            <a:off x="4123767" y="1780325"/>
            <a:ext cx="954720" cy="122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9"/>
          <p:cNvSpPr txBox="1"/>
          <p:nvPr>
            <p:ph idx="1" type="body"/>
          </p:nvPr>
        </p:nvSpPr>
        <p:spPr>
          <a:xfrm>
            <a:off x="310900" y="1017725"/>
            <a:ext cx="85221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-GB"/>
              <a:t>Each number is hidden under a cup. The cups are arranged </a:t>
            </a:r>
            <a:r>
              <a:rPr b="1" lang="en-GB"/>
              <a:t>in</a:t>
            </a:r>
            <a:r>
              <a:rPr lang="en-GB"/>
              <a:t> </a:t>
            </a:r>
            <a:r>
              <a:rPr b="1" lang="en-GB"/>
              <a:t>order </a:t>
            </a:r>
            <a:r>
              <a:rPr lang="en-GB"/>
              <a:t>with the lowest value on the left. The number to find is </a:t>
            </a:r>
            <a:r>
              <a:rPr b="1" lang="en-GB"/>
              <a:t>68</a:t>
            </a:r>
            <a:r>
              <a:rPr lang="en-GB"/>
              <a:t>.</a:t>
            </a:r>
            <a:endParaRPr/>
          </a:p>
        </p:txBody>
      </p:sp>
      <p:sp>
        <p:nvSpPr>
          <p:cNvPr id="277" name="Google Shape;277;p19"/>
          <p:cNvSpPr txBox="1"/>
          <p:nvPr>
            <p:ph type="title"/>
          </p:nvPr>
        </p:nvSpPr>
        <p:spPr>
          <a:xfrm>
            <a:off x="310900" y="310900"/>
            <a:ext cx="85221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Binary search</a:t>
            </a:r>
            <a:endParaRPr/>
          </a:p>
        </p:txBody>
      </p:sp>
      <p:sp>
        <p:nvSpPr>
          <p:cNvPr id="278" name="Google Shape;278;p19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79" name="Google Shape;279;p19"/>
          <p:cNvSpPr txBox="1"/>
          <p:nvPr>
            <p:ph idx="2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2</a:t>
            </a:r>
            <a:endParaRPr/>
          </a:p>
        </p:txBody>
      </p:sp>
      <p:sp>
        <p:nvSpPr>
          <p:cNvPr id="280" name="Google Shape;280;p19"/>
          <p:cNvSpPr txBox="1"/>
          <p:nvPr/>
        </p:nvSpPr>
        <p:spPr>
          <a:xfrm>
            <a:off x="310900" y="3768400"/>
            <a:ext cx="8522100" cy="12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B5BA5"/>
              </a:buClr>
              <a:buSzPts val="1800"/>
              <a:buFont typeface="Quicksand"/>
              <a:buChar char="●"/>
            </a:pPr>
            <a:r>
              <a:rPr b="0" i="0" lang="en-GB" sz="18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Find the item in the middle of the range (the midpoint item).</a:t>
            </a:r>
            <a:endParaRPr b="0" i="0" sz="18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If there is an </a:t>
            </a:r>
            <a:r>
              <a:rPr b="1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even</a:t>
            </a: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 number of items, select the </a:t>
            </a:r>
            <a:r>
              <a:rPr b="1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middle-left</a:t>
            </a: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 item.</a:t>
            </a:r>
            <a:endParaRPr b="0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81" name="Google Shape;281;p19"/>
          <p:cNvSpPr/>
          <p:nvPr/>
        </p:nvSpPr>
        <p:spPr>
          <a:xfrm>
            <a:off x="5073900" y="2239087"/>
            <a:ext cx="3817500" cy="1436400"/>
          </a:xfrm>
          <a:prstGeom prst="roundRect">
            <a:avLst>
              <a:gd fmla="val 5365" name="adj"/>
            </a:avLst>
          </a:prstGeom>
          <a:noFill/>
          <a:ln cap="flat" cmpd="sng" w="9525">
            <a:solidFill>
              <a:srgbClr val="5B5BA5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91425" wrap="square" tIns="180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2" name="Google Shape;282;p19"/>
          <p:cNvPicPr preferRelativeResize="0"/>
          <p:nvPr/>
        </p:nvPicPr>
        <p:blipFill rotWithShape="1">
          <a:blip r:embed="rId3">
            <a:alphaModFix amt="70000"/>
          </a:blip>
          <a:srcRect b="0" l="0" r="0" t="0"/>
          <a:stretch/>
        </p:blipFill>
        <p:spPr>
          <a:xfrm rot="10800000">
            <a:off x="4123767" y="2314450"/>
            <a:ext cx="954720" cy="1224000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19"/>
          <p:cNvSpPr txBox="1"/>
          <p:nvPr/>
        </p:nvSpPr>
        <p:spPr>
          <a:xfrm>
            <a:off x="5074911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GB" sz="18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68</a:t>
            </a:r>
            <a:endParaRPr b="0" i="0" sz="16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84" name="Google Shape;284;p19"/>
          <p:cNvSpPr txBox="1"/>
          <p:nvPr/>
        </p:nvSpPr>
        <p:spPr>
          <a:xfrm>
            <a:off x="6027703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GB" sz="18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73</a:t>
            </a:r>
            <a:endParaRPr b="0" i="0" sz="16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85" name="Google Shape;285;p19"/>
          <p:cNvSpPr txBox="1"/>
          <p:nvPr/>
        </p:nvSpPr>
        <p:spPr>
          <a:xfrm>
            <a:off x="6980495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GB" sz="18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77</a:t>
            </a:r>
            <a:endParaRPr b="0" i="0" sz="16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86" name="Google Shape;286;p19"/>
          <p:cNvSpPr txBox="1"/>
          <p:nvPr/>
        </p:nvSpPr>
        <p:spPr>
          <a:xfrm>
            <a:off x="7933288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GB" sz="18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90</a:t>
            </a:r>
            <a:endParaRPr b="0" i="0" sz="16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87" name="Google Shape;287;p19"/>
          <p:cNvSpPr txBox="1"/>
          <p:nvPr/>
        </p:nvSpPr>
        <p:spPr>
          <a:xfrm>
            <a:off x="5063863" y="1915133"/>
            <a:ext cx="957900" cy="38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Cup 6</a:t>
            </a:r>
            <a:endParaRPr b="1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88" name="Google Shape;288;p19"/>
          <p:cNvSpPr txBox="1"/>
          <p:nvPr/>
        </p:nvSpPr>
        <p:spPr>
          <a:xfrm>
            <a:off x="6017982" y="1915133"/>
            <a:ext cx="957900" cy="38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Cup 7</a:t>
            </a:r>
            <a:endParaRPr b="1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89" name="Google Shape;289;p19"/>
          <p:cNvSpPr txBox="1"/>
          <p:nvPr/>
        </p:nvSpPr>
        <p:spPr>
          <a:xfrm>
            <a:off x="6972101" y="1915133"/>
            <a:ext cx="957900" cy="38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Cup 8</a:t>
            </a:r>
            <a:endParaRPr b="1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90" name="Google Shape;290;p19"/>
          <p:cNvSpPr txBox="1"/>
          <p:nvPr/>
        </p:nvSpPr>
        <p:spPr>
          <a:xfrm>
            <a:off x="7926219" y="1915133"/>
            <a:ext cx="957900" cy="38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Cup 9</a:t>
            </a:r>
            <a:endParaRPr b="1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91" name="Google Shape;291;p19"/>
          <p:cNvSpPr txBox="1"/>
          <p:nvPr/>
        </p:nvSpPr>
        <p:spPr>
          <a:xfrm>
            <a:off x="6027837" y="3285325"/>
            <a:ext cx="95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5B5BA5"/>
                </a:solidFill>
                <a:latin typeface="Roboto Mono"/>
                <a:ea typeface="Roboto Mono"/>
                <a:cs typeface="Roboto Mono"/>
                <a:sym typeface="Roboto Mono"/>
              </a:rPr>
              <a:t>midpoint</a:t>
            </a:r>
            <a:endParaRPr b="0" i="0" sz="1400" u="none" cap="none" strike="noStrike">
              <a:solidFill>
                <a:srgbClr val="5B5BA5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292" name="Google Shape;292;p19"/>
          <p:cNvPicPr preferRelativeResize="0"/>
          <p:nvPr/>
        </p:nvPicPr>
        <p:blipFill rotWithShape="1">
          <a:blip r:embed="rId3">
            <a:alphaModFix amt="70000"/>
          </a:blip>
          <a:srcRect b="0" l="0" r="0" t="0"/>
          <a:stretch/>
        </p:blipFill>
        <p:spPr>
          <a:xfrm rot="10800000">
            <a:off x="3170550" y="2314450"/>
            <a:ext cx="954720" cy="122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19"/>
          <p:cNvPicPr preferRelativeResize="0"/>
          <p:nvPr/>
        </p:nvPicPr>
        <p:blipFill rotWithShape="1">
          <a:blip r:embed="rId3">
            <a:alphaModFix amt="70000"/>
          </a:blip>
          <a:srcRect b="0" l="0" r="0" t="0"/>
          <a:stretch/>
        </p:blipFill>
        <p:spPr>
          <a:xfrm rot="10800000">
            <a:off x="2217359" y="2314450"/>
            <a:ext cx="954720" cy="122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p19"/>
          <p:cNvPicPr preferRelativeResize="0"/>
          <p:nvPr/>
        </p:nvPicPr>
        <p:blipFill rotWithShape="1">
          <a:blip r:embed="rId3">
            <a:alphaModFix amt="70000"/>
          </a:blip>
          <a:srcRect b="0" l="0" r="0" t="0"/>
          <a:stretch/>
        </p:blipFill>
        <p:spPr>
          <a:xfrm rot="10800000">
            <a:off x="310975" y="2314450"/>
            <a:ext cx="954720" cy="122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p19"/>
          <p:cNvPicPr preferRelativeResize="0"/>
          <p:nvPr/>
        </p:nvPicPr>
        <p:blipFill rotWithShape="1">
          <a:blip r:embed="rId3">
            <a:alphaModFix amt="70000"/>
          </a:blip>
          <a:srcRect b="0" l="0" r="0" t="0"/>
          <a:stretch/>
        </p:blipFill>
        <p:spPr>
          <a:xfrm rot="10800000">
            <a:off x="1264167" y="2314450"/>
            <a:ext cx="954720" cy="122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0800000">
            <a:off x="5074900" y="2310900"/>
            <a:ext cx="958050" cy="122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0800000">
            <a:off x="6027687" y="2311050"/>
            <a:ext cx="958050" cy="122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0800000">
            <a:off x="6980500" y="2310900"/>
            <a:ext cx="958050" cy="122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0800000">
            <a:off x="7933275" y="2311050"/>
            <a:ext cx="958050" cy="1225150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19"/>
          <p:cNvSpPr/>
          <p:nvPr/>
        </p:nvSpPr>
        <p:spPr>
          <a:xfrm>
            <a:off x="6027537" y="2239075"/>
            <a:ext cx="958200" cy="1436400"/>
          </a:xfrm>
          <a:prstGeom prst="roundRect">
            <a:avLst>
              <a:gd fmla="val 5365" name="adj"/>
            </a:avLst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91425" wrap="square" tIns="180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0"/>
          <p:cNvSpPr/>
          <p:nvPr/>
        </p:nvSpPr>
        <p:spPr>
          <a:xfrm>
            <a:off x="6027537" y="2239075"/>
            <a:ext cx="958200" cy="1436400"/>
          </a:xfrm>
          <a:prstGeom prst="roundRect">
            <a:avLst>
              <a:gd fmla="val 5365" name="adj"/>
            </a:avLst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91425" wrap="square" tIns="180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20"/>
          <p:cNvSpPr txBox="1"/>
          <p:nvPr>
            <p:ph idx="1" type="body"/>
          </p:nvPr>
        </p:nvSpPr>
        <p:spPr>
          <a:xfrm>
            <a:off x="310900" y="1017725"/>
            <a:ext cx="85221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-GB"/>
              <a:t>Each number is hidden under a cup. The cups are arranged </a:t>
            </a:r>
            <a:r>
              <a:rPr b="1" lang="en-GB"/>
              <a:t>in</a:t>
            </a:r>
            <a:r>
              <a:rPr lang="en-GB"/>
              <a:t> </a:t>
            </a:r>
            <a:r>
              <a:rPr b="1" lang="en-GB"/>
              <a:t>order </a:t>
            </a:r>
            <a:r>
              <a:rPr lang="en-GB"/>
              <a:t>with the lowest value on the left. The number to find is </a:t>
            </a:r>
            <a:r>
              <a:rPr b="1" lang="en-GB"/>
              <a:t>68</a:t>
            </a:r>
            <a:r>
              <a:rPr lang="en-GB"/>
              <a:t>.</a:t>
            </a:r>
            <a:endParaRPr/>
          </a:p>
        </p:txBody>
      </p:sp>
      <p:sp>
        <p:nvSpPr>
          <p:cNvPr id="307" name="Google Shape;307;p20"/>
          <p:cNvSpPr txBox="1"/>
          <p:nvPr>
            <p:ph type="title"/>
          </p:nvPr>
        </p:nvSpPr>
        <p:spPr>
          <a:xfrm>
            <a:off x="310900" y="310900"/>
            <a:ext cx="85221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Binary search</a:t>
            </a:r>
            <a:endParaRPr/>
          </a:p>
        </p:txBody>
      </p:sp>
      <p:sp>
        <p:nvSpPr>
          <p:cNvPr id="308" name="Google Shape;308;p20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09" name="Google Shape;309;p20"/>
          <p:cNvSpPr txBox="1"/>
          <p:nvPr>
            <p:ph idx="2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2</a:t>
            </a:r>
            <a:endParaRPr/>
          </a:p>
        </p:txBody>
      </p:sp>
      <p:sp>
        <p:nvSpPr>
          <p:cNvPr id="310" name="Google Shape;310;p20"/>
          <p:cNvSpPr/>
          <p:nvPr/>
        </p:nvSpPr>
        <p:spPr>
          <a:xfrm>
            <a:off x="5073900" y="2239087"/>
            <a:ext cx="3817500" cy="1436400"/>
          </a:xfrm>
          <a:prstGeom prst="roundRect">
            <a:avLst>
              <a:gd fmla="val 5365" name="adj"/>
            </a:avLst>
          </a:prstGeom>
          <a:noFill/>
          <a:ln cap="flat" cmpd="sng" w="9525">
            <a:solidFill>
              <a:srgbClr val="5B5BA5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91425" wrap="square" tIns="180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1" name="Google Shape;311;p20"/>
          <p:cNvPicPr preferRelativeResize="0"/>
          <p:nvPr/>
        </p:nvPicPr>
        <p:blipFill rotWithShape="1">
          <a:blip r:embed="rId3">
            <a:alphaModFix amt="70000"/>
          </a:blip>
          <a:srcRect b="0" l="0" r="0" t="0"/>
          <a:stretch/>
        </p:blipFill>
        <p:spPr>
          <a:xfrm rot="10800000">
            <a:off x="4123767" y="2314450"/>
            <a:ext cx="954720" cy="1224000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Google Shape;312;p20"/>
          <p:cNvSpPr txBox="1"/>
          <p:nvPr/>
        </p:nvSpPr>
        <p:spPr>
          <a:xfrm>
            <a:off x="5074911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GB" sz="18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68</a:t>
            </a:r>
            <a:endParaRPr b="0" i="0" sz="16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13" name="Google Shape;313;p20"/>
          <p:cNvSpPr txBox="1"/>
          <p:nvPr/>
        </p:nvSpPr>
        <p:spPr>
          <a:xfrm>
            <a:off x="6027703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GB" sz="18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73</a:t>
            </a:r>
            <a:endParaRPr b="0" i="0" sz="16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14" name="Google Shape;314;p20"/>
          <p:cNvSpPr txBox="1"/>
          <p:nvPr/>
        </p:nvSpPr>
        <p:spPr>
          <a:xfrm>
            <a:off x="6980495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GB" sz="18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77</a:t>
            </a:r>
            <a:endParaRPr b="0" i="0" sz="16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15" name="Google Shape;315;p20"/>
          <p:cNvSpPr txBox="1"/>
          <p:nvPr/>
        </p:nvSpPr>
        <p:spPr>
          <a:xfrm>
            <a:off x="7933288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GB" sz="18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90</a:t>
            </a:r>
            <a:endParaRPr b="0" i="0" sz="16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16" name="Google Shape;316;p20"/>
          <p:cNvSpPr txBox="1"/>
          <p:nvPr/>
        </p:nvSpPr>
        <p:spPr>
          <a:xfrm>
            <a:off x="5063863" y="1915133"/>
            <a:ext cx="957900" cy="38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Cup 6</a:t>
            </a:r>
            <a:endParaRPr b="1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17" name="Google Shape;317;p20"/>
          <p:cNvSpPr txBox="1"/>
          <p:nvPr/>
        </p:nvSpPr>
        <p:spPr>
          <a:xfrm>
            <a:off x="6017982" y="1915133"/>
            <a:ext cx="957900" cy="38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Cup 7</a:t>
            </a:r>
            <a:endParaRPr b="1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18" name="Google Shape;318;p20"/>
          <p:cNvSpPr txBox="1"/>
          <p:nvPr/>
        </p:nvSpPr>
        <p:spPr>
          <a:xfrm>
            <a:off x="6972101" y="1915133"/>
            <a:ext cx="957900" cy="38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Cup 8</a:t>
            </a:r>
            <a:endParaRPr b="1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19" name="Google Shape;319;p20"/>
          <p:cNvSpPr txBox="1"/>
          <p:nvPr/>
        </p:nvSpPr>
        <p:spPr>
          <a:xfrm>
            <a:off x="7926219" y="1915133"/>
            <a:ext cx="957900" cy="38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Cup 9</a:t>
            </a:r>
            <a:endParaRPr b="1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20" name="Google Shape;320;p20"/>
          <p:cNvSpPr txBox="1"/>
          <p:nvPr/>
        </p:nvSpPr>
        <p:spPr>
          <a:xfrm>
            <a:off x="6027837" y="3285325"/>
            <a:ext cx="95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5B5BA5"/>
                </a:solidFill>
                <a:latin typeface="Roboto Mono"/>
                <a:ea typeface="Roboto Mono"/>
                <a:cs typeface="Roboto Mono"/>
                <a:sym typeface="Roboto Mono"/>
              </a:rPr>
              <a:t>midpoint</a:t>
            </a:r>
            <a:endParaRPr b="0" i="0" sz="1400" u="none" cap="none" strike="noStrike">
              <a:solidFill>
                <a:srgbClr val="5B5BA5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321" name="Google Shape;321;p20"/>
          <p:cNvPicPr preferRelativeResize="0"/>
          <p:nvPr/>
        </p:nvPicPr>
        <p:blipFill rotWithShape="1">
          <a:blip r:embed="rId3">
            <a:alphaModFix amt="70000"/>
          </a:blip>
          <a:srcRect b="0" l="0" r="0" t="0"/>
          <a:stretch/>
        </p:blipFill>
        <p:spPr>
          <a:xfrm rot="10800000">
            <a:off x="3170550" y="2314450"/>
            <a:ext cx="954720" cy="122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p20"/>
          <p:cNvPicPr preferRelativeResize="0"/>
          <p:nvPr/>
        </p:nvPicPr>
        <p:blipFill rotWithShape="1">
          <a:blip r:embed="rId3">
            <a:alphaModFix amt="70000"/>
          </a:blip>
          <a:srcRect b="0" l="0" r="0" t="0"/>
          <a:stretch/>
        </p:blipFill>
        <p:spPr>
          <a:xfrm rot="10800000">
            <a:off x="2217359" y="2314450"/>
            <a:ext cx="954720" cy="122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p20"/>
          <p:cNvPicPr preferRelativeResize="0"/>
          <p:nvPr/>
        </p:nvPicPr>
        <p:blipFill rotWithShape="1">
          <a:blip r:embed="rId3">
            <a:alphaModFix amt="70000"/>
          </a:blip>
          <a:srcRect b="0" l="0" r="0" t="0"/>
          <a:stretch/>
        </p:blipFill>
        <p:spPr>
          <a:xfrm rot="10800000">
            <a:off x="310975" y="2314450"/>
            <a:ext cx="954720" cy="122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Google Shape;324;p20"/>
          <p:cNvPicPr preferRelativeResize="0"/>
          <p:nvPr/>
        </p:nvPicPr>
        <p:blipFill rotWithShape="1">
          <a:blip r:embed="rId3">
            <a:alphaModFix amt="70000"/>
          </a:blip>
          <a:srcRect b="0" l="0" r="0" t="0"/>
          <a:stretch/>
        </p:blipFill>
        <p:spPr>
          <a:xfrm rot="10800000">
            <a:off x="1264167" y="2314450"/>
            <a:ext cx="954720" cy="122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Google Shape;325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0800000">
            <a:off x="5074900" y="2310900"/>
            <a:ext cx="958050" cy="122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Google Shape;326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0800000">
            <a:off x="6980500" y="2310900"/>
            <a:ext cx="958050" cy="122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" name="Google Shape;327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0800000">
            <a:off x="7933275" y="2311050"/>
            <a:ext cx="958050" cy="122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" name="Google Shape;328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0800000">
            <a:off x="6026862" y="1780475"/>
            <a:ext cx="958050" cy="1225150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Google Shape;329;p20"/>
          <p:cNvSpPr txBox="1"/>
          <p:nvPr/>
        </p:nvSpPr>
        <p:spPr>
          <a:xfrm>
            <a:off x="310900" y="3768400"/>
            <a:ext cx="8522100" cy="12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B5BA5"/>
              </a:buClr>
              <a:buSzPts val="1800"/>
              <a:buFont typeface="Quicksand"/>
              <a:buChar char="●"/>
            </a:pPr>
            <a:r>
              <a:rPr b="0" i="0" lang="en-GB" sz="18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Compare the midpoint item to the item you are searching for.</a:t>
            </a:r>
            <a:endParaRPr b="0" i="0" sz="18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1"/>
          <p:cNvSpPr/>
          <p:nvPr/>
        </p:nvSpPr>
        <p:spPr>
          <a:xfrm>
            <a:off x="5073900" y="2239075"/>
            <a:ext cx="954600" cy="1436400"/>
          </a:xfrm>
          <a:prstGeom prst="roundRect">
            <a:avLst>
              <a:gd fmla="val 5365" name="adj"/>
            </a:avLst>
          </a:prstGeom>
          <a:noFill/>
          <a:ln cap="flat" cmpd="sng" w="9525">
            <a:solidFill>
              <a:srgbClr val="5B5BA5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91425" wrap="square" tIns="180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p21"/>
          <p:cNvSpPr txBox="1"/>
          <p:nvPr>
            <p:ph idx="1" type="body"/>
          </p:nvPr>
        </p:nvSpPr>
        <p:spPr>
          <a:xfrm>
            <a:off x="310900" y="1017725"/>
            <a:ext cx="85221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-GB"/>
              <a:t>Each number is hidden under a cup. The cups are arranged </a:t>
            </a:r>
            <a:r>
              <a:rPr b="1" lang="en-GB"/>
              <a:t>in</a:t>
            </a:r>
            <a:r>
              <a:rPr lang="en-GB"/>
              <a:t> </a:t>
            </a:r>
            <a:r>
              <a:rPr b="1" lang="en-GB"/>
              <a:t>order </a:t>
            </a:r>
            <a:r>
              <a:rPr lang="en-GB"/>
              <a:t>with the lowest value on the left. The number to find is </a:t>
            </a:r>
            <a:r>
              <a:rPr b="1" lang="en-GB"/>
              <a:t>68</a:t>
            </a:r>
            <a:r>
              <a:rPr lang="en-GB"/>
              <a:t>.</a:t>
            </a:r>
            <a:endParaRPr/>
          </a:p>
        </p:txBody>
      </p:sp>
      <p:sp>
        <p:nvSpPr>
          <p:cNvPr id="336" name="Google Shape;336;p21"/>
          <p:cNvSpPr txBox="1"/>
          <p:nvPr>
            <p:ph type="title"/>
          </p:nvPr>
        </p:nvSpPr>
        <p:spPr>
          <a:xfrm>
            <a:off x="310900" y="310900"/>
            <a:ext cx="85221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Binary search</a:t>
            </a:r>
            <a:endParaRPr/>
          </a:p>
        </p:txBody>
      </p:sp>
      <p:sp>
        <p:nvSpPr>
          <p:cNvPr id="337" name="Google Shape;337;p21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38" name="Google Shape;338;p21"/>
          <p:cNvSpPr txBox="1"/>
          <p:nvPr>
            <p:ph idx="2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2</a:t>
            </a:r>
            <a:endParaRPr/>
          </a:p>
        </p:txBody>
      </p:sp>
      <p:pic>
        <p:nvPicPr>
          <p:cNvPr id="339" name="Google Shape;339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5074900" y="2310900"/>
            <a:ext cx="958050" cy="122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0" name="Google Shape;340;p21"/>
          <p:cNvPicPr preferRelativeResize="0"/>
          <p:nvPr/>
        </p:nvPicPr>
        <p:blipFill rotWithShape="1">
          <a:blip r:embed="rId4">
            <a:alphaModFix amt="70000"/>
          </a:blip>
          <a:srcRect b="0" l="0" r="0" t="0"/>
          <a:stretch/>
        </p:blipFill>
        <p:spPr>
          <a:xfrm rot="10800000">
            <a:off x="4123742" y="2314450"/>
            <a:ext cx="954720" cy="122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1" name="Google Shape;341;p21"/>
          <p:cNvPicPr preferRelativeResize="0"/>
          <p:nvPr/>
        </p:nvPicPr>
        <p:blipFill rotWithShape="1">
          <a:blip r:embed="rId4">
            <a:alphaModFix amt="70000"/>
          </a:blip>
          <a:srcRect b="0" l="0" r="0" t="0"/>
          <a:stretch/>
        </p:blipFill>
        <p:spPr>
          <a:xfrm rot="10800000">
            <a:off x="3170550" y="2314450"/>
            <a:ext cx="954720" cy="122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" name="Google Shape;342;p21"/>
          <p:cNvPicPr preferRelativeResize="0"/>
          <p:nvPr/>
        </p:nvPicPr>
        <p:blipFill rotWithShape="1">
          <a:blip r:embed="rId4">
            <a:alphaModFix amt="70000"/>
          </a:blip>
          <a:srcRect b="0" l="0" r="0" t="0"/>
          <a:stretch/>
        </p:blipFill>
        <p:spPr>
          <a:xfrm rot="10800000">
            <a:off x="2217359" y="2314450"/>
            <a:ext cx="954720" cy="122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" name="Google Shape;343;p21"/>
          <p:cNvPicPr preferRelativeResize="0"/>
          <p:nvPr/>
        </p:nvPicPr>
        <p:blipFill rotWithShape="1">
          <a:blip r:embed="rId4">
            <a:alphaModFix amt="70000"/>
          </a:blip>
          <a:srcRect b="0" l="0" r="0" t="0"/>
          <a:stretch/>
        </p:blipFill>
        <p:spPr>
          <a:xfrm rot="10800000">
            <a:off x="310975" y="2314450"/>
            <a:ext cx="954720" cy="122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" name="Google Shape;344;p21"/>
          <p:cNvPicPr preferRelativeResize="0"/>
          <p:nvPr/>
        </p:nvPicPr>
        <p:blipFill rotWithShape="1">
          <a:blip r:embed="rId4">
            <a:alphaModFix amt="70000"/>
          </a:blip>
          <a:srcRect b="0" l="0" r="0" t="0"/>
          <a:stretch/>
        </p:blipFill>
        <p:spPr>
          <a:xfrm rot="10800000">
            <a:off x="1264167" y="2314450"/>
            <a:ext cx="954720" cy="122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5" name="Google Shape;345;p21"/>
          <p:cNvPicPr preferRelativeResize="0"/>
          <p:nvPr/>
        </p:nvPicPr>
        <p:blipFill rotWithShape="1">
          <a:blip r:embed="rId4">
            <a:alphaModFix amt="70000"/>
          </a:blip>
          <a:srcRect b="0" l="0" r="0" t="0"/>
          <a:stretch/>
        </p:blipFill>
        <p:spPr>
          <a:xfrm rot="10800000">
            <a:off x="6028517" y="1781050"/>
            <a:ext cx="954720" cy="122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6" name="Google Shape;346;p21"/>
          <p:cNvPicPr preferRelativeResize="0"/>
          <p:nvPr/>
        </p:nvPicPr>
        <p:blipFill rotWithShape="1">
          <a:blip r:embed="rId4">
            <a:alphaModFix amt="70000"/>
          </a:blip>
          <a:srcRect b="0" l="0" r="0" t="0"/>
          <a:stretch/>
        </p:blipFill>
        <p:spPr>
          <a:xfrm rot="10800000">
            <a:off x="6983267" y="2311475"/>
            <a:ext cx="954720" cy="122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7" name="Google Shape;347;p21"/>
          <p:cNvPicPr preferRelativeResize="0"/>
          <p:nvPr/>
        </p:nvPicPr>
        <p:blipFill rotWithShape="1">
          <a:blip r:embed="rId4">
            <a:alphaModFix amt="70000"/>
          </a:blip>
          <a:srcRect b="0" l="0" r="0" t="0"/>
          <a:stretch/>
        </p:blipFill>
        <p:spPr>
          <a:xfrm rot="10800000">
            <a:off x="7934867" y="2311500"/>
            <a:ext cx="954720" cy="1224000"/>
          </a:xfrm>
          <a:prstGeom prst="rect">
            <a:avLst/>
          </a:prstGeom>
          <a:noFill/>
          <a:ln>
            <a:noFill/>
          </a:ln>
        </p:spPr>
      </p:pic>
      <p:sp>
        <p:nvSpPr>
          <p:cNvPr id="348" name="Google Shape;348;p21"/>
          <p:cNvSpPr txBox="1"/>
          <p:nvPr/>
        </p:nvSpPr>
        <p:spPr>
          <a:xfrm>
            <a:off x="6027837" y="3285325"/>
            <a:ext cx="95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5B5BA5"/>
                </a:solidFill>
                <a:latin typeface="Roboto Mono"/>
                <a:ea typeface="Roboto Mono"/>
                <a:cs typeface="Roboto Mono"/>
                <a:sym typeface="Roboto Mono"/>
              </a:rPr>
              <a:t>midpoint</a:t>
            </a:r>
            <a:endParaRPr b="0" i="0" sz="1400" u="none" cap="none" strike="noStrike">
              <a:solidFill>
                <a:srgbClr val="5B5BA5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49" name="Google Shape;349;p21"/>
          <p:cNvSpPr txBox="1"/>
          <p:nvPr/>
        </p:nvSpPr>
        <p:spPr>
          <a:xfrm>
            <a:off x="6027703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GB" sz="18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73</a:t>
            </a:r>
            <a:endParaRPr b="0" i="0" sz="16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50" name="Google Shape;350;p21"/>
          <p:cNvSpPr txBox="1"/>
          <p:nvPr/>
        </p:nvSpPr>
        <p:spPr>
          <a:xfrm>
            <a:off x="310950" y="3766950"/>
            <a:ext cx="8522100" cy="12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B5BA5"/>
              </a:buClr>
              <a:buSzPts val="1800"/>
              <a:buFont typeface="Quicksand"/>
              <a:buChar char="●"/>
            </a:pPr>
            <a:r>
              <a:rPr b="0" i="0" lang="en-GB" sz="17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If the midpoint item is </a:t>
            </a:r>
            <a:r>
              <a:rPr b="1" i="0" lang="en-GB" sz="17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greater than </a:t>
            </a:r>
            <a:r>
              <a:rPr b="0" i="0" lang="en-GB" sz="17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than the search item, change the range to focus on the items </a:t>
            </a:r>
            <a:r>
              <a:rPr b="1" i="0" lang="en-GB" sz="17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before</a:t>
            </a:r>
            <a:r>
              <a:rPr b="0" i="0" lang="en-GB" sz="17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the midpoint.</a:t>
            </a:r>
            <a:endParaRPr b="0" i="0" sz="18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The items are arranged in order, so the search item cannot be found after the midpoint.</a:t>
            </a:r>
            <a:endParaRPr b="0" i="0" sz="18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2"/>
          <p:cNvSpPr txBox="1"/>
          <p:nvPr>
            <p:ph idx="1" type="body"/>
          </p:nvPr>
        </p:nvSpPr>
        <p:spPr>
          <a:xfrm>
            <a:off x="310900" y="1017725"/>
            <a:ext cx="85221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-GB"/>
              <a:t>Each number is hidden under a cup. The cups are arranged </a:t>
            </a:r>
            <a:r>
              <a:rPr b="1" lang="en-GB"/>
              <a:t>in</a:t>
            </a:r>
            <a:r>
              <a:rPr lang="en-GB"/>
              <a:t> </a:t>
            </a:r>
            <a:r>
              <a:rPr b="1" lang="en-GB"/>
              <a:t>order </a:t>
            </a:r>
            <a:r>
              <a:rPr lang="en-GB"/>
              <a:t>with the lowest value on the left. The number to find is </a:t>
            </a:r>
            <a:r>
              <a:rPr b="1" lang="en-GB"/>
              <a:t>68</a:t>
            </a:r>
            <a:r>
              <a:rPr lang="en-GB"/>
              <a:t>.</a:t>
            </a:r>
            <a:endParaRPr/>
          </a:p>
        </p:txBody>
      </p:sp>
      <p:sp>
        <p:nvSpPr>
          <p:cNvPr id="356" name="Google Shape;356;p22"/>
          <p:cNvSpPr txBox="1"/>
          <p:nvPr>
            <p:ph type="title"/>
          </p:nvPr>
        </p:nvSpPr>
        <p:spPr>
          <a:xfrm>
            <a:off x="310900" y="310900"/>
            <a:ext cx="85221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Binary search</a:t>
            </a:r>
            <a:endParaRPr/>
          </a:p>
        </p:txBody>
      </p:sp>
      <p:sp>
        <p:nvSpPr>
          <p:cNvPr id="357" name="Google Shape;357;p22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58" name="Google Shape;358;p22"/>
          <p:cNvSpPr txBox="1"/>
          <p:nvPr>
            <p:ph idx="2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2</a:t>
            </a:r>
            <a:endParaRPr/>
          </a:p>
        </p:txBody>
      </p:sp>
      <p:pic>
        <p:nvPicPr>
          <p:cNvPr id="359" name="Google Shape;359;p22"/>
          <p:cNvPicPr preferRelativeResize="0"/>
          <p:nvPr/>
        </p:nvPicPr>
        <p:blipFill rotWithShape="1">
          <a:blip r:embed="rId3">
            <a:alphaModFix amt="70000"/>
          </a:blip>
          <a:srcRect b="0" l="0" r="0" t="0"/>
          <a:stretch/>
        </p:blipFill>
        <p:spPr>
          <a:xfrm rot="10800000">
            <a:off x="4123742" y="2314450"/>
            <a:ext cx="954720" cy="122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0" name="Google Shape;360;p22"/>
          <p:cNvPicPr preferRelativeResize="0"/>
          <p:nvPr/>
        </p:nvPicPr>
        <p:blipFill rotWithShape="1">
          <a:blip r:embed="rId3">
            <a:alphaModFix amt="70000"/>
          </a:blip>
          <a:srcRect b="0" l="0" r="0" t="0"/>
          <a:stretch/>
        </p:blipFill>
        <p:spPr>
          <a:xfrm rot="10800000">
            <a:off x="3170550" y="2314450"/>
            <a:ext cx="954720" cy="122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1" name="Google Shape;361;p22"/>
          <p:cNvPicPr preferRelativeResize="0"/>
          <p:nvPr/>
        </p:nvPicPr>
        <p:blipFill rotWithShape="1">
          <a:blip r:embed="rId3">
            <a:alphaModFix amt="70000"/>
          </a:blip>
          <a:srcRect b="0" l="0" r="0" t="0"/>
          <a:stretch/>
        </p:blipFill>
        <p:spPr>
          <a:xfrm rot="10800000">
            <a:off x="2217359" y="2314450"/>
            <a:ext cx="954720" cy="122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2" name="Google Shape;362;p22"/>
          <p:cNvPicPr preferRelativeResize="0"/>
          <p:nvPr/>
        </p:nvPicPr>
        <p:blipFill rotWithShape="1">
          <a:blip r:embed="rId3">
            <a:alphaModFix amt="70000"/>
          </a:blip>
          <a:srcRect b="0" l="0" r="0" t="0"/>
          <a:stretch/>
        </p:blipFill>
        <p:spPr>
          <a:xfrm rot="10800000">
            <a:off x="310975" y="2314450"/>
            <a:ext cx="954720" cy="122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3" name="Google Shape;363;p22"/>
          <p:cNvPicPr preferRelativeResize="0"/>
          <p:nvPr/>
        </p:nvPicPr>
        <p:blipFill rotWithShape="1">
          <a:blip r:embed="rId3">
            <a:alphaModFix amt="70000"/>
          </a:blip>
          <a:srcRect b="0" l="0" r="0" t="0"/>
          <a:stretch/>
        </p:blipFill>
        <p:spPr>
          <a:xfrm rot="10800000">
            <a:off x="1264167" y="2314450"/>
            <a:ext cx="954720" cy="122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4" name="Google Shape;364;p22"/>
          <p:cNvPicPr preferRelativeResize="0"/>
          <p:nvPr/>
        </p:nvPicPr>
        <p:blipFill rotWithShape="1">
          <a:blip r:embed="rId3">
            <a:alphaModFix amt="70000"/>
          </a:blip>
          <a:srcRect b="0" l="0" r="0" t="0"/>
          <a:stretch/>
        </p:blipFill>
        <p:spPr>
          <a:xfrm rot="10800000">
            <a:off x="6029305" y="2311475"/>
            <a:ext cx="954720" cy="122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5" name="Google Shape;365;p22"/>
          <p:cNvPicPr preferRelativeResize="0"/>
          <p:nvPr/>
        </p:nvPicPr>
        <p:blipFill rotWithShape="1">
          <a:blip r:embed="rId3">
            <a:alphaModFix amt="70000"/>
          </a:blip>
          <a:srcRect b="0" l="0" r="0" t="0"/>
          <a:stretch/>
        </p:blipFill>
        <p:spPr>
          <a:xfrm rot="10800000">
            <a:off x="6983267" y="2311475"/>
            <a:ext cx="954720" cy="122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6" name="Google Shape;366;p22"/>
          <p:cNvPicPr preferRelativeResize="0"/>
          <p:nvPr/>
        </p:nvPicPr>
        <p:blipFill rotWithShape="1">
          <a:blip r:embed="rId3">
            <a:alphaModFix amt="70000"/>
          </a:blip>
          <a:srcRect b="0" l="0" r="0" t="0"/>
          <a:stretch/>
        </p:blipFill>
        <p:spPr>
          <a:xfrm rot="10800000">
            <a:off x="7934867" y="2311500"/>
            <a:ext cx="954720" cy="1224000"/>
          </a:xfrm>
          <a:prstGeom prst="rect">
            <a:avLst/>
          </a:prstGeom>
          <a:noFill/>
          <a:ln>
            <a:noFill/>
          </a:ln>
        </p:spPr>
      </p:pic>
      <p:sp>
        <p:nvSpPr>
          <p:cNvPr id="367" name="Google Shape;367;p22"/>
          <p:cNvSpPr txBox="1"/>
          <p:nvPr/>
        </p:nvSpPr>
        <p:spPr>
          <a:xfrm>
            <a:off x="5075250" y="3285325"/>
            <a:ext cx="95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5B5BA5"/>
                </a:solidFill>
                <a:latin typeface="Roboto Mono"/>
                <a:ea typeface="Roboto Mono"/>
                <a:cs typeface="Roboto Mono"/>
                <a:sym typeface="Roboto Mono"/>
              </a:rPr>
              <a:t>midpoint</a:t>
            </a:r>
            <a:endParaRPr b="0" i="0" sz="1400" u="none" cap="none" strike="noStrike">
              <a:solidFill>
                <a:srgbClr val="5B5BA5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68" name="Google Shape;368;p22"/>
          <p:cNvSpPr/>
          <p:nvPr/>
        </p:nvSpPr>
        <p:spPr>
          <a:xfrm>
            <a:off x="5075250" y="2239075"/>
            <a:ext cx="958200" cy="1436400"/>
          </a:xfrm>
          <a:prstGeom prst="roundRect">
            <a:avLst>
              <a:gd fmla="val 5365" name="adj"/>
            </a:avLst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91425" wrap="square" tIns="180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Google Shape;369;p22"/>
          <p:cNvSpPr txBox="1"/>
          <p:nvPr/>
        </p:nvSpPr>
        <p:spPr>
          <a:xfrm>
            <a:off x="5074911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GB" sz="18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68</a:t>
            </a:r>
            <a:endParaRPr b="0" i="0" sz="16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370" name="Google Shape;370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0800000">
            <a:off x="5075250" y="2310325"/>
            <a:ext cx="958050" cy="1225150"/>
          </a:xfrm>
          <a:prstGeom prst="rect">
            <a:avLst/>
          </a:prstGeom>
          <a:noFill/>
          <a:ln>
            <a:noFill/>
          </a:ln>
        </p:spPr>
      </p:pic>
      <p:sp>
        <p:nvSpPr>
          <p:cNvPr id="371" name="Google Shape;371;p22"/>
          <p:cNvSpPr txBox="1"/>
          <p:nvPr/>
        </p:nvSpPr>
        <p:spPr>
          <a:xfrm>
            <a:off x="310900" y="3768400"/>
            <a:ext cx="8522100" cy="12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B5BA5"/>
              </a:buClr>
              <a:buSzPts val="1800"/>
              <a:buFont typeface="Quicksand"/>
              <a:buChar char="●"/>
            </a:pPr>
            <a:r>
              <a:rPr b="0" i="0" lang="en-GB" sz="18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Find the item in the middle of the range (the midpoint item).</a:t>
            </a:r>
            <a:endParaRPr b="0" i="0" sz="18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If there is only one item left, select this item.</a:t>
            </a:r>
            <a:endParaRPr b="0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23"/>
          <p:cNvSpPr txBox="1"/>
          <p:nvPr>
            <p:ph idx="1" type="body"/>
          </p:nvPr>
        </p:nvSpPr>
        <p:spPr>
          <a:xfrm>
            <a:off x="310900" y="1017725"/>
            <a:ext cx="85221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-GB"/>
              <a:t>Each number is hidden under a cup. The cups are arranged </a:t>
            </a:r>
            <a:r>
              <a:rPr b="1" lang="en-GB"/>
              <a:t>in</a:t>
            </a:r>
            <a:r>
              <a:rPr lang="en-GB"/>
              <a:t> </a:t>
            </a:r>
            <a:r>
              <a:rPr b="1" lang="en-GB"/>
              <a:t>order </a:t>
            </a:r>
            <a:r>
              <a:rPr lang="en-GB"/>
              <a:t>with the lowest value on the left. The number to find is </a:t>
            </a:r>
            <a:r>
              <a:rPr b="1" lang="en-GB"/>
              <a:t>68</a:t>
            </a:r>
            <a:r>
              <a:rPr lang="en-GB"/>
              <a:t>.</a:t>
            </a:r>
            <a:endParaRPr/>
          </a:p>
        </p:txBody>
      </p:sp>
      <p:sp>
        <p:nvSpPr>
          <p:cNvPr id="377" name="Google Shape;377;p23"/>
          <p:cNvSpPr txBox="1"/>
          <p:nvPr>
            <p:ph type="title"/>
          </p:nvPr>
        </p:nvSpPr>
        <p:spPr>
          <a:xfrm>
            <a:off x="310900" y="310900"/>
            <a:ext cx="85221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Binary search</a:t>
            </a:r>
            <a:endParaRPr/>
          </a:p>
        </p:txBody>
      </p:sp>
      <p:sp>
        <p:nvSpPr>
          <p:cNvPr id="378" name="Google Shape;378;p23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79" name="Google Shape;379;p23"/>
          <p:cNvSpPr txBox="1"/>
          <p:nvPr>
            <p:ph idx="2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2</a:t>
            </a:r>
            <a:endParaRPr/>
          </a:p>
        </p:txBody>
      </p:sp>
      <p:pic>
        <p:nvPicPr>
          <p:cNvPr id="380" name="Google Shape;380;p23"/>
          <p:cNvPicPr preferRelativeResize="0"/>
          <p:nvPr/>
        </p:nvPicPr>
        <p:blipFill rotWithShape="1">
          <a:blip r:embed="rId3">
            <a:alphaModFix amt="70000"/>
          </a:blip>
          <a:srcRect b="0" l="0" r="0" t="0"/>
          <a:stretch/>
        </p:blipFill>
        <p:spPr>
          <a:xfrm rot="10800000">
            <a:off x="4123742" y="2314450"/>
            <a:ext cx="954720" cy="122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1" name="Google Shape;381;p23"/>
          <p:cNvPicPr preferRelativeResize="0"/>
          <p:nvPr/>
        </p:nvPicPr>
        <p:blipFill rotWithShape="1">
          <a:blip r:embed="rId3">
            <a:alphaModFix amt="70000"/>
          </a:blip>
          <a:srcRect b="0" l="0" r="0" t="0"/>
          <a:stretch/>
        </p:blipFill>
        <p:spPr>
          <a:xfrm rot="10800000">
            <a:off x="3170550" y="2314450"/>
            <a:ext cx="954720" cy="122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2" name="Google Shape;382;p23"/>
          <p:cNvPicPr preferRelativeResize="0"/>
          <p:nvPr/>
        </p:nvPicPr>
        <p:blipFill rotWithShape="1">
          <a:blip r:embed="rId3">
            <a:alphaModFix amt="70000"/>
          </a:blip>
          <a:srcRect b="0" l="0" r="0" t="0"/>
          <a:stretch/>
        </p:blipFill>
        <p:spPr>
          <a:xfrm rot="10800000">
            <a:off x="2217359" y="2314450"/>
            <a:ext cx="954720" cy="122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3" name="Google Shape;383;p23"/>
          <p:cNvPicPr preferRelativeResize="0"/>
          <p:nvPr/>
        </p:nvPicPr>
        <p:blipFill rotWithShape="1">
          <a:blip r:embed="rId3">
            <a:alphaModFix amt="70000"/>
          </a:blip>
          <a:srcRect b="0" l="0" r="0" t="0"/>
          <a:stretch/>
        </p:blipFill>
        <p:spPr>
          <a:xfrm rot="10800000">
            <a:off x="310975" y="2314450"/>
            <a:ext cx="954720" cy="122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4" name="Google Shape;384;p23"/>
          <p:cNvPicPr preferRelativeResize="0"/>
          <p:nvPr/>
        </p:nvPicPr>
        <p:blipFill rotWithShape="1">
          <a:blip r:embed="rId3">
            <a:alphaModFix amt="70000"/>
          </a:blip>
          <a:srcRect b="0" l="0" r="0" t="0"/>
          <a:stretch/>
        </p:blipFill>
        <p:spPr>
          <a:xfrm rot="10800000">
            <a:off x="1264167" y="2314450"/>
            <a:ext cx="954720" cy="122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5" name="Google Shape;385;p23"/>
          <p:cNvPicPr preferRelativeResize="0"/>
          <p:nvPr/>
        </p:nvPicPr>
        <p:blipFill rotWithShape="1">
          <a:blip r:embed="rId3">
            <a:alphaModFix amt="70000"/>
          </a:blip>
          <a:srcRect b="0" l="0" r="0" t="0"/>
          <a:stretch/>
        </p:blipFill>
        <p:spPr>
          <a:xfrm rot="10800000">
            <a:off x="6029305" y="2311475"/>
            <a:ext cx="954720" cy="122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6" name="Google Shape;386;p23"/>
          <p:cNvPicPr preferRelativeResize="0"/>
          <p:nvPr/>
        </p:nvPicPr>
        <p:blipFill rotWithShape="1">
          <a:blip r:embed="rId3">
            <a:alphaModFix amt="70000"/>
          </a:blip>
          <a:srcRect b="0" l="0" r="0" t="0"/>
          <a:stretch/>
        </p:blipFill>
        <p:spPr>
          <a:xfrm rot="10800000">
            <a:off x="6983267" y="2311475"/>
            <a:ext cx="954720" cy="122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7" name="Google Shape;387;p23"/>
          <p:cNvPicPr preferRelativeResize="0"/>
          <p:nvPr/>
        </p:nvPicPr>
        <p:blipFill rotWithShape="1">
          <a:blip r:embed="rId3">
            <a:alphaModFix amt="70000"/>
          </a:blip>
          <a:srcRect b="0" l="0" r="0" t="0"/>
          <a:stretch/>
        </p:blipFill>
        <p:spPr>
          <a:xfrm rot="10800000">
            <a:off x="7934867" y="2311500"/>
            <a:ext cx="954720" cy="1224000"/>
          </a:xfrm>
          <a:prstGeom prst="rect">
            <a:avLst/>
          </a:prstGeom>
          <a:noFill/>
          <a:ln>
            <a:noFill/>
          </a:ln>
        </p:spPr>
      </p:pic>
      <p:sp>
        <p:nvSpPr>
          <p:cNvPr id="388" name="Google Shape;388;p23"/>
          <p:cNvSpPr txBox="1"/>
          <p:nvPr/>
        </p:nvSpPr>
        <p:spPr>
          <a:xfrm>
            <a:off x="5075250" y="3285325"/>
            <a:ext cx="95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5B5BA5"/>
                </a:solidFill>
                <a:latin typeface="Roboto Mono"/>
                <a:ea typeface="Roboto Mono"/>
                <a:cs typeface="Roboto Mono"/>
                <a:sym typeface="Roboto Mono"/>
              </a:rPr>
              <a:t>midpoint</a:t>
            </a:r>
            <a:endParaRPr b="0" i="0" sz="1400" u="none" cap="none" strike="noStrike">
              <a:solidFill>
                <a:srgbClr val="5B5BA5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89" name="Google Shape;389;p23"/>
          <p:cNvSpPr/>
          <p:nvPr/>
        </p:nvSpPr>
        <p:spPr>
          <a:xfrm>
            <a:off x="5075250" y="2239075"/>
            <a:ext cx="958200" cy="1436400"/>
          </a:xfrm>
          <a:prstGeom prst="roundRect">
            <a:avLst>
              <a:gd fmla="val 5365" name="adj"/>
            </a:avLst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91425" wrap="square" tIns="180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p23"/>
          <p:cNvSpPr txBox="1"/>
          <p:nvPr/>
        </p:nvSpPr>
        <p:spPr>
          <a:xfrm>
            <a:off x="5074911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GB" sz="18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68</a:t>
            </a:r>
            <a:endParaRPr b="0" i="0" sz="16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391" name="Google Shape;391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0800000">
            <a:off x="5075250" y="1780475"/>
            <a:ext cx="958050" cy="1225150"/>
          </a:xfrm>
          <a:prstGeom prst="rect">
            <a:avLst/>
          </a:prstGeom>
          <a:noFill/>
          <a:ln>
            <a:noFill/>
          </a:ln>
        </p:spPr>
      </p:pic>
      <p:sp>
        <p:nvSpPr>
          <p:cNvPr id="392" name="Google Shape;392;p23"/>
          <p:cNvSpPr txBox="1"/>
          <p:nvPr/>
        </p:nvSpPr>
        <p:spPr>
          <a:xfrm>
            <a:off x="310900" y="3768400"/>
            <a:ext cx="8522100" cy="12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B5BA5"/>
              </a:buClr>
              <a:buSzPts val="1800"/>
              <a:buFont typeface="Quicksand"/>
              <a:buChar char="●"/>
            </a:pPr>
            <a:r>
              <a:rPr b="0" i="0" lang="en-GB" sz="18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Compare the midpoint item to the item you are searching for.</a:t>
            </a:r>
            <a:endParaRPr b="0" i="0" sz="18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24"/>
          <p:cNvSpPr txBox="1"/>
          <p:nvPr>
            <p:ph idx="1" type="body"/>
          </p:nvPr>
        </p:nvSpPr>
        <p:spPr>
          <a:xfrm>
            <a:off x="310900" y="1017725"/>
            <a:ext cx="85221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-GB"/>
              <a:t>Each number is hidden under a cup. The cups are arranged </a:t>
            </a:r>
            <a:r>
              <a:rPr b="1" lang="en-GB"/>
              <a:t>in</a:t>
            </a:r>
            <a:r>
              <a:rPr lang="en-GB"/>
              <a:t> </a:t>
            </a:r>
            <a:r>
              <a:rPr b="1" lang="en-GB"/>
              <a:t>order </a:t>
            </a:r>
            <a:r>
              <a:rPr lang="en-GB"/>
              <a:t>with the lowest value on the left. The number to find is </a:t>
            </a:r>
            <a:r>
              <a:rPr b="1" lang="en-GB"/>
              <a:t>68</a:t>
            </a:r>
            <a:r>
              <a:rPr lang="en-GB"/>
              <a:t>.</a:t>
            </a:r>
            <a:endParaRPr/>
          </a:p>
        </p:txBody>
      </p:sp>
      <p:sp>
        <p:nvSpPr>
          <p:cNvPr id="398" name="Google Shape;398;p24"/>
          <p:cNvSpPr txBox="1"/>
          <p:nvPr>
            <p:ph type="title"/>
          </p:nvPr>
        </p:nvSpPr>
        <p:spPr>
          <a:xfrm>
            <a:off x="310900" y="310900"/>
            <a:ext cx="85221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Binary search</a:t>
            </a:r>
            <a:endParaRPr/>
          </a:p>
        </p:txBody>
      </p:sp>
      <p:sp>
        <p:nvSpPr>
          <p:cNvPr id="399" name="Google Shape;399;p24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00" name="Google Shape;400;p24"/>
          <p:cNvSpPr txBox="1"/>
          <p:nvPr>
            <p:ph idx="2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2</a:t>
            </a:r>
            <a:endParaRPr/>
          </a:p>
        </p:txBody>
      </p:sp>
      <p:sp>
        <p:nvSpPr>
          <p:cNvPr id="401" name="Google Shape;401;p24"/>
          <p:cNvSpPr txBox="1"/>
          <p:nvPr/>
        </p:nvSpPr>
        <p:spPr>
          <a:xfrm>
            <a:off x="310900" y="3768400"/>
            <a:ext cx="8522100" cy="12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icksand"/>
              <a:buChar char="●"/>
            </a:pPr>
            <a:r>
              <a:rPr b="0" i="0" lang="en-GB" sz="18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If the item at the midpoint is equal to the search item, then stop searching.</a:t>
            </a:r>
            <a:endParaRPr b="0" i="0" sz="18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457200" marR="0" rtl="0" algn="ctr">
              <a:lnSpc>
                <a:spcPct val="115000"/>
              </a:lnSpc>
              <a:spcBef>
                <a:spcPts val="1000"/>
              </a:spcBef>
              <a:spcAft>
                <a:spcPts val="16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402" name="Google Shape;402;p24"/>
          <p:cNvPicPr preferRelativeResize="0"/>
          <p:nvPr/>
        </p:nvPicPr>
        <p:blipFill rotWithShape="1">
          <a:blip r:embed="rId3">
            <a:alphaModFix amt="70000"/>
          </a:blip>
          <a:srcRect b="0" l="0" r="0" t="0"/>
          <a:stretch/>
        </p:blipFill>
        <p:spPr>
          <a:xfrm rot="10800000">
            <a:off x="4123742" y="2314450"/>
            <a:ext cx="954720" cy="122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3" name="Google Shape;403;p24"/>
          <p:cNvPicPr preferRelativeResize="0"/>
          <p:nvPr/>
        </p:nvPicPr>
        <p:blipFill rotWithShape="1">
          <a:blip r:embed="rId3">
            <a:alphaModFix amt="70000"/>
          </a:blip>
          <a:srcRect b="0" l="0" r="0" t="0"/>
          <a:stretch/>
        </p:blipFill>
        <p:spPr>
          <a:xfrm rot="10800000">
            <a:off x="3170550" y="2314450"/>
            <a:ext cx="954720" cy="122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4" name="Google Shape;404;p24"/>
          <p:cNvPicPr preferRelativeResize="0"/>
          <p:nvPr/>
        </p:nvPicPr>
        <p:blipFill rotWithShape="1">
          <a:blip r:embed="rId3">
            <a:alphaModFix amt="70000"/>
          </a:blip>
          <a:srcRect b="0" l="0" r="0" t="0"/>
          <a:stretch/>
        </p:blipFill>
        <p:spPr>
          <a:xfrm rot="10800000">
            <a:off x="2217359" y="2314450"/>
            <a:ext cx="954720" cy="122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5" name="Google Shape;405;p24"/>
          <p:cNvPicPr preferRelativeResize="0"/>
          <p:nvPr/>
        </p:nvPicPr>
        <p:blipFill rotWithShape="1">
          <a:blip r:embed="rId3">
            <a:alphaModFix amt="70000"/>
          </a:blip>
          <a:srcRect b="0" l="0" r="0" t="0"/>
          <a:stretch/>
        </p:blipFill>
        <p:spPr>
          <a:xfrm rot="10800000">
            <a:off x="310975" y="2314450"/>
            <a:ext cx="954720" cy="122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6" name="Google Shape;406;p24"/>
          <p:cNvPicPr preferRelativeResize="0"/>
          <p:nvPr/>
        </p:nvPicPr>
        <p:blipFill rotWithShape="1">
          <a:blip r:embed="rId3">
            <a:alphaModFix amt="70000"/>
          </a:blip>
          <a:srcRect b="0" l="0" r="0" t="0"/>
          <a:stretch/>
        </p:blipFill>
        <p:spPr>
          <a:xfrm rot="10800000">
            <a:off x="1264167" y="2314450"/>
            <a:ext cx="954720" cy="122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7" name="Google Shape;407;p24"/>
          <p:cNvPicPr preferRelativeResize="0"/>
          <p:nvPr/>
        </p:nvPicPr>
        <p:blipFill rotWithShape="1">
          <a:blip r:embed="rId3">
            <a:alphaModFix amt="70000"/>
          </a:blip>
          <a:srcRect b="0" l="0" r="0" t="0"/>
          <a:stretch/>
        </p:blipFill>
        <p:spPr>
          <a:xfrm rot="10800000">
            <a:off x="6029305" y="2311475"/>
            <a:ext cx="954720" cy="122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8" name="Google Shape;408;p24"/>
          <p:cNvPicPr preferRelativeResize="0"/>
          <p:nvPr/>
        </p:nvPicPr>
        <p:blipFill rotWithShape="1">
          <a:blip r:embed="rId3">
            <a:alphaModFix amt="70000"/>
          </a:blip>
          <a:srcRect b="0" l="0" r="0" t="0"/>
          <a:stretch/>
        </p:blipFill>
        <p:spPr>
          <a:xfrm rot="10800000">
            <a:off x="6983267" y="2311475"/>
            <a:ext cx="954720" cy="122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" name="Google Shape;409;p24"/>
          <p:cNvPicPr preferRelativeResize="0"/>
          <p:nvPr/>
        </p:nvPicPr>
        <p:blipFill rotWithShape="1">
          <a:blip r:embed="rId3">
            <a:alphaModFix amt="70000"/>
          </a:blip>
          <a:srcRect b="0" l="0" r="0" t="0"/>
          <a:stretch/>
        </p:blipFill>
        <p:spPr>
          <a:xfrm rot="10800000">
            <a:off x="7934867" y="2311500"/>
            <a:ext cx="954720" cy="1224000"/>
          </a:xfrm>
          <a:prstGeom prst="rect">
            <a:avLst/>
          </a:prstGeom>
          <a:noFill/>
          <a:ln>
            <a:noFill/>
          </a:ln>
        </p:spPr>
      </p:pic>
      <p:sp>
        <p:nvSpPr>
          <p:cNvPr id="410" name="Google Shape;410;p24"/>
          <p:cNvSpPr txBox="1"/>
          <p:nvPr/>
        </p:nvSpPr>
        <p:spPr>
          <a:xfrm>
            <a:off x="5075250" y="3285325"/>
            <a:ext cx="95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5B5BA5"/>
                </a:solidFill>
                <a:latin typeface="Roboto Mono"/>
                <a:ea typeface="Roboto Mono"/>
                <a:cs typeface="Roboto Mono"/>
                <a:sym typeface="Roboto Mono"/>
              </a:rPr>
              <a:t>midpoint</a:t>
            </a:r>
            <a:endParaRPr b="0" i="0" sz="1400" u="none" cap="none" strike="noStrike">
              <a:solidFill>
                <a:srgbClr val="5B5BA5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11" name="Google Shape;411;p24"/>
          <p:cNvSpPr/>
          <p:nvPr/>
        </p:nvSpPr>
        <p:spPr>
          <a:xfrm>
            <a:off x="5075250" y="2239075"/>
            <a:ext cx="958200" cy="1436400"/>
          </a:xfrm>
          <a:prstGeom prst="roundRect">
            <a:avLst>
              <a:gd fmla="val 5365" name="adj"/>
            </a:avLst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91425" wrap="square" tIns="180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2" name="Google Shape;412;p24"/>
          <p:cNvSpPr txBox="1"/>
          <p:nvPr/>
        </p:nvSpPr>
        <p:spPr>
          <a:xfrm>
            <a:off x="5074911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GB" sz="18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68</a:t>
            </a:r>
            <a:endParaRPr b="0" i="0" sz="16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413" name="Google Shape;413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0800000">
            <a:off x="5075250" y="1780475"/>
            <a:ext cx="958050" cy="122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25"/>
          <p:cNvSpPr txBox="1"/>
          <p:nvPr>
            <p:ph idx="1" type="body"/>
          </p:nvPr>
        </p:nvSpPr>
        <p:spPr>
          <a:xfrm>
            <a:off x="310900" y="1017725"/>
            <a:ext cx="85221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Take an </a:t>
            </a:r>
            <a:r>
              <a:rPr b="1" lang="en-GB"/>
              <a:t>ordered</a:t>
            </a:r>
            <a:r>
              <a:rPr lang="en-GB"/>
              <a:t> list of data and an item that is being searched for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 sz="1700"/>
              <a:t>Maintain a </a:t>
            </a:r>
            <a:r>
              <a:rPr b="1" lang="en-GB" sz="1700"/>
              <a:t>range</a:t>
            </a:r>
            <a:r>
              <a:rPr lang="en-GB" sz="1700"/>
              <a:t> of items where the search item might be found. </a:t>
            </a:r>
            <a:endParaRPr sz="17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700"/>
              <a:t>Initially, set the range to be the entire list.</a:t>
            </a:r>
            <a:endParaRPr sz="1700"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-GB" sz="1700"/>
              <a:t>Repeat steps a-e until you find the item you are searching for or there are no more items to check (the range is empty):</a:t>
            </a:r>
            <a:endParaRPr sz="1700"/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AutoNum type="alphaLcPeriod"/>
            </a:pPr>
            <a:r>
              <a:rPr lang="en-GB" sz="1700"/>
              <a:t>Find the item in the middle of the range (the midpoint item).</a:t>
            </a:r>
            <a:endParaRPr sz="1700"/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AutoNum type="alphaLcPeriod"/>
            </a:pPr>
            <a:r>
              <a:rPr lang="en-GB" sz="1700"/>
              <a:t>Compare the midpoint item to the item you are searching for.</a:t>
            </a:r>
            <a:endParaRPr sz="1700"/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AutoNum type="alphaLcPeriod"/>
            </a:pPr>
            <a:r>
              <a:rPr lang="en-GB" sz="1700"/>
              <a:t>If the midpoint item is </a:t>
            </a:r>
            <a:r>
              <a:rPr b="1" lang="en-GB" sz="1700"/>
              <a:t>equal to</a:t>
            </a:r>
            <a:r>
              <a:rPr lang="en-GB" sz="1700"/>
              <a:t> the search item, then stop searching.</a:t>
            </a:r>
            <a:endParaRPr sz="1700"/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AutoNum type="alphaLcPeriod"/>
            </a:pPr>
            <a:r>
              <a:rPr lang="en-GB" sz="1700"/>
              <a:t>Otherwise, if the midpoint item is </a:t>
            </a:r>
            <a:r>
              <a:rPr b="1" lang="en-GB" sz="1700"/>
              <a:t>less than </a:t>
            </a:r>
            <a:r>
              <a:rPr lang="en-GB" sz="1700"/>
              <a:t>than the search item, change the range to focus on the items </a:t>
            </a:r>
            <a:r>
              <a:rPr b="1" lang="en-GB" sz="1700"/>
              <a:t>after</a:t>
            </a:r>
            <a:r>
              <a:rPr lang="en-GB" sz="1700"/>
              <a:t> the midpoint.</a:t>
            </a:r>
            <a:endParaRPr sz="1700"/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AutoNum type="alphaLcPeriod"/>
            </a:pPr>
            <a:r>
              <a:rPr lang="en-GB" sz="1700"/>
              <a:t>Otherwise, if the midpoint item is </a:t>
            </a:r>
            <a:r>
              <a:rPr b="1" lang="en-GB" sz="1700"/>
              <a:t>greater than </a:t>
            </a:r>
            <a:r>
              <a:rPr lang="en-GB" sz="1700"/>
              <a:t>than the search item, change the range to focus on the items </a:t>
            </a:r>
            <a:r>
              <a:rPr b="1" lang="en-GB" sz="1700"/>
              <a:t>before</a:t>
            </a:r>
            <a:r>
              <a:rPr lang="en-GB" sz="1700"/>
              <a:t> the midpoint.</a:t>
            </a:r>
            <a:endParaRPr sz="1700"/>
          </a:p>
        </p:txBody>
      </p:sp>
      <p:sp>
        <p:nvSpPr>
          <p:cNvPr id="419" name="Google Shape;419;p25"/>
          <p:cNvSpPr txBox="1"/>
          <p:nvPr>
            <p:ph type="title"/>
          </p:nvPr>
        </p:nvSpPr>
        <p:spPr>
          <a:xfrm>
            <a:off x="310900" y="310900"/>
            <a:ext cx="85221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Algorithm for binary search</a:t>
            </a:r>
            <a:endParaRPr/>
          </a:p>
        </p:txBody>
      </p:sp>
      <p:sp>
        <p:nvSpPr>
          <p:cNvPr id="420" name="Google Shape;420;p25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21" name="Google Shape;421;p25"/>
          <p:cNvSpPr txBox="1"/>
          <p:nvPr>
            <p:ph idx="2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2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26"/>
          <p:cNvSpPr txBox="1"/>
          <p:nvPr>
            <p:ph idx="1" type="body"/>
          </p:nvPr>
        </p:nvSpPr>
        <p:spPr>
          <a:xfrm>
            <a:off x="310900" y="1017725"/>
            <a:ext cx="85221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You are now going to perform a binary search on a set of cards: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Take 10 cards and choose a card to search for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Put the cards in order from lowest to highest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Place 8 of the 10 cards face down in a single row without looking at them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Perform a binary search for your chosen card and fill in the table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b="1" lang="en-GB"/>
              <a:t>Rules:</a:t>
            </a:r>
            <a:r>
              <a:rPr lang="en-GB"/>
              <a:t> you can only turn over </a:t>
            </a:r>
            <a:r>
              <a:rPr b="1" lang="en-GB"/>
              <a:t>one</a:t>
            </a:r>
            <a:r>
              <a:rPr lang="en-GB"/>
              <a:t> card at a time. You must turn it back over after each comparison.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b="1" lang="en-GB"/>
              <a:t>Follow</a:t>
            </a:r>
            <a:r>
              <a:rPr lang="en-GB"/>
              <a:t> the instructions in groups of 2 or 3 and </a:t>
            </a:r>
            <a:r>
              <a:rPr b="1" lang="en-GB"/>
              <a:t>answer</a:t>
            </a:r>
            <a:r>
              <a:rPr lang="en-GB"/>
              <a:t> the questions on the </a:t>
            </a:r>
            <a:r>
              <a:rPr b="1" lang="en-GB"/>
              <a:t>Activity 3 worksheet</a:t>
            </a:r>
            <a:r>
              <a:rPr lang="en-GB"/>
              <a:t>.</a:t>
            </a:r>
            <a:endParaRPr/>
          </a:p>
        </p:txBody>
      </p:sp>
      <p:sp>
        <p:nvSpPr>
          <p:cNvPr id="427" name="Google Shape;427;p26"/>
          <p:cNvSpPr txBox="1"/>
          <p:nvPr>
            <p:ph type="title"/>
          </p:nvPr>
        </p:nvSpPr>
        <p:spPr>
          <a:xfrm>
            <a:off x="310900" y="310900"/>
            <a:ext cx="85221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Searching ordered cards</a:t>
            </a:r>
            <a:endParaRPr/>
          </a:p>
        </p:txBody>
      </p:sp>
      <p:sp>
        <p:nvSpPr>
          <p:cNvPr id="428" name="Google Shape;428;p26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29" name="Google Shape;429;p26"/>
          <p:cNvSpPr txBox="1"/>
          <p:nvPr>
            <p:ph idx="2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3</a:t>
            </a:r>
            <a:endParaRPr/>
          </a:p>
        </p:txBody>
      </p:sp>
      <p:pic>
        <p:nvPicPr>
          <p:cNvPr id="430" name="Google Shape;430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61625" y="480175"/>
            <a:ext cx="371475" cy="37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1" name="Google Shape;431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85500" y="4266575"/>
            <a:ext cx="270000" cy="27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4"/>
        </a:solidFill>
      </p:bgPr>
    </p:bg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27"/>
          <p:cNvSpPr txBox="1"/>
          <p:nvPr>
            <p:ph idx="1" type="body"/>
          </p:nvPr>
        </p:nvSpPr>
        <p:spPr>
          <a:xfrm>
            <a:off x="310900" y="1017725"/>
            <a:ext cx="85221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Binary search is a very powerful algorithm because of how fast it is.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-GB"/>
              <a:t>In the previous examples, you saw that </a:t>
            </a:r>
            <a:r>
              <a:rPr b="1" lang="en-GB"/>
              <a:t>with each comparison, the algorithm eliminates half of the data</a:t>
            </a:r>
            <a:r>
              <a:rPr lang="en-GB"/>
              <a:t>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-GB"/>
              <a:t>That means if you had 1000 items to search through, it would take at most 10 comparisons for a binary search to find an item.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-GB"/>
              <a:t>If you doubled that number to 2000 items, it would only increase the most number of comparisons by one!</a:t>
            </a:r>
            <a:endParaRPr/>
          </a:p>
        </p:txBody>
      </p:sp>
      <p:sp>
        <p:nvSpPr>
          <p:cNvPr id="437" name="Google Shape;437;p27"/>
          <p:cNvSpPr txBox="1"/>
          <p:nvPr>
            <p:ph type="title"/>
          </p:nvPr>
        </p:nvSpPr>
        <p:spPr>
          <a:xfrm>
            <a:off x="310900" y="310900"/>
            <a:ext cx="85221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Performance of binary search</a:t>
            </a:r>
            <a:endParaRPr/>
          </a:p>
        </p:txBody>
      </p:sp>
      <p:sp>
        <p:nvSpPr>
          <p:cNvPr id="438" name="Google Shape;438;p27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39" name="Google Shape;439;p27"/>
          <p:cNvSpPr txBox="1"/>
          <p:nvPr>
            <p:ph idx="2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4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0"/>
          <p:cNvSpPr txBox="1"/>
          <p:nvPr>
            <p:ph type="title"/>
          </p:nvPr>
        </p:nvSpPr>
        <p:spPr>
          <a:xfrm>
            <a:off x="310900" y="310900"/>
            <a:ext cx="85221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Guess the number</a:t>
            </a:r>
            <a:endParaRPr/>
          </a:p>
        </p:txBody>
      </p:sp>
      <p:sp>
        <p:nvSpPr>
          <p:cNvPr id="58" name="Google Shape;58;p10"/>
          <p:cNvSpPr txBox="1"/>
          <p:nvPr>
            <p:ph idx="2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Starter activity</a:t>
            </a:r>
            <a:endParaRPr/>
          </a:p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60" name="Google Shape;60;p10"/>
          <p:cNvSpPr txBox="1"/>
          <p:nvPr>
            <p:ph idx="1" type="body"/>
          </p:nvPr>
        </p:nvSpPr>
        <p:spPr>
          <a:xfrm>
            <a:off x="310900" y="1017725"/>
            <a:ext cx="85221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You are guessing the number that someone is thinking of between 1-15. The only feedback you get from the person is “correct”, “higher” or “lower”.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-GB"/>
              <a:t>For the first attempt you guess 8 and the person replies “lower”.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br>
              <a:rPr lang="en-GB"/>
            </a:br>
            <a:br>
              <a:rPr lang="en-GB"/>
            </a:br>
            <a:r>
              <a:rPr b="1" lang="en-GB"/>
              <a:t>Questions:</a:t>
            </a:r>
            <a:br>
              <a:rPr lang="en-GB"/>
            </a:br>
            <a:r>
              <a:rPr lang="en-GB"/>
              <a:t>What number will you guess next? </a:t>
            </a:r>
            <a:br>
              <a:rPr lang="en-GB"/>
            </a:br>
            <a:r>
              <a:rPr lang="en-GB"/>
              <a:t>What would be the maximum number of guesses needed for 15 numbers?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b="1" lang="en-GB"/>
              <a:t>Think, write, pair, share.</a:t>
            </a:r>
            <a:endParaRPr/>
          </a:p>
        </p:txBody>
      </p:sp>
      <p:pic>
        <p:nvPicPr>
          <p:cNvPr id="61" name="Google Shape;61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22638" y="461125"/>
            <a:ext cx="400050" cy="4095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2" name="Google Shape;62;p10"/>
          <p:cNvGraphicFramePr/>
          <p:nvPr/>
        </p:nvGraphicFramePr>
        <p:xfrm>
          <a:off x="952500" y="2472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{80AB4673-B45B-4444-902A-A930E544A780}</a:tableStyleId>
              </a:tblPr>
              <a:tblGrid>
                <a:gridCol w="482600"/>
                <a:gridCol w="482600"/>
                <a:gridCol w="482600"/>
                <a:gridCol w="482600"/>
                <a:gridCol w="482600"/>
                <a:gridCol w="482600"/>
                <a:gridCol w="482600"/>
                <a:gridCol w="482600"/>
                <a:gridCol w="482600"/>
                <a:gridCol w="482600"/>
                <a:gridCol w="482600"/>
                <a:gridCol w="482600"/>
                <a:gridCol w="482600"/>
                <a:gridCol w="482600"/>
                <a:gridCol w="4826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GB" sz="1600" u="none" cap="none" strike="noStrike"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1</a:t>
                      </a:r>
                      <a:endParaRPr sz="1600" u="none" cap="none" strike="noStrike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GB" sz="1600" u="none" cap="none" strike="noStrike"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2</a:t>
                      </a:r>
                      <a:endParaRPr sz="1600" u="none" cap="none" strike="noStrike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GB" sz="1600" u="none" cap="none" strike="noStrike"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3</a:t>
                      </a:r>
                      <a:endParaRPr sz="1600" u="none" cap="none" strike="noStrike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GB" sz="1600" u="none" cap="none" strike="noStrike"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4</a:t>
                      </a:r>
                      <a:endParaRPr sz="1600" u="none" cap="none" strike="noStrike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GB" sz="1600" u="none" cap="none" strike="noStrike"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5</a:t>
                      </a:r>
                      <a:endParaRPr sz="1600" u="none" cap="none" strike="noStrike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GB" sz="1600" u="none" cap="none" strike="noStrike"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6</a:t>
                      </a:r>
                      <a:endParaRPr sz="1600" u="none" cap="none" strike="noStrike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GB" sz="1600" u="none" cap="none" strike="noStrike"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7</a:t>
                      </a:r>
                      <a:endParaRPr sz="1600" u="none" cap="none" strike="noStrike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-GB" sz="1600" u="none" cap="none" strike="noStrike"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8</a:t>
                      </a:r>
                      <a:endParaRPr b="1" sz="1600" u="none" cap="none" strike="noStrike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GB" sz="1600" u="none" cap="none" strike="noStrike"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9</a:t>
                      </a:r>
                      <a:endParaRPr sz="1600" u="none" cap="none" strike="noStrike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GB" sz="1600" u="none" cap="none" strike="noStrike"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10</a:t>
                      </a:r>
                      <a:endParaRPr sz="1600" u="none" cap="none" strike="noStrike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GB" sz="1600" u="none" cap="none" strike="noStrike"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11</a:t>
                      </a:r>
                      <a:endParaRPr sz="1600" u="none" cap="none" strike="noStrike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GB" sz="1600" u="none" cap="none" strike="noStrike"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12</a:t>
                      </a:r>
                      <a:endParaRPr sz="1600" u="none" cap="none" strike="noStrike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GB" sz="1600" u="none" cap="none" strike="noStrike"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13</a:t>
                      </a:r>
                      <a:endParaRPr sz="1600" u="none" cap="none" strike="noStrike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GB" sz="1600" u="none" cap="none" strike="noStrike"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14</a:t>
                      </a:r>
                      <a:endParaRPr sz="1600" u="none" cap="none" strike="noStrike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GB" sz="1600" u="none" cap="none" strike="noStrike"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15</a:t>
                      </a:r>
                      <a:endParaRPr sz="1600" u="none" cap="none" strike="noStrike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63" name="Google Shape;63;p10"/>
          <p:cNvSpPr/>
          <p:nvPr/>
        </p:nvSpPr>
        <p:spPr>
          <a:xfrm>
            <a:off x="4276288" y="2423950"/>
            <a:ext cx="591300" cy="5280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91425" wrap="square" tIns="180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4"/>
        </a:solidFill>
      </p:bgPr>
    </p:bg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28"/>
          <p:cNvSpPr txBox="1"/>
          <p:nvPr>
            <p:ph idx="1" type="body"/>
          </p:nvPr>
        </p:nvSpPr>
        <p:spPr>
          <a:xfrm>
            <a:off x="310900" y="1170124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-GB"/>
              <a:t>Complete</a:t>
            </a:r>
            <a:r>
              <a:rPr lang="en-GB"/>
              <a:t> the tasks on the </a:t>
            </a:r>
            <a:r>
              <a:rPr b="1" lang="en-GB"/>
              <a:t>Activity 4 worksheet</a:t>
            </a:r>
            <a:r>
              <a:rPr lang="en-GB"/>
              <a:t> for performing a binary search.</a:t>
            </a:r>
            <a:endParaRPr/>
          </a:p>
        </p:txBody>
      </p:sp>
      <p:sp>
        <p:nvSpPr>
          <p:cNvPr id="445" name="Google Shape;445;p28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Performing a binary search</a:t>
            </a:r>
            <a:endParaRPr/>
          </a:p>
        </p:txBody>
      </p:sp>
      <p:sp>
        <p:nvSpPr>
          <p:cNvPr id="446" name="Google Shape;446;p28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47" name="Google Shape;447;p28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4</a:t>
            </a:r>
            <a:endParaRPr/>
          </a:p>
        </p:txBody>
      </p:sp>
      <p:pic>
        <p:nvPicPr>
          <p:cNvPr id="448" name="Google Shape;448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51225" y="482913"/>
            <a:ext cx="371475" cy="37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9" name="Google Shape;449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36600" y="1289300"/>
            <a:ext cx="4096500" cy="3603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29"/>
          <p:cNvSpPr txBox="1"/>
          <p:nvPr>
            <p:ph idx="1" type="body"/>
          </p:nvPr>
        </p:nvSpPr>
        <p:spPr>
          <a:xfrm>
            <a:off x="310900" y="1017725"/>
            <a:ext cx="85221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When faced with a data searching problem, you will either have to deal with </a:t>
            </a:r>
            <a:r>
              <a:rPr b="1" lang="en-GB"/>
              <a:t>ordered</a:t>
            </a:r>
            <a:r>
              <a:rPr lang="en-GB"/>
              <a:t> or </a:t>
            </a:r>
            <a:r>
              <a:rPr b="1" lang="en-GB"/>
              <a:t>unordered</a:t>
            </a:r>
            <a:r>
              <a:rPr lang="en-GB"/>
              <a:t> sequences of items. 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b="1" lang="en-GB"/>
              <a:t>Questions:</a:t>
            </a:r>
            <a:endParaRPr b="1"/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Does data need to be in sequence for you to perform a linear search on it?</a:t>
            </a:r>
            <a:endParaRPr b="1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Can you perform a binary search on a list of unsorted items? 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Why are phone books and dictionaries sorted?</a:t>
            </a:r>
            <a:endParaRPr/>
          </a:p>
        </p:txBody>
      </p:sp>
      <p:sp>
        <p:nvSpPr>
          <p:cNvPr id="455" name="Google Shape;455;p29"/>
          <p:cNvSpPr txBox="1"/>
          <p:nvPr>
            <p:ph type="title"/>
          </p:nvPr>
        </p:nvSpPr>
        <p:spPr>
          <a:xfrm>
            <a:off x="310900" y="310900"/>
            <a:ext cx="85221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Ordered and unordered data</a:t>
            </a:r>
            <a:endParaRPr/>
          </a:p>
        </p:txBody>
      </p:sp>
      <p:sp>
        <p:nvSpPr>
          <p:cNvPr id="456" name="Google Shape;456;p29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57" name="Google Shape;457;p29"/>
          <p:cNvSpPr txBox="1"/>
          <p:nvPr>
            <p:ph idx="2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Wrap Up</a:t>
            </a:r>
            <a:endParaRPr/>
          </a:p>
        </p:txBody>
      </p:sp>
      <p:pic>
        <p:nvPicPr>
          <p:cNvPr id="458" name="Google Shape;458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14000" y="456363"/>
            <a:ext cx="419100" cy="41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30"/>
          <p:cNvSpPr txBox="1"/>
          <p:nvPr>
            <p:ph idx="1" type="body"/>
          </p:nvPr>
        </p:nvSpPr>
        <p:spPr>
          <a:xfrm>
            <a:off x="310900" y="1170124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GB"/>
              <a:t>In this lesson, you…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-GB"/>
              <a:t>Described how binary search is used for finding the position of an item in a list of items.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-GB"/>
              <a:t>Performed a binary search to find the position of an item in a list.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-GB"/>
              <a:t>Identified scenarios when a binary search can and cannot be carried out.</a:t>
            </a:r>
            <a:endParaRPr/>
          </a:p>
        </p:txBody>
      </p:sp>
      <p:sp>
        <p:nvSpPr>
          <p:cNvPr id="464" name="Google Shape;464;p30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Next lesson</a:t>
            </a:r>
            <a:endParaRPr/>
          </a:p>
        </p:txBody>
      </p:sp>
      <p:sp>
        <p:nvSpPr>
          <p:cNvPr id="465" name="Google Shape;465;p30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66" name="Google Shape;466;p30"/>
          <p:cNvSpPr txBox="1"/>
          <p:nvPr>
            <p:ph idx="2" type="body"/>
          </p:nvPr>
        </p:nvSpPr>
        <p:spPr>
          <a:xfrm>
            <a:off x="4736600" y="1170100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GB"/>
              <a:t>Next lesson, you will…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-GB"/>
              <a:t>Investigate a sorting algorithm called bubble sort.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467" name="Google Shape;467;p30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Summary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1"/>
          <p:cNvSpPr txBox="1"/>
          <p:nvPr>
            <p:ph idx="1" type="body"/>
          </p:nvPr>
        </p:nvSpPr>
        <p:spPr>
          <a:xfrm>
            <a:off x="310900" y="1017725"/>
            <a:ext cx="85221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GB"/>
              <a:t>In this lesson, you will:</a:t>
            </a:r>
            <a:endParaRPr b="1"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Describe how binary search is used for finding the position of an item in a list of items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Perform a binary search to find the position of an item in a list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en-GB"/>
              <a:t>Identify when a binary search can and cannot be carried out</a:t>
            </a:r>
            <a:endParaRPr/>
          </a:p>
        </p:txBody>
      </p:sp>
      <p:sp>
        <p:nvSpPr>
          <p:cNvPr id="69" name="Google Shape;69;p11"/>
          <p:cNvSpPr txBox="1"/>
          <p:nvPr>
            <p:ph type="title"/>
          </p:nvPr>
        </p:nvSpPr>
        <p:spPr>
          <a:xfrm>
            <a:off x="310900" y="310900"/>
            <a:ext cx="85221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GB">
                <a:latin typeface="Quicksand"/>
                <a:ea typeface="Quicksand"/>
                <a:cs typeface="Quicksand"/>
                <a:sym typeface="Quicksand"/>
              </a:rPr>
              <a:t>Lesson </a:t>
            </a:r>
            <a:r>
              <a:rPr lang="en-GB"/>
              <a:t>47</a:t>
            </a:r>
            <a:r>
              <a:rPr b="1" lang="en-GB">
                <a:latin typeface="Quicksand"/>
                <a:ea typeface="Quicksand"/>
                <a:cs typeface="Quicksand"/>
                <a:sym typeface="Quicksand"/>
              </a:rPr>
              <a:t>: </a:t>
            </a:r>
            <a:r>
              <a:rPr lang="en-GB"/>
              <a:t>Binary search</a:t>
            </a:r>
            <a:endParaRPr b="1"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70" name="Google Shape;70;p11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71" name="Google Shape;71;p11"/>
          <p:cNvSpPr txBox="1"/>
          <p:nvPr>
            <p:ph idx="2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Objectives</a:t>
            </a:r>
            <a:endParaRPr/>
          </a:p>
        </p:txBody>
      </p:sp>
      <p:pic>
        <p:nvPicPr>
          <p:cNvPr id="72" name="Google Shape;72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03600" y="456363"/>
            <a:ext cx="419100" cy="41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2"/>
          <p:cNvSpPr txBox="1"/>
          <p:nvPr>
            <p:ph type="title"/>
          </p:nvPr>
        </p:nvSpPr>
        <p:spPr>
          <a:xfrm>
            <a:off x="310900" y="310900"/>
            <a:ext cx="85221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Using feedback to find a number</a:t>
            </a:r>
            <a:endParaRPr/>
          </a:p>
        </p:txBody>
      </p:sp>
      <p:sp>
        <p:nvSpPr>
          <p:cNvPr id="78" name="Google Shape;78;p12"/>
          <p:cNvSpPr txBox="1"/>
          <p:nvPr>
            <p:ph idx="2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1</a:t>
            </a:r>
            <a:endParaRPr/>
          </a:p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>
            <a:off x="310900" y="1017725"/>
            <a:ext cx="85221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The most efficient way to find a number based on the feedback “correct”, “higher” or “lower” is to check the </a:t>
            </a:r>
            <a:r>
              <a:rPr b="1" lang="en-GB"/>
              <a:t>middle</a:t>
            </a:r>
            <a:r>
              <a:rPr lang="en-GB"/>
              <a:t> number each time.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If the middle number is correct then you are done.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If the middle number is lower, you can ignore all the numbers after it.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If the middle number is higher, you can ignore all the numbers before it.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-GB"/>
              <a:t>You can repeat this process with the remaining numbers until you find the correct number. This is how a binary search works!</a:t>
            </a:r>
            <a:endParaRPr/>
          </a:p>
        </p:txBody>
      </p:sp>
      <p:graphicFrame>
        <p:nvGraphicFramePr>
          <p:cNvPr id="81" name="Google Shape;81;p12"/>
          <p:cNvGraphicFramePr/>
          <p:nvPr/>
        </p:nvGraphicFramePr>
        <p:xfrm>
          <a:off x="952500" y="2167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{80AB4673-B45B-4444-902A-A930E544A780}</a:tableStyleId>
              </a:tblPr>
              <a:tblGrid>
                <a:gridCol w="482600"/>
                <a:gridCol w="482600"/>
                <a:gridCol w="482600"/>
                <a:gridCol w="482600"/>
                <a:gridCol w="482600"/>
                <a:gridCol w="482600"/>
                <a:gridCol w="482600"/>
                <a:gridCol w="482600"/>
                <a:gridCol w="482600"/>
                <a:gridCol w="482600"/>
                <a:gridCol w="482600"/>
                <a:gridCol w="482600"/>
                <a:gridCol w="482600"/>
                <a:gridCol w="482600"/>
                <a:gridCol w="4826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GB" sz="1600" u="none" cap="none" strike="noStrike"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1</a:t>
                      </a:r>
                      <a:endParaRPr sz="1600" u="none" cap="none" strike="noStrike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GB" sz="1600" u="none" cap="none" strike="noStrike"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2</a:t>
                      </a:r>
                      <a:endParaRPr sz="1600" u="none" cap="none" strike="noStrike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GB" sz="1600" u="none" cap="none" strike="noStrike"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3</a:t>
                      </a:r>
                      <a:endParaRPr sz="1600" u="none" cap="none" strike="noStrike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-GB" sz="1600" u="none" cap="none" strike="noStrike"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4</a:t>
                      </a:r>
                      <a:endParaRPr b="1" sz="1600" u="none" cap="none" strike="noStrike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GB" sz="1600" u="none" cap="none" strike="noStrike"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5</a:t>
                      </a:r>
                      <a:endParaRPr sz="1600" u="none" cap="none" strike="noStrike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GB" sz="1600" u="none" cap="none" strike="noStrike"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6</a:t>
                      </a:r>
                      <a:endParaRPr sz="1600" u="none" cap="none" strike="noStrike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GB" sz="1600" u="none" cap="none" strike="noStrike"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7</a:t>
                      </a:r>
                      <a:endParaRPr sz="1600" u="none" cap="none" strike="noStrike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-GB" sz="1600" u="none" cap="none" strike="noStrike">
                          <a:solidFill>
                            <a:srgbClr val="CCCCCC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8</a:t>
                      </a:r>
                      <a:endParaRPr b="1" sz="1600" u="none" cap="none" strike="noStrike">
                        <a:solidFill>
                          <a:srgbClr val="CCCCCC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GB" sz="1600" u="none" cap="none" strike="noStrike">
                          <a:solidFill>
                            <a:srgbClr val="CCCCCC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9</a:t>
                      </a:r>
                      <a:endParaRPr sz="1600" u="none" cap="none" strike="noStrike">
                        <a:solidFill>
                          <a:srgbClr val="CCCCCC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GB" sz="1600" u="none" cap="none" strike="noStrike">
                          <a:solidFill>
                            <a:srgbClr val="CCCCCC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10</a:t>
                      </a:r>
                      <a:endParaRPr sz="1600" u="none" cap="none" strike="noStrike">
                        <a:solidFill>
                          <a:srgbClr val="CCCCCC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GB" sz="1600" u="none" cap="none" strike="noStrike">
                          <a:solidFill>
                            <a:srgbClr val="CCCCCC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11</a:t>
                      </a:r>
                      <a:endParaRPr sz="1600" u="none" cap="none" strike="noStrike">
                        <a:solidFill>
                          <a:srgbClr val="CCCCCC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GB" sz="1600" u="none" cap="none" strike="noStrike">
                          <a:solidFill>
                            <a:srgbClr val="CCCCCC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12</a:t>
                      </a:r>
                      <a:endParaRPr sz="1600" u="none" cap="none" strike="noStrike">
                        <a:solidFill>
                          <a:srgbClr val="CCCCCC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GB" sz="1600" u="none" cap="none" strike="noStrike">
                          <a:solidFill>
                            <a:srgbClr val="CCCCCC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13</a:t>
                      </a:r>
                      <a:endParaRPr sz="1600" u="none" cap="none" strike="noStrike">
                        <a:solidFill>
                          <a:srgbClr val="CCCCCC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GB" sz="1600" u="none" cap="none" strike="noStrike">
                          <a:solidFill>
                            <a:srgbClr val="CCCCCC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14</a:t>
                      </a:r>
                      <a:endParaRPr sz="1600" u="none" cap="none" strike="noStrike">
                        <a:solidFill>
                          <a:srgbClr val="CCCCCC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GB" sz="1600" u="none" cap="none" strike="noStrike">
                          <a:solidFill>
                            <a:srgbClr val="CCCCCC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15</a:t>
                      </a:r>
                      <a:endParaRPr sz="1600" u="none" cap="none" strike="noStrike">
                        <a:solidFill>
                          <a:srgbClr val="CCCCCC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82" name="Google Shape;82;p12"/>
          <p:cNvSpPr/>
          <p:nvPr/>
        </p:nvSpPr>
        <p:spPr>
          <a:xfrm>
            <a:off x="2337421" y="2119150"/>
            <a:ext cx="591300" cy="5280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91425" wrap="square" tIns="180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/>
          <p:nvPr>
            <p:ph idx="1" type="body"/>
          </p:nvPr>
        </p:nvSpPr>
        <p:spPr>
          <a:xfrm>
            <a:off x="310900" y="1017725"/>
            <a:ext cx="85221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GB"/>
              <a:t>Binary search</a:t>
            </a:r>
            <a:r>
              <a:rPr lang="en-GB"/>
              <a:t> is a much more efficient way of searching through a list of items compared to a linear search.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-GB"/>
              <a:t>However, you can only use a binary search algorithm if the data is </a:t>
            </a:r>
            <a:r>
              <a:rPr b="1" lang="en-GB"/>
              <a:t>ordered </a:t>
            </a:r>
            <a:r>
              <a:rPr lang="en-GB"/>
              <a:t>i.e. smallest to largest.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-GB"/>
              <a:t>If the data that you have is unordered, you must either use a linear search algorithm or sort the data first.</a:t>
            </a:r>
            <a:endParaRPr/>
          </a:p>
        </p:txBody>
      </p:sp>
      <p:sp>
        <p:nvSpPr>
          <p:cNvPr id="88" name="Google Shape;88;p13"/>
          <p:cNvSpPr txBox="1"/>
          <p:nvPr>
            <p:ph type="title"/>
          </p:nvPr>
        </p:nvSpPr>
        <p:spPr>
          <a:xfrm>
            <a:off x="310900" y="310900"/>
            <a:ext cx="85221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Binary search</a:t>
            </a:r>
            <a:endParaRPr/>
          </a:p>
        </p:txBody>
      </p:sp>
      <p:sp>
        <p:nvSpPr>
          <p:cNvPr id="89" name="Google Shape;89;p13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90" name="Google Shape;90;p13"/>
          <p:cNvSpPr txBox="1"/>
          <p:nvPr>
            <p:ph idx="2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2</a:t>
            </a:r>
            <a:endParaRPr/>
          </a:p>
        </p:txBody>
      </p:sp>
      <p:pic>
        <p:nvPicPr>
          <p:cNvPr id="91" name="Google Shape;91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04475" y="451588"/>
            <a:ext cx="428625" cy="42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/>
          <p:nvPr>
            <p:ph idx="1" type="body"/>
          </p:nvPr>
        </p:nvSpPr>
        <p:spPr>
          <a:xfrm>
            <a:off x="310900" y="1017725"/>
            <a:ext cx="85221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-GB"/>
              <a:t>Each number is hidden under a cup. The cups are arranged </a:t>
            </a:r>
            <a:r>
              <a:rPr b="1" lang="en-GB"/>
              <a:t>in</a:t>
            </a:r>
            <a:r>
              <a:rPr lang="en-GB"/>
              <a:t> </a:t>
            </a:r>
            <a:r>
              <a:rPr b="1" lang="en-GB"/>
              <a:t>order </a:t>
            </a:r>
            <a:r>
              <a:rPr lang="en-GB"/>
              <a:t>with the lowest value on the left. The number to find is </a:t>
            </a:r>
            <a:r>
              <a:rPr b="1" lang="en-GB"/>
              <a:t>68</a:t>
            </a:r>
            <a:r>
              <a:rPr lang="en-GB"/>
              <a:t>.</a:t>
            </a:r>
            <a:endParaRPr/>
          </a:p>
        </p:txBody>
      </p:sp>
      <p:sp>
        <p:nvSpPr>
          <p:cNvPr id="97" name="Google Shape;97;p14"/>
          <p:cNvSpPr txBox="1"/>
          <p:nvPr>
            <p:ph type="title"/>
          </p:nvPr>
        </p:nvSpPr>
        <p:spPr>
          <a:xfrm>
            <a:off x="310900" y="310900"/>
            <a:ext cx="85221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Binary search</a:t>
            </a:r>
            <a:endParaRPr/>
          </a:p>
        </p:txBody>
      </p:sp>
      <p:sp>
        <p:nvSpPr>
          <p:cNvPr id="98" name="Google Shape;98;p14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99" name="Google Shape;99;p14"/>
          <p:cNvSpPr txBox="1"/>
          <p:nvPr>
            <p:ph idx="2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2</a:t>
            </a:r>
            <a:endParaRPr/>
          </a:p>
        </p:txBody>
      </p:sp>
      <p:sp>
        <p:nvSpPr>
          <p:cNvPr id="100" name="Google Shape;100;p14"/>
          <p:cNvSpPr txBox="1"/>
          <p:nvPr/>
        </p:nvSpPr>
        <p:spPr>
          <a:xfrm>
            <a:off x="310900" y="3768400"/>
            <a:ext cx="8522100" cy="12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B5BA5"/>
              </a:buClr>
              <a:buSzPts val="1800"/>
              <a:buFont typeface="Quicksand"/>
              <a:buChar char="●"/>
            </a:pPr>
            <a:r>
              <a:rPr b="0" i="0" lang="en-GB" sz="18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Take an </a:t>
            </a:r>
            <a:r>
              <a:rPr b="1" i="0" lang="en-GB" sz="18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ordered</a:t>
            </a:r>
            <a:r>
              <a:rPr b="0" i="0" lang="en-GB" sz="18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list of data and an item that is being searched for (the search item)</a:t>
            </a:r>
            <a:endParaRPr b="0" i="0" sz="18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01" name="Google Shape;101;p14"/>
          <p:cNvSpPr txBox="1"/>
          <p:nvPr/>
        </p:nvSpPr>
        <p:spPr>
          <a:xfrm>
            <a:off x="310950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GB" sz="18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5</a:t>
            </a:r>
            <a:endParaRPr b="0" i="0" sz="16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02" name="Google Shape;102;p14"/>
          <p:cNvSpPr txBox="1"/>
          <p:nvPr/>
        </p:nvSpPr>
        <p:spPr>
          <a:xfrm>
            <a:off x="1263742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GB" sz="18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23</a:t>
            </a:r>
            <a:endParaRPr b="0" i="0" sz="16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03" name="Google Shape;103;p14"/>
          <p:cNvSpPr txBox="1"/>
          <p:nvPr/>
        </p:nvSpPr>
        <p:spPr>
          <a:xfrm>
            <a:off x="2216534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GB" sz="18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28</a:t>
            </a:r>
            <a:endParaRPr b="0" i="0" sz="16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04" name="Google Shape;104;p14"/>
          <p:cNvSpPr txBox="1"/>
          <p:nvPr/>
        </p:nvSpPr>
        <p:spPr>
          <a:xfrm>
            <a:off x="3169327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GB" sz="18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47</a:t>
            </a:r>
            <a:endParaRPr b="0" i="0" sz="16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05" name="Google Shape;105;p14"/>
          <p:cNvSpPr txBox="1"/>
          <p:nvPr/>
        </p:nvSpPr>
        <p:spPr>
          <a:xfrm>
            <a:off x="4122119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GB" sz="18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52</a:t>
            </a:r>
            <a:endParaRPr b="0" i="0" sz="16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06" name="Google Shape;106;p14"/>
          <p:cNvSpPr txBox="1"/>
          <p:nvPr/>
        </p:nvSpPr>
        <p:spPr>
          <a:xfrm>
            <a:off x="5074911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GB" sz="18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68</a:t>
            </a:r>
            <a:endParaRPr b="0" i="0" sz="16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07" name="Google Shape;107;p14"/>
          <p:cNvSpPr txBox="1"/>
          <p:nvPr/>
        </p:nvSpPr>
        <p:spPr>
          <a:xfrm>
            <a:off x="6027703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GB" sz="18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73</a:t>
            </a:r>
            <a:endParaRPr b="0" i="0" sz="16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08" name="Google Shape;108;p14"/>
          <p:cNvSpPr txBox="1"/>
          <p:nvPr/>
        </p:nvSpPr>
        <p:spPr>
          <a:xfrm>
            <a:off x="6980495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GB" sz="18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77</a:t>
            </a:r>
            <a:endParaRPr b="0" i="0" sz="16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09" name="Google Shape;109;p14"/>
          <p:cNvSpPr txBox="1"/>
          <p:nvPr/>
        </p:nvSpPr>
        <p:spPr>
          <a:xfrm>
            <a:off x="7933288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GB" sz="18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90</a:t>
            </a:r>
            <a:endParaRPr b="0" i="0" sz="16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10" name="Google Shape;110;p14"/>
          <p:cNvSpPr txBox="1"/>
          <p:nvPr/>
        </p:nvSpPr>
        <p:spPr>
          <a:xfrm>
            <a:off x="2201507" y="1915133"/>
            <a:ext cx="957900" cy="38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Cup 3</a:t>
            </a:r>
            <a:endParaRPr b="1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11" name="Google Shape;111;p14"/>
          <p:cNvSpPr txBox="1"/>
          <p:nvPr/>
        </p:nvSpPr>
        <p:spPr>
          <a:xfrm>
            <a:off x="3155626" y="1915133"/>
            <a:ext cx="957900" cy="38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Cup 4</a:t>
            </a:r>
            <a:endParaRPr b="1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12" name="Google Shape;112;p14"/>
          <p:cNvSpPr txBox="1"/>
          <p:nvPr/>
        </p:nvSpPr>
        <p:spPr>
          <a:xfrm>
            <a:off x="4109744" y="1915133"/>
            <a:ext cx="957900" cy="38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Cup 5</a:t>
            </a:r>
            <a:endParaRPr b="1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13" name="Google Shape;113;p14"/>
          <p:cNvSpPr txBox="1"/>
          <p:nvPr/>
        </p:nvSpPr>
        <p:spPr>
          <a:xfrm>
            <a:off x="5063863" y="1915133"/>
            <a:ext cx="957900" cy="38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Cup 6</a:t>
            </a:r>
            <a:endParaRPr b="1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14" name="Google Shape;114;p14"/>
          <p:cNvSpPr txBox="1"/>
          <p:nvPr/>
        </p:nvSpPr>
        <p:spPr>
          <a:xfrm>
            <a:off x="6017982" y="1915133"/>
            <a:ext cx="957900" cy="38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Cup 7</a:t>
            </a:r>
            <a:endParaRPr b="1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15" name="Google Shape;115;p14"/>
          <p:cNvSpPr txBox="1"/>
          <p:nvPr/>
        </p:nvSpPr>
        <p:spPr>
          <a:xfrm>
            <a:off x="6972101" y="1915133"/>
            <a:ext cx="957900" cy="38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Cup 8</a:t>
            </a:r>
            <a:endParaRPr b="1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16" name="Google Shape;116;p14"/>
          <p:cNvSpPr txBox="1"/>
          <p:nvPr/>
        </p:nvSpPr>
        <p:spPr>
          <a:xfrm>
            <a:off x="7926219" y="1915133"/>
            <a:ext cx="957900" cy="38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Cup 9</a:t>
            </a:r>
            <a:endParaRPr b="1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17" name="Google Shape;117;p14"/>
          <p:cNvSpPr txBox="1"/>
          <p:nvPr/>
        </p:nvSpPr>
        <p:spPr>
          <a:xfrm>
            <a:off x="1247388" y="1915133"/>
            <a:ext cx="957900" cy="38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Cup 2</a:t>
            </a:r>
            <a:endParaRPr b="1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18" name="Google Shape;118;p14"/>
          <p:cNvSpPr txBox="1"/>
          <p:nvPr/>
        </p:nvSpPr>
        <p:spPr>
          <a:xfrm>
            <a:off x="293269" y="1915133"/>
            <a:ext cx="957900" cy="38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Cup 1</a:t>
            </a:r>
            <a:endParaRPr b="1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119" name="Google Shape;119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2216537" y="2311050"/>
            <a:ext cx="958050" cy="122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3169300" y="2311050"/>
            <a:ext cx="958050" cy="122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4122087" y="2310900"/>
            <a:ext cx="958050" cy="122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5074900" y="2310900"/>
            <a:ext cx="958050" cy="122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6027687" y="2311050"/>
            <a:ext cx="958050" cy="122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310975" y="2310888"/>
            <a:ext cx="958050" cy="122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1263700" y="2310900"/>
            <a:ext cx="958050" cy="122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6980500" y="2310900"/>
            <a:ext cx="958050" cy="122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7933275" y="2311050"/>
            <a:ext cx="958050" cy="122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5"/>
          <p:cNvSpPr txBox="1"/>
          <p:nvPr>
            <p:ph idx="1" type="body"/>
          </p:nvPr>
        </p:nvSpPr>
        <p:spPr>
          <a:xfrm>
            <a:off x="310900" y="1017725"/>
            <a:ext cx="85221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-GB"/>
              <a:t>Each number is hidden under a cup. The cups are arranged </a:t>
            </a:r>
            <a:r>
              <a:rPr b="1" lang="en-GB"/>
              <a:t>in</a:t>
            </a:r>
            <a:r>
              <a:rPr lang="en-GB"/>
              <a:t> </a:t>
            </a:r>
            <a:r>
              <a:rPr b="1" lang="en-GB"/>
              <a:t>order </a:t>
            </a:r>
            <a:r>
              <a:rPr lang="en-GB"/>
              <a:t>with the lowest value on the left. The number to find is </a:t>
            </a:r>
            <a:r>
              <a:rPr b="1" lang="en-GB"/>
              <a:t>68</a:t>
            </a:r>
            <a:r>
              <a:rPr lang="en-GB"/>
              <a:t>.</a:t>
            </a:r>
            <a:endParaRPr/>
          </a:p>
        </p:txBody>
      </p:sp>
      <p:sp>
        <p:nvSpPr>
          <p:cNvPr id="133" name="Google Shape;133;p15"/>
          <p:cNvSpPr txBox="1"/>
          <p:nvPr>
            <p:ph type="title"/>
          </p:nvPr>
        </p:nvSpPr>
        <p:spPr>
          <a:xfrm>
            <a:off x="310900" y="310900"/>
            <a:ext cx="85221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Binary search</a:t>
            </a:r>
            <a:endParaRPr/>
          </a:p>
        </p:txBody>
      </p:sp>
      <p:sp>
        <p:nvSpPr>
          <p:cNvPr id="134" name="Google Shape;134;p15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35" name="Google Shape;135;p15"/>
          <p:cNvSpPr txBox="1"/>
          <p:nvPr>
            <p:ph idx="2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2</a:t>
            </a:r>
            <a:endParaRPr/>
          </a:p>
        </p:txBody>
      </p:sp>
      <p:sp>
        <p:nvSpPr>
          <p:cNvPr id="136" name="Google Shape;136;p15"/>
          <p:cNvSpPr txBox="1"/>
          <p:nvPr/>
        </p:nvSpPr>
        <p:spPr>
          <a:xfrm>
            <a:off x="310900" y="3768400"/>
            <a:ext cx="8522100" cy="12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B5BA5"/>
              </a:buClr>
              <a:buSzPts val="1800"/>
              <a:buFont typeface="Quicksand"/>
              <a:buChar char="●"/>
            </a:pPr>
            <a:r>
              <a:rPr b="0" i="0" lang="en-GB" sz="18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Maintain a range of items where the search item might be found. </a:t>
            </a:r>
            <a:endParaRPr b="0" i="0" sz="18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Initially, set the range to be the entire list.</a:t>
            </a:r>
            <a:endParaRPr b="0" i="0" sz="18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GB" sz="15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The range is specified through the indices of the first and the last items in the range.</a:t>
            </a:r>
            <a:endParaRPr b="0" i="0" sz="15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37" name="Google Shape;137;p15"/>
          <p:cNvSpPr txBox="1"/>
          <p:nvPr/>
        </p:nvSpPr>
        <p:spPr>
          <a:xfrm>
            <a:off x="310950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GB" sz="18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5</a:t>
            </a:r>
            <a:endParaRPr b="0" i="0" sz="16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38" name="Google Shape;138;p15"/>
          <p:cNvSpPr txBox="1"/>
          <p:nvPr/>
        </p:nvSpPr>
        <p:spPr>
          <a:xfrm>
            <a:off x="1263742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GB" sz="18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23</a:t>
            </a:r>
            <a:endParaRPr b="0" i="0" sz="16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39" name="Google Shape;139;p15"/>
          <p:cNvSpPr txBox="1"/>
          <p:nvPr/>
        </p:nvSpPr>
        <p:spPr>
          <a:xfrm>
            <a:off x="2216534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GB" sz="18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28</a:t>
            </a:r>
            <a:endParaRPr b="0" i="0" sz="16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40" name="Google Shape;140;p15"/>
          <p:cNvSpPr txBox="1"/>
          <p:nvPr/>
        </p:nvSpPr>
        <p:spPr>
          <a:xfrm>
            <a:off x="3169327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GB" sz="18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47</a:t>
            </a:r>
            <a:endParaRPr b="0" i="0" sz="16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41" name="Google Shape;141;p15"/>
          <p:cNvSpPr txBox="1"/>
          <p:nvPr/>
        </p:nvSpPr>
        <p:spPr>
          <a:xfrm>
            <a:off x="4122119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GB" sz="18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52</a:t>
            </a:r>
            <a:endParaRPr b="0" i="0" sz="16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42" name="Google Shape;142;p15"/>
          <p:cNvSpPr txBox="1"/>
          <p:nvPr/>
        </p:nvSpPr>
        <p:spPr>
          <a:xfrm>
            <a:off x="5074911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GB" sz="18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68</a:t>
            </a:r>
            <a:endParaRPr b="0" i="0" sz="16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43" name="Google Shape;143;p15"/>
          <p:cNvSpPr txBox="1"/>
          <p:nvPr/>
        </p:nvSpPr>
        <p:spPr>
          <a:xfrm>
            <a:off x="6027703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GB" sz="18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73</a:t>
            </a:r>
            <a:endParaRPr b="0" i="0" sz="16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44" name="Google Shape;144;p15"/>
          <p:cNvSpPr txBox="1"/>
          <p:nvPr/>
        </p:nvSpPr>
        <p:spPr>
          <a:xfrm>
            <a:off x="6980495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GB" sz="18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77</a:t>
            </a:r>
            <a:endParaRPr b="0" i="0" sz="16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45" name="Google Shape;145;p15"/>
          <p:cNvSpPr txBox="1"/>
          <p:nvPr/>
        </p:nvSpPr>
        <p:spPr>
          <a:xfrm>
            <a:off x="7933288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GB" sz="18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90</a:t>
            </a:r>
            <a:endParaRPr b="0" i="0" sz="16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46" name="Google Shape;146;p15"/>
          <p:cNvSpPr txBox="1"/>
          <p:nvPr/>
        </p:nvSpPr>
        <p:spPr>
          <a:xfrm>
            <a:off x="2201507" y="1915133"/>
            <a:ext cx="957900" cy="38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Cup 3</a:t>
            </a:r>
            <a:endParaRPr b="1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47" name="Google Shape;147;p15"/>
          <p:cNvSpPr txBox="1"/>
          <p:nvPr/>
        </p:nvSpPr>
        <p:spPr>
          <a:xfrm>
            <a:off x="3155626" y="1915133"/>
            <a:ext cx="957900" cy="38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Cup 4</a:t>
            </a:r>
            <a:endParaRPr b="1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48" name="Google Shape;148;p15"/>
          <p:cNvSpPr txBox="1"/>
          <p:nvPr/>
        </p:nvSpPr>
        <p:spPr>
          <a:xfrm>
            <a:off x="4109744" y="1915133"/>
            <a:ext cx="957900" cy="38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Cup 5</a:t>
            </a:r>
            <a:endParaRPr b="1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49" name="Google Shape;149;p15"/>
          <p:cNvSpPr/>
          <p:nvPr/>
        </p:nvSpPr>
        <p:spPr>
          <a:xfrm>
            <a:off x="310900" y="2239075"/>
            <a:ext cx="8580600" cy="1436400"/>
          </a:xfrm>
          <a:prstGeom prst="roundRect">
            <a:avLst>
              <a:gd fmla="val 5365" name="adj"/>
            </a:avLst>
          </a:prstGeom>
          <a:noFill/>
          <a:ln cap="flat" cmpd="sng" w="9525">
            <a:solidFill>
              <a:srgbClr val="5B5BA5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91425" wrap="square" tIns="180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15"/>
          <p:cNvSpPr txBox="1"/>
          <p:nvPr/>
        </p:nvSpPr>
        <p:spPr>
          <a:xfrm>
            <a:off x="5063863" y="1915133"/>
            <a:ext cx="957900" cy="38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Cup 6</a:t>
            </a:r>
            <a:endParaRPr b="1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51" name="Google Shape;151;p15"/>
          <p:cNvSpPr txBox="1"/>
          <p:nvPr/>
        </p:nvSpPr>
        <p:spPr>
          <a:xfrm>
            <a:off x="6017982" y="1915133"/>
            <a:ext cx="957900" cy="38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Cup 7</a:t>
            </a:r>
            <a:endParaRPr b="1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52" name="Google Shape;152;p15"/>
          <p:cNvSpPr txBox="1"/>
          <p:nvPr/>
        </p:nvSpPr>
        <p:spPr>
          <a:xfrm>
            <a:off x="6972101" y="1915133"/>
            <a:ext cx="957900" cy="38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Cup 8</a:t>
            </a:r>
            <a:endParaRPr b="1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53" name="Google Shape;153;p15"/>
          <p:cNvSpPr txBox="1"/>
          <p:nvPr/>
        </p:nvSpPr>
        <p:spPr>
          <a:xfrm>
            <a:off x="7926219" y="1915133"/>
            <a:ext cx="957900" cy="38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Cup 9</a:t>
            </a:r>
            <a:endParaRPr b="1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54" name="Google Shape;154;p15"/>
          <p:cNvSpPr txBox="1"/>
          <p:nvPr/>
        </p:nvSpPr>
        <p:spPr>
          <a:xfrm>
            <a:off x="1247388" y="1915133"/>
            <a:ext cx="957900" cy="38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Cup 2</a:t>
            </a:r>
            <a:endParaRPr b="1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55" name="Google Shape;155;p15"/>
          <p:cNvSpPr txBox="1"/>
          <p:nvPr/>
        </p:nvSpPr>
        <p:spPr>
          <a:xfrm>
            <a:off x="293269" y="1915133"/>
            <a:ext cx="957900" cy="38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Cup 1</a:t>
            </a:r>
            <a:endParaRPr b="1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156" name="Google Shape;156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2216537" y="2311050"/>
            <a:ext cx="958050" cy="122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3169300" y="2311050"/>
            <a:ext cx="958050" cy="122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4122087" y="2310900"/>
            <a:ext cx="958050" cy="122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5074900" y="2310900"/>
            <a:ext cx="958050" cy="122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6027687" y="2311050"/>
            <a:ext cx="958050" cy="122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310975" y="2310888"/>
            <a:ext cx="958050" cy="122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1263700" y="2310900"/>
            <a:ext cx="958050" cy="122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6980500" y="2310900"/>
            <a:ext cx="958050" cy="122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7933275" y="2311050"/>
            <a:ext cx="958050" cy="122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6"/>
          <p:cNvSpPr/>
          <p:nvPr/>
        </p:nvSpPr>
        <p:spPr>
          <a:xfrm>
            <a:off x="310900" y="2239075"/>
            <a:ext cx="8580600" cy="1436400"/>
          </a:xfrm>
          <a:prstGeom prst="roundRect">
            <a:avLst>
              <a:gd fmla="val 5365" name="adj"/>
            </a:avLst>
          </a:prstGeom>
          <a:noFill/>
          <a:ln cap="flat" cmpd="sng" w="9525">
            <a:solidFill>
              <a:srgbClr val="5B5BA5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91425" wrap="square" tIns="180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16"/>
          <p:cNvSpPr txBox="1"/>
          <p:nvPr/>
        </p:nvSpPr>
        <p:spPr>
          <a:xfrm>
            <a:off x="4122119" y="3285325"/>
            <a:ext cx="95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5B5BA5"/>
                </a:solidFill>
                <a:latin typeface="Roboto Mono"/>
                <a:ea typeface="Roboto Mono"/>
                <a:cs typeface="Roboto Mono"/>
                <a:sym typeface="Roboto Mono"/>
              </a:rPr>
              <a:t>midpoint</a:t>
            </a:r>
            <a:endParaRPr b="0" i="0" sz="1400" u="none" cap="none" strike="noStrike">
              <a:solidFill>
                <a:srgbClr val="5B5BA5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71" name="Google Shape;171;p16"/>
          <p:cNvSpPr txBox="1"/>
          <p:nvPr>
            <p:ph idx="1" type="body"/>
          </p:nvPr>
        </p:nvSpPr>
        <p:spPr>
          <a:xfrm>
            <a:off x="310900" y="1017725"/>
            <a:ext cx="85221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-GB"/>
              <a:t>Each number is hidden under a cup. The cups are arranged </a:t>
            </a:r>
            <a:r>
              <a:rPr b="1" lang="en-GB"/>
              <a:t>in</a:t>
            </a:r>
            <a:r>
              <a:rPr lang="en-GB"/>
              <a:t> </a:t>
            </a:r>
            <a:r>
              <a:rPr b="1" lang="en-GB"/>
              <a:t>order </a:t>
            </a:r>
            <a:r>
              <a:rPr lang="en-GB"/>
              <a:t>with the lowest value on the left. The number to find is </a:t>
            </a:r>
            <a:r>
              <a:rPr b="1" lang="en-GB"/>
              <a:t>68</a:t>
            </a:r>
            <a:r>
              <a:rPr lang="en-GB"/>
              <a:t>.</a:t>
            </a:r>
            <a:endParaRPr/>
          </a:p>
        </p:txBody>
      </p:sp>
      <p:sp>
        <p:nvSpPr>
          <p:cNvPr id="172" name="Google Shape;172;p16"/>
          <p:cNvSpPr txBox="1"/>
          <p:nvPr>
            <p:ph type="title"/>
          </p:nvPr>
        </p:nvSpPr>
        <p:spPr>
          <a:xfrm>
            <a:off x="310900" y="310900"/>
            <a:ext cx="85221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Binary search</a:t>
            </a:r>
            <a:endParaRPr/>
          </a:p>
        </p:txBody>
      </p:sp>
      <p:sp>
        <p:nvSpPr>
          <p:cNvPr id="173" name="Google Shape;173;p16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74" name="Google Shape;174;p16"/>
          <p:cNvSpPr txBox="1"/>
          <p:nvPr>
            <p:ph idx="2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2</a:t>
            </a:r>
            <a:endParaRPr/>
          </a:p>
        </p:txBody>
      </p:sp>
      <p:sp>
        <p:nvSpPr>
          <p:cNvPr id="175" name="Google Shape;175;p16"/>
          <p:cNvSpPr txBox="1"/>
          <p:nvPr/>
        </p:nvSpPr>
        <p:spPr>
          <a:xfrm>
            <a:off x="310900" y="3768400"/>
            <a:ext cx="8522100" cy="12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B5BA5"/>
              </a:buClr>
              <a:buSzPts val="1800"/>
              <a:buFont typeface="Quicksand"/>
              <a:buChar char="●"/>
            </a:pPr>
            <a:r>
              <a:rPr b="0" i="0" lang="en-GB" sz="18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Find the item in the middle of the range (the midpoint item).</a:t>
            </a:r>
            <a:endParaRPr b="0" i="0" sz="18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76" name="Google Shape;176;p16"/>
          <p:cNvSpPr txBox="1"/>
          <p:nvPr/>
        </p:nvSpPr>
        <p:spPr>
          <a:xfrm>
            <a:off x="310950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GB" sz="18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5</a:t>
            </a:r>
            <a:endParaRPr b="0" i="0" sz="16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77" name="Google Shape;177;p16"/>
          <p:cNvSpPr txBox="1"/>
          <p:nvPr/>
        </p:nvSpPr>
        <p:spPr>
          <a:xfrm>
            <a:off x="1263742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GB" sz="18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23</a:t>
            </a:r>
            <a:endParaRPr b="0" i="0" sz="16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78" name="Google Shape;178;p16"/>
          <p:cNvSpPr txBox="1"/>
          <p:nvPr/>
        </p:nvSpPr>
        <p:spPr>
          <a:xfrm>
            <a:off x="2216534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GB" sz="18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28</a:t>
            </a:r>
            <a:endParaRPr b="0" i="0" sz="16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79" name="Google Shape;179;p16"/>
          <p:cNvSpPr txBox="1"/>
          <p:nvPr/>
        </p:nvSpPr>
        <p:spPr>
          <a:xfrm>
            <a:off x="3169327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GB" sz="18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47</a:t>
            </a:r>
            <a:endParaRPr b="0" i="0" sz="16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80" name="Google Shape;180;p16"/>
          <p:cNvSpPr txBox="1"/>
          <p:nvPr/>
        </p:nvSpPr>
        <p:spPr>
          <a:xfrm>
            <a:off x="4122119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GB" sz="18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52</a:t>
            </a:r>
            <a:endParaRPr b="0" i="0" sz="16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81" name="Google Shape;181;p16"/>
          <p:cNvSpPr txBox="1"/>
          <p:nvPr/>
        </p:nvSpPr>
        <p:spPr>
          <a:xfrm>
            <a:off x="5074911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GB" sz="18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68</a:t>
            </a:r>
            <a:endParaRPr b="0" i="0" sz="16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82" name="Google Shape;182;p16"/>
          <p:cNvSpPr txBox="1"/>
          <p:nvPr/>
        </p:nvSpPr>
        <p:spPr>
          <a:xfrm>
            <a:off x="6027703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GB" sz="18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73</a:t>
            </a:r>
            <a:endParaRPr b="0" i="0" sz="16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83" name="Google Shape;183;p16"/>
          <p:cNvSpPr txBox="1"/>
          <p:nvPr/>
        </p:nvSpPr>
        <p:spPr>
          <a:xfrm>
            <a:off x="6980495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GB" sz="18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77</a:t>
            </a:r>
            <a:endParaRPr b="0" i="0" sz="16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84" name="Google Shape;184;p16"/>
          <p:cNvSpPr txBox="1"/>
          <p:nvPr/>
        </p:nvSpPr>
        <p:spPr>
          <a:xfrm>
            <a:off x="7933288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GB" sz="18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90</a:t>
            </a:r>
            <a:endParaRPr b="0" i="0" sz="16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85" name="Google Shape;185;p16"/>
          <p:cNvSpPr txBox="1"/>
          <p:nvPr/>
        </p:nvSpPr>
        <p:spPr>
          <a:xfrm>
            <a:off x="2201507" y="1915133"/>
            <a:ext cx="957900" cy="38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Cup 3</a:t>
            </a:r>
            <a:endParaRPr b="1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86" name="Google Shape;186;p16"/>
          <p:cNvSpPr txBox="1"/>
          <p:nvPr/>
        </p:nvSpPr>
        <p:spPr>
          <a:xfrm>
            <a:off x="3155626" y="1915133"/>
            <a:ext cx="957900" cy="38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Cup 4</a:t>
            </a:r>
            <a:endParaRPr b="1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87" name="Google Shape;187;p16"/>
          <p:cNvSpPr txBox="1"/>
          <p:nvPr/>
        </p:nvSpPr>
        <p:spPr>
          <a:xfrm>
            <a:off x="4109744" y="1915133"/>
            <a:ext cx="957900" cy="38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Cup 5</a:t>
            </a:r>
            <a:endParaRPr b="1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88" name="Google Shape;188;p16"/>
          <p:cNvSpPr txBox="1"/>
          <p:nvPr/>
        </p:nvSpPr>
        <p:spPr>
          <a:xfrm>
            <a:off x="5063863" y="1915133"/>
            <a:ext cx="957900" cy="38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Cup 6</a:t>
            </a:r>
            <a:endParaRPr b="1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89" name="Google Shape;189;p16"/>
          <p:cNvSpPr txBox="1"/>
          <p:nvPr/>
        </p:nvSpPr>
        <p:spPr>
          <a:xfrm>
            <a:off x="6017982" y="1915133"/>
            <a:ext cx="957900" cy="38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Cup 7</a:t>
            </a:r>
            <a:endParaRPr b="1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90" name="Google Shape;190;p16"/>
          <p:cNvSpPr txBox="1"/>
          <p:nvPr/>
        </p:nvSpPr>
        <p:spPr>
          <a:xfrm>
            <a:off x="6972101" y="1915133"/>
            <a:ext cx="957900" cy="38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Cup 8</a:t>
            </a:r>
            <a:endParaRPr b="1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91" name="Google Shape;191;p16"/>
          <p:cNvSpPr txBox="1"/>
          <p:nvPr/>
        </p:nvSpPr>
        <p:spPr>
          <a:xfrm>
            <a:off x="7926219" y="1915133"/>
            <a:ext cx="957900" cy="38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Cup 9</a:t>
            </a:r>
            <a:endParaRPr b="1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92" name="Google Shape;192;p16"/>
          <p:cNvSpPr txBox="1"/>
          <p:nvPr/>
        </p:nvSpPr>
        <p:spPr>
          <a:xfrm>
            <a:off x="1247388" y="1915133"/>
            <a:ext cx="957900" cy="38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Cup 2</a:t>
            </a:r>
            <a:endParaRPr b="1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93" name="Google Shape;193;p16"/>
          <p:cNvSpPr txBox="1"/>
          <p:nvPr/>
        </p:nvSpPr>
        <p:spPr>
          <a:xfrm>
            <a:off x="293269" y="1915133"/>
            <a:ext cx="957900" cy="38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Cup 1</a:t>
            </a:r>
            <a:endParaRPr b="1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194" name="Google Shape;194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2216537" y="2311050"/>
            <a:ext cx="958050" cy="122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3169300" y="2311050"/>
            <a:ext cx="958050" cy="122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4122087" y="2310900"/>
            <a:ext cx="958050" cy="122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5074900" y="2310900"/>
            <a:ext cx="958050" cy="122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6027687" y="2311050"/>
            <a:ext cx="958050" cy="122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310975" y="2310888"/>
            <a:ext cx="958050" cy="122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1263700" y="2310900"/>
            <a:ext cx="958050" cy="122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6980500" y="2310900"/>
            <a:ext cx="958050" cy="122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7933275" y="2311050"/>
            <a:ext cx="958050" cy="1225150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16"/>
          <p:cNvSpPr/>
          <p:nvPr/>
        </p:nvSpPr>
        <p:spPr>
          <a:xfrm>
            <a:off x="4121819" y="2239075"/>
            <a:ext cx="958200" cy="1436400"/>
          </a:xfrm>
          <a:prstGeom prst="roundRect">
            <a:avLst>
              <a:gd fmla="val 5365" name="adj"/>
            </a:avLst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91425" wrap="square" tIns="180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7"/>
          <p:cNvSpPr txBox="1"/>
          <p:nvPr>
            <p:ph idx="1" type="body"/>
          </p:nvPr>
        </p:nvSpPr>
        <p:spPr>
          <a:xfrm>
            <a:off x="310900" y="1017725"/>
            <a:ext cx="85221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-GB"/>
              <a:t>Each number is hidden under a cup. The cups are arranged </a:t>
            </a:r>
            <a:r>
              <a:rPr b="1" lang="en-GB"/>
              <a:t>in</a:t>
            </a:r>
            <a:r>
              <a:rPr lang="en-GB"/>
              <a:t> </a:t>
            </a:r>
            <a:r>
              <a:rPr b="1" lang="en-GB"/>
              <a:t>order </a:t>
            </a:r>
            <a:r>
              <a:rPr lang="en-GB"/>
              <a:t>with the lowest value on the left. The number to find is </a:t>
            </a:r>
            <a:r>
              <a:rPr b="1" lang="en-GB"/>
              <a:t>68</a:t>
            </a:r>
            <a:r>
              <a:rPr lang="en-GB"/>
              <a:t>.</a:t>
            </a:r>
            <a:endParaRPr/>
          </a:p>
        </p:txBody>
      </p:sp>
      <p:sp>
        <p:nvSpPr>
          <p:cNvPr id="209" name="Google Shape;209;p17"/>
          <p:cNvSpPr txBox="1"/>
          <p:nvPr>
            <p:ph type="title"/>
          </p:nvPr>
        </p:nvSpPr>
        <p:spPr>
          <a:xfrm>
            <a:off x="310900" y="310900"/>
            <a:ext cx="85221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Binary search</a:t>
            </a:r>
            <a:endParaRPr/>
          </a:p>
        </p:txBody>
      </p:sp>
      <p:sp>
        <p:nvSpPr>
          <p:cNvPr id="210" name="Google Shape;210;p17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11" name="Google Shape;211;p17"/>
          <p:cNvSpPr txBox="1"/>
          <p:nvPr>
            <p:ph idx="2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2</a:t>
            </a:r>
            <a:endParaRPr/>
          </a:p>
        </p:txBody>
      </p:sp>
      <p:sp>
        <p:nvSpPr>
          <p:cNvPr id="212" name="Google Shape;212;p17"/>
          <p:cNvSpPr txBox="1"/>
          <p:nvPr/>
        </p:nvSpPr>
        <p:spPr>
          <a:xfrm>
            <a:off x="310900" y="3768400"/>
            <a:ext cx="8522100" cy="12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B5BA5"/>
              </a:buClr>
              <a:buSzPts val="1800"/>
              <a:buFont typeface="Quicksand"/>
              <a:buChar char="●"/>
            </a:pPr>
            <a:r>
              <a:rPr b="0" i="0" lang="en-GB" sz="18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Compare the midpoint item to the item you are searching for.</a:t>
            </a:r>
            <a:endParaRPr b="0" i="0" sz="18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13" name="Google Shape;213;p17"/>
          <p:cNvSpPr/>
          <p:nvPr/>
        </p:nvSpPr>
        <p:spPr>
          <a:xfrm>
            <a:off x="310900" y="2239075"/>
            <a:ext cx="8580600" cy="1436400"/>
          </a:xfrm>
          <a:prstGeom prst="roundRect">
            <a:avLst>
              <a:gd fmla="val 5365" name="adj"/>
            </a:avLst>
          </a:prstGeom>
          <a:noFill/>
          <a:ln cap="flat" cmpd="sng" w="9525">
            <a:solidFill>
              <a:srgbClr val="5B5BA5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91425" wrap="square" tIns="180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17"/>
          <p:cNvSpPr txBox="1"/>
          <p:nvPr/>
        </p:nvSpPr>
        <p:spPr>
          <a:xfrm>
            <a:off x="310950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GB" sz="18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5</a:t>
            </a:r>
            <a:endParaRPr b="0" i="0" sz="16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15" name="Google Shape;215;p17"/>
          <p:cNvSpPr txBox="1"/>
          <p:nvPr/>
        </p:nvSpPr>
        <p:spPr>
          <a:xfrm>
            <a:off x="1263742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GB" sz="18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23</a:t>
            </a:r>
            <a:endParaRPr b="0" i="0" sz="16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16" name="Google Shape;216;p17"/>
          <p:cNvSpPr txBox="1"/>
          <p:nvPr/>
        </p:nvSpPr>
        <p:spPr>
          <a:xfrm>
            <a:off x="2216534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GB" sz="18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28</a:t>
            </a:r>
            <a:endParaRPr b="0" i="0" sz="16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17" name="Google Shape;217;p17"/>
          <p:cNvSpPr txBox="1"/>
          <p:nvPr/>
        </p:nvSpPr>
        <p:spPr>
          <a:xfrm>
            <a:off x="3169327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GB" sz="18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47</a:t>
            </a:r>
            <a:endParaRPr b="0" i="0" sz="16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18" name="Google Shape;218;p17"/>
          <p:cNvSpPr txBox="1"/>
          <p:nvPr/>
        </p:nvSpPr>
        <p:spPr>
          <a:xfrm>
            <a:off x="4122119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GB" sz="18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52</a:t>
            </a:r>
            <a:endParaRPr b="0" i="0" sz="16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19" name="Google Shape;219;p17"/>
          <p:cNvSpPr txBox="1"/>
          <p:nvPr/>
        </p:nvSpPr>
        <p:spPr>
          <a:xfrm>
            <a:off x="5074911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GB" sz="18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68</a:t>
            </a:r>
            <a:endParaRPr b="0" i="0" sz="16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20" name="Google Shape;220;p17"/>
          <p:cNvSpPr txBox="1"/>
          <p:nvPr/>
        </p:nvSpPr>
        <p:spPr>
          <a:xfrm>
            <a:off x="6027703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GB" sz="18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73</a:t>
            </a:r>
            <a:endParaRPr b="0" i="0" sz="16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21" name="Google Shape;221;p17"/>
          <p:cNvSpPr txBox="1"/>
          <p:nvPr/>
        </p:nvSpPr>
        <p:spPr>
          <a:xfrm>
            <a:off x="6980495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GB" sz="18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77</a:t>
            </a:r>
            <a:endParaRPr b="0" i="0" sz="16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22" name="Google Shape;222;p17"/>
          <p:cNvSpPr txBox="1"/>
          <p:nvPr/>
        </p:nvSpPr>
        <p:spPr>
          <a:xfrm>
            <a:off x="7933288" y="2735450"/>
            <a:ext cx="957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GB" sz="18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90</a:t>
            </a:r>
            <a:endParaRPr b="0" i="0" sz="16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23" name="Google Shape;223;p17"/>
          <p:cNvSpPr txBox="1"/>
          <p:nvPr/>
        </p:nvSpPr>
        <p:spPr>
          <a:xfrm>
            <a:off x="2201507" y="1915133"/>
            <a:ext cx="957900" cy="38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Cup 3</a:t>
            </a:r>
            <a:endParaRPr b="1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24" name="Google Shape;224;p17"/>
          <p:cNvSpPr txBox="1"/>
          <p:nvPr/>
        </p:nvSpPr>
        <p:spPr>
          <a:xfrm>
            <a:off x="3155626" y="1915133"/>
            <a:ext cx="957900" cy="38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Cup 4</a:t>
            </a:r>
            <a:endParaRPr b="1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25" name="Google Shape;225;p17"/>
          <p:cNvSpPr txBox="1"/>
          <p:nvPr/>
        </p:nvSpPr>
        <p:spPr>
          <a:xfrm>
            <a:off x="4109744" y="1915133"/>
            <a:ext cx="957900" cy="38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Cup 5</a:t>
            </a:r>
            <a:endParaRPr b="1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26" name="Google Shape;226;p17"/>
          <p:cNvSpPr txBox="1"/>
          <p:nvPr/>
        </p:nvSpPr>
        <p:spPr>
          <a:xfrm>
            <a:off x="5063863" y="1915133"/>
            <a:ext cx="957900" cy="38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Cup 6</a:t>
            </a:r>
            <a:endParaRPr b="1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27" name="Google Shape;227;p17"/>
          <p:cNvSpPr txBox="1"/>
          <p:nvPr/>
        </p:nvSpPr>
        <p:spPr>
          <a:xfrm>
            <a:off x="6017982" y="1915133"/>
            <a:ext cx="957900" cy="38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Cup 7</a:t>
            </a:r>
            <a:endParaRPr b="1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28" name="Google Shape;228;p17"/>
          <p:cNvSpPr txBox="1"/>
          <p:nvPr/>
        </p:nvSpPr>
        <p:spPr>
          <a:xfrm>
            <a:off x="6972101" y="1915133"/>
            <a:ext cx="957900" cy="38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Cup 8</a:t>
            </a:r>
            <a:endParaRPr b="1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29" name="Google Shape;229;p17"/>
          <p:cNvSpPr txBox="1"/>
          <p:nvPr/>
        </p:nvSpPr>
        <p:spPr>
          <a:xfrm>
            <a:off x="7926219" y="1915133"/>
            <a:ext cx="957900" cy="38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Cup 9</a:t>
            </a:r>
            <a:endParaRPr b="1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30" name="Google Shape;230;p17"/>
          <p:cNvSpPr txBox="1"/>
          <p:nvPr/>
        </p:nvSpPr>
        <p:spPr>
          <a:xfrm>
            <a:off x="1247388" y="1915133"/>
            <a:ext cx="957900" cy="38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Cup 2</a:t>
            </a:r>
            <a:endParaRPr b="1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31" name="Google Shape;231;p17"/>
          <p:cNvSpPr txBox="1"/>
          <p:nvPr/>
        </p:nvSpPr>
        <p:spPr>
          <a:xfrm>
            <a:off x="293269" y="1915133"/>
            <a:ext cx="957900" cy="38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Cup 1</a:t>
            </a:r>
            <a:endParaRPr b="1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32" name="Google Shape;232;p17"/>
          <p:cNvSpPr txBox="1"/>
          <p:nvPr/>
        </p:nvSpPr>
        <p:spPr>
          <a:xfrm>
            <a:off x="4122119" y="3285325"/>
            <a:ext cx="95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5B5BA5"/>
                </a:solidFill>
                <a:latin typeface="Roboto Mono"/>
                <a:ea typeface="Roboto Mono"/>
                <a:cs typeface="Roboto Mono"/>
                <a:sym typeface="Roboto Mono"/>
              </a:rPr>
              <a:t>midpoint</a:t>
            </a:r>
            <a:endParaRPr b="0" i="0" sz="1400" u="none" cap="none" strike="noStrike">
              <a:solidFill>
                <a:srgbClr val="5B5BA5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233" name="Google Shape;233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2216537" y="2311050"/>
            <a:ext cx="958050" cy="122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3169300" y="2311050"/>
            <a:ext cx="958050" cy="122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5074900" y="2310900"/>
            <a:ext cx="958050" cy="122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6027687" y="2311050"/>
            <a:ext cx="958050" cy="122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310975" y="2310888"/>
            <a:ext cx="958050" cy="122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1263700" y="2310900"/>
            <a:ext cx="958050" cy="122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6980500" y="2310900"/>
            <a:ext cx="958050" cy="122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7933275" y="2311050"/>
            <a:ext cx="958050" cy="1225150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17"/>
          <p:cNvSpPr/>
          <p:nvPr/>
        </p:nvSpPr>
        <p:spPr>
          <a:xfrm>
            <a:off x="4121819" y="2239075"/>
            <a:ext cx="958200" cy="1436400"/>
          </a:xfrm>
          <a:prstGeom prst="roundRect">
            <a:avLst>
              <a:gd fmla="val 5365" name="adj"/>
            </a:avLst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91425" wrap="square" tIns="180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2" name="Google Shape;242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4122112" y="1780475"/>
            <a:ext cx="958050" cy="122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NCCE Slides">
  <a:themeElements>
    <a:clrScheme name="Simple Light">
      <a:dk1>
        <a:srgbClr val="5B5BA5"/>
      </a:dk1>
      <a:lt1>
        <a:srgbClr val="FFFFFF"/>
      </a:lt1>
      <a:dk2>
        <a:srgbClr val="E9E9F3"/>
      </a:dk2>
      <a:lt2>
        <a:srgbClr val="F2F6FC"/>
      </a:lt2>
      <a:accent1>
        <a:srgbClr val="E9F7FC"/>
      </a:accent1>
      <a:accent2>
        <a:srgbClr val="FFEFDA"/>
      </a:accent2>
      <a:accent3>
        <a:srgbClr val="ECF8F5"/>
      </a:accent3>
      <a:accent4>
        <a:srgbClr val="FEF2F6"/>
      </a:accent4>
      <a:accent5>
        <a:srgbClr val="E6E6EA"/>
      </a:accent5>
      <a:accent6>
        <a:srgbClr val="F0F6ED"/>
      </a:accent6>
      <a:hlink>
        <a:srgbClr val="3197A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