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ontserrat SemiBold"/>
      <p:regular r:id="rId52"/>
      <p:bold r:id="rId53"/>
      <p:italic r:id="rId54"/>
      <p:boldItalic r:id="rId55"/>
    </p:embeddedFont>
    <p:embeddedFont>
      <p:font typeface="Montserrat Light"/>
      <p:regular r:id="rId56"/>
      <p:bold r:id="rId57"/>
      <p:italic r:id="rId58"/>
      <p:boldItalic r:id="rId59"/>
    </p:embeddedFont>
    <p:embeddedFont>
      <p:font typeface="Quicksand"/>
      <p:regular r:id="rId60"/>
      <p:bold r:id="rId61"/>
    </p:embeddedFont>
    <p:embeddedFont>
      <p:font typeface="Roboto Mono"/>
      <p:regular r:id="rId62"/>
      <p:bold r:id="rId63"/>
      <p:italic r:id="rId64"/>
      <p:boldItalic r:id="rId65"/>
    </p:embeddedFont>
    <p:embeddedFont>
      <p:font typeface="Quicksand Medium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625529-EE51-4AE9-9083-DAD24B0D68C9}">
  <a:tblStyle styleId="{82625529-EE51-4AE9-9083-DAD24B0D68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font" Target="fonts/Quicksand-bold.fntdata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66" Type="http://schemas.openxmlformats.org/officeDocument/2006/relationships/font" Target="fonts/QuicksandMedium-regular.fntdata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QuicksandMedium-bold.fntdata"/><Relationship Id="rId60" Type="http://schemas.openxmlformats.org/officeDocument/2006/relationships/font" Target="fonts/Quicksan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SemiBold-bold.fntdata"/><Relationship Id="rId52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Light-bold.fntdata"/><Relationship Id="rId12" Type="http://schemas.openxmlformats.org/officeDocument/2006/relationships/slide" Target="slides/slide7.xml"/><Relationship Id="rId56" Type="http://schemas.openxmlformats.org/officeDocument/2006/relationships/font" Target="fonts/MontserratLight-regular.fntdata"/><Relationship Id="rId15" Type="http://schemas.openxmlformats.org/officeDocument/2006/relationships/slide" Target="slides/slide10.xml"/><Relationship Id="rId59" Type="http://schemas.openxmlformats.org/officeDocument/2006/relationships/font" Target="fonts/Montserrat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12-2-2022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200" y="406602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Comparing searching algorithms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00000" y="3750900"/>
            <a:ext cx="2120400" cy="129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6023500" y="1464300"/>
            <a:ext cx="2799300" cy="31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Initialise the variables 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753800" y="1519601"/>
            <a:ext cx="1525200" cy="6981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023500" y="1899575"/>
            <a:ext cx="27993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stores the index of the found item. The value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signifies the item has not been found.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023500" y="2745065"/>
            <a:ext cx="27993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stores the index of the current item in the list. The value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means it will start from the first item in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023500" y="3816800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found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flag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that is used to record if the search item has been found or not.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1548503" y="2516378"/>
            <a:ext cx="31572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6033800" y="3075125"/>
            <a:ext cx="2799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of the selection statement?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023500" y="2358333"/>
            <a:ext cx="2799300" cy="5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Compare the current item to the item you are searching for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5" name="Google Shape;175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6023500" y="2358333"/>
            <a:ext cx="2799300" cy="5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Compare the current item to the item you are searching for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548503" y="2516378"/>
            <a:ext cx="31572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568525" y="2741725"/>
            <a:ext cx="1818000" cy="453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6023500" y="2465136"/>
            <a:ext cx="2799300" cy="81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if the item has been found, store the current index and raise the flag.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6023500" y="2186536"/>
            <a:ext cx="27993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selection statement is placed inside a loop, so that the items in the list are checked, one after the other.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1438421" y="2239800"/>
            <a:ext cx="42120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2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4" name="Google Shape;204;p22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 + 1</a:t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2" name="Google Shape;212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1171725" y="3249575"/>
            <a:ext cx="24195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023500" y="3049197"/>
            <a:ext cx="2799300" cy="58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Proceed to the next item in the list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6023500" y="3696597"/>
            <a:ext cx="27993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Move the current index onto the next element in the list by incrementing the value of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by 1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438421" y="2239800"/>
            <a:ext cx="42120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3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9" name="Google Shape;219;p23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20" name="Google Shape;220;p23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 + 1</a:t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438421" y="2239800"/>
            <a:ext cx="42120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6033800" y="3123103"/>
            <a:ext cx="2799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of the while loop?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023500" y="2101499"/>
            <a:ext cx="2799300" cy="80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Repeat while the end of the list has not been reached and the search item has not been found.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2" name="Google Shape;232;p24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3" name="Google Shape;233;p24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4" name="Google Shape;234;p24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current &lt; len(items)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 + 1</a:t>
            </a:r>
            <a:endParaRPr/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1438421" y="2239800"/>
            <a:ext cx="42120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6023500" y="2101499"/>
            <a:ext cx="2799300" cy="80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Repeat while the end of the list has not been reached and the search item has not been found.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6" name="Google Shape;246;p25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47" name="Google Shape;247;p25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48" name="Google Shape;248;p25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current &lt; len(items)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/>
          <p:nvPr/>
        </p:nvSpPr>
        <p:spPr>
          <a:xfrm>
            <a:off x="777850" y="3529975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6033800" y="3393513"/>
            <a:ext cx="27993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should happen once the end of the list is reached?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Hint: this is a function, not a procedure.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61" name="Google Shape;261;p26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2" name="Google Shape;262;p26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3" name="Google Shape;263;p26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current &lt; len(items)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index</a:t>
            </a:r>
            <a:endParaRPr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/>
          <p:nvPr/>
        </p:nvSpPr>
        <p:spPr>
          <a:xfrm>
            <a:off x="777850" y="3529975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6023500" y="3356675"/>
            <a:ext cx="2799300" cy="5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Return the index where the search item was found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75" name="Google Shape;275;p27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7" name="Google Shape;277;p27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for a word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are looking for a word in a dictionary that starts with “ca”. A sample of the data is shown below: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Questions: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Which of the searching algorithms can you use on this data?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meant by the worst-case scenario?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Give an example of a worst-case scenario from this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Think, write, pair, share.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0"/>
          <p:cNvGraphicFramePr/>
          <p:nvPr/>
        </p:nvGraphicFramePr>
        <p:xfrm>
          <a:off x="952500" y="187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{82625529-EE51-4AE9-9083-DAD24B0D68C9}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Cabin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Cable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Cabot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Cacao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Cache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Cacti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Cactus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Cadet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3" name="Google Shape;283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6033800" y="3164927"/>
            <a:ext cx="27993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value is returned if the search item has not been found?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current &lt; len(items)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index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777850" y="3529975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1" name="Google Shape;291;p28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7" name="Google Shape;297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6033800" y="3164927"/>
            <a:ext cx="27993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value is returned if the search item has not been found?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The initial value of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indicates that the item has no been found.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current &lt; len(items)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items[current]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current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index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777850" y="1548775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9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853064" y="2503458"/>
            <a:ext cx="0" cy="91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1289355" y="2773875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next worksheet contains two versions of the linear search algorithm written in Python.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3 worksheet</a:t>
            </a:r>
            <a:r>
              <a:rPr lang="en-GB"/>
              <a:t>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2" name="Google Shape;312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313" name="Google Shape;313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 b="0" l="0" r="0" t="9893"/>
          <a:stretch/>
        </p:blipFill>
        <p:spPr>
          <a:xfrm>
            <a:off x="4736600" y="1289300"/>
            <a:ext cx="4096499" cy="33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                  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322" name="Google Shape;322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381450" y="1242500"/>
            <a:ext cx="40929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6023500" y="1242500"/>
            <a:ext cx="2799300" cy="5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Define a new function for binary search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6" name="Google Shape;326;p31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310900" y="1170125"/>
            <a:ext cx="50334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             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3" name="Google Shape;333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/>
          <p:nvPr/>
        </p:nvSpPr>
        <p:spPr>
          <a:xfrm>
            <a:off x="2311255" y="1242500"/>
            <a:ext cx="19329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337" name="Google Shape;337;p32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38" name="Google Shape;338;p32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310900" y="1170125"/>
            <a:ext cx="50334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5" name="Google Shape;345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346" name="Google Shape;3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3"/>
          <p:cNvSpPr/>
          <p:nvPr/>
        </p:nvSpPr>
        <p:spPr>
          <a:xfrm>
            <a:off x="2311255" y="1242500"/>
            <a:ext cx="19329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The algorithm receives a list of items and the search item as parameters.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0" name="Google Shape;350;p33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358" name="Google Shape;358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6023500" y="1464300"/>
            <a:ext cx="2799300" cy="31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Initialise the variables 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6023500" y="1899575"/>
            <a:ext cx="27993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stores the index of the found item. The value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signifies the item has not been found.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6023500" y="2745065"/>
            <a:ext cx="27993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store the indices of the first and the last items in the list, where the search item might be found.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6023500" y="3816800"/>
            <a:ext cx="2799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found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flag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that is used to record if the search item has been found or not.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753800" y="1519600"/>
            <a:ext cx="2445300" cy="9198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34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1" name="Google Shape;371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372" name="Google Shape;372;p35"/>
          <p:cNvSpPr txBox="1"/>
          <p:nvPr/>
        </p:nvSpPr>
        <p:spPr>
          <a:xfrm>
            <a:off x="6023500" y="2438065"/>
            <a:ext cx="2799300" cy="5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Find the middle item (midpoint) between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1146255" y="2721027"/>
            <a:ext cx="34314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6023500" y="3087965"/>
            <a:ext cx="27993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values together and calculate the floor division of the total by 2.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e.g.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(0 + 9) // 2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equals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number of items from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even, the midpoint is the middle-left item.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cxnSp>
        <p:nvCxnSpPr>
          <p:cNvPr id="376" name="Google Shape;376;p35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3" name="Google Shape;383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384" name="Google Shape;3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6"/>
          <p:cNvSpPr/>
          <p:nvPr/>
        </p:nvSpPr>
        <p:spPr>
          <a:xfrm>
            <a:off x="1541775" y="3025950"/>
            <a:ext cx="32532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387" name="Google Shape;387;p36"/>
          <p:cNvSpPr txBox="1"/>
          <p:nvPr/>
        </p:nvSpPr>
        <p:spPr>
          <a:xfrm>
            <a:off x="6023500" y="2836453"/>
            <a:ext cx="2799300" cy="81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midpoint to the item you are searching for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6033800" y="3781834"/>
            <a:ext cx="2799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of the selection statement?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6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0" name="Google Shape;390;p36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7" name="Google Shape;397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398" name="Google Shape;3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7"/>
          <p:cNvSpPr/>
          <p:nvPr/>
        </p:nvSpPr>
        <p:spPr>
          <a:xfrm>
            <a:off x="1541775" y="3025950"/>
            <a:ext cx="32532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01" name="Google Shape;401;p37"/>
          <p:cNvSpPr txBox="1"/>
          <p:nvPr/>
        </p:nvSpPr>
        <p:spPr>
          <a:xfrm>
            <a:off x="6023500" y="2836453"/>
            <a:ext cx="2799300" cy="81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Compare the item at the midpoint to the item you are searching for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2" name="Google Shape;402;p37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03" name="Google Shape;403;p37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features of linear and binary search and decide which is most suitable in a given context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Interpret the code for linear search and binary search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Trace code for both searching algorithms with input data</a:t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48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Comparing searching algorithms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0" name="Google Shape;410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11" name="Google Shape;411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12" name="Google Shape;412;p38"/>
          <p:cNvSpPr txBox="1"/>
          <p:nvPr/>
        </p:nvSpPr>
        <p:spPr>
          <a:xfrm>
            <a:off x="6023500" y="2998536"/>
            <a:ext cx="2799300" cy="81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if the item has been found, store the midpoint (i.e. the location it was found) and raise the flag.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1568525" y="3240280"/>
            <a:ext cx="1909200" cy="453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15" name="Google Shape;415;p38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2" name="Google Shape;422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1759825" y="3646025"/>
            <a:ext cx="31536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26" name="Google Shape;426;p39"/>
          <p:cNvSpPr txBox="1"/>
          <p:nvPr/>
        </p:nvSpPr>
        <p:spPr>
          <a:xfrm>
            <a:off x="6023500" y="3293654"/>
            <a:ext cx="2799300" cy="8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Otherwise, check if the item at the midpoint is lower than the search item.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6033800" y="4239034"/>
            <a:ext cx="2799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of the selection statement?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9" name="Google Shape;429;p39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30" name="Google Shape;430;p39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7" name="Google Shape;437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>
            <a:off x="1759825" y="3646025"/>
            <a:ext cx="31536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41" name="Google Shape;441;p40"/>
          <p:cNvSpPr txBox="1"/>
          <p:nvPr/>
        </p:nvSpPr>
        <p:spPr>
          <a:xfrm>
            <a:off x="6023500" y="3293654"/>
            <a:ext cx="2799300" cy="8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Otherwise, check if the item at the midpoint is lower than the search item.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42" name="Google Shape;442;p40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43" name="Google Shape;443;p40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44" name="Google Shape;444;p40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1" name="Google Shape;451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52" name="Google Shape;452;p41"/>
          <p:cNvSpPr txBox="1"/>
          <p:nvPr/>
        </p:nvSpPr>
        <p:spPr>
          <a:xfrm>
            <a:off x="6023500" y="3496697"/>
            <a:ext cx="2799300" cy="10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Focus on the items that are </a:t>
            </a: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larger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than the midpoint by setting the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index to just after the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index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1568525" y="3849875"/>
            <a:ext cx="2317800" cy="264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41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56" name="Google Shape;456;p41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57" name="Google Shape;457;p41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4" name="Google Shape;464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65" name="Google Shape;465;p42"/>
          <p:cNvSpPr/>
          <p:nvPr/>
        </p:nvSpPr>
        <p:spPr>
          <a:xfrm>
            <a:off x="1172900" y="4071400"/>
            <a:ext cx="6393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6023500" y="3764793"/>
            <a:ext cx="2799300" cy="8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Otherwise, the item at the midpoint must be higher than the search item.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68" name="Google Shape;468;p42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9" name="Google Shape;469;p42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70" name="Google Shape;470;p42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71" name="Google Shape;471;p42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7" name="Google Shape;477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79" name="Google Shape;479;p43"/>
          <p:cNvSpPr txBox="1"/>
          <p:nvPr/>
        </p:nvSpPr>
        <p:spPr>
          <a:xfrm>
            <a:off x="6023500" y="3544925"/>
            <a:ext cx="2799300" cy="103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Focus on the items that are </a:t>
            </a:r>
            <a:r>
              <a:rPr b="1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smaller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than the midpoint by setting the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index to just before the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index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0" name="Google Shape;480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81" name="Google Shape;481;p43"/>
          <p:cNvSpPr/>
          <p:nvPr/>
        </p:nvSpPr>
        <p:spPr>
          <a:xfrm>
            <a:off x="1568525" y="4279197"/>
            <a:ext cx="2317800" cy="264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43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83" name="Google Shape;483;p43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84" name="Google Shape;484;p43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85" name="Google Shape;485;p43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1" name="Google Shape;491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2" name="Google Shape;492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93" name="Google Shape;493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6023500" y="1978831"/>
            <a:ext cx="279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statements are placed inside a loop, so that the process is repeated with the number of items between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being halved at each iteration.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5" name="Google Shape;495;p44"/>
          <p:cNvSpPr/>
          <p:nvPr/>
        </p:nvSpPr>
        <p:spPr>
          <a:xfrm>
            <a:off x="1438424" y="2454450"/>
            <a:ext cx="34611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44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97" name="Google Shape;497;p44"/>
          <p:cNvCxnSpPr/>
          <p:nvPr/>
        </p:nvCxnSpPr>
        <p:spPr>
          <a:xfrm>
            <a:off x="853064" y="2690705"/>
            <a:ext cx="0" cy="179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98" name="Google Shape;498;p44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99" name="Google Shape;499;p44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00" name="Google Shape;500;p44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7" name="Google Shape;507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508" name="Google Shape;508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1438424" y="2454450"/>
            <a:ext cx="34611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5"/>
          <p:cNvSpPr txBox="1"/>
          <p:nvPr/>
        </p:nvSpPr>
        <p:spPr>
          <a:xfrm>
            <a:off x="6033800" y="3261564"/>
            <a:ext cx="2799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of the while loop?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1" name="Google Shape;511;p45"/>
          <p:cNvSpPr txBox="1"/>
          <p:nvPr/>
        </p:nvSpPr>
        <p:spPr>
          <a:xfrm>
            <a:off x="6023500" y="2087561"/>
            <a:ext cx="2799300" cy="10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Repeat while there are still items between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and the search item has not been found.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12" name="Google Shape;512;p45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13" name="Google Shape;513;p45"/>
          <p:cNvCxnSpPr/>
          <p:nvPr/>
        </p:nvCxnSpPr>
        <p:spPr>
          <a:xfrm>
            <a:off x="853064" y="2690705"/>
            <a:ext cx="0" cy="179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14" name="Google Shape;514;p45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15" name="Google Shape;515;p45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16" name="Google Shape;516;p45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6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first &lt;= last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2" name="Google Shape;522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3" name="Google Shape;523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524" name="Google Shape;524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1438425" y="2454450"/>
            <a:ext cx="3472800" cy="246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6"/>
          <p:cNvSpPr txBox="1"/>
          <p:nvPr/>
        </p:nvSpPr>
        <p:spPr>
          <a:xfrm>
            <a:off x="6023500" y="2087561"/>
            <a:ext cx="2799300" cy="10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Repeat while there are still items to check between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and the search item has not been found.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6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28" name="Google Shape;528;p46"/>
          <p:cNvCxnSpPr/>
          <p:nvPr/>
        </p:nvCxnSpPr>
        <p:spPr>
          <a:xfrm>
            <a:off x="853064" y="2690705"/>
            <a:ext cx="0" cy="179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29" name="Google Shape;529;p46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30" name="Google Shape;530;p46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31" name="Google Shape;531;p46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537" name="Google Shape;537;p47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first &lt;= last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8" name="Google Shape;538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9" name="Google Shape;539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7"/>
          <p:cNvSpPr/>
          <p:nvPr/>
        </p:nvSpPr>
        <p:spPr>
          <a:xfrm>
            <a:off x="777850" y="4575866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6033800" y="3393513"/>
            <a:ext cx="27993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should happen when there are no more items to check?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Hint: this is a function, not a procedure.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43" name="Google Shape;543;p47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853064" y="2690705"/>
            <a:ext cx="0" cy="179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45" name="Google Shape;545;p47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46" name="Google Shape;546;p47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47" name="Google Shape;547;p47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So far, you have performed linear and binary searches separately to find an item in a list.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have also considered the </a:t>
            </a:r>
            <a:r>
              <a:rPr b="1" lang="en-GB"/>
              <a:t>worst-case scenario</a:t>
            </a:r>
            <a:r>
              <a:rPr lang="en-GB"/>
              <a:t> of both of these algorithms i.e. the most number of comparisons possible on a given list of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It is important you can describe the differences between these two searching algorithms so that you can recognise when one algorithm might be more suitable than another.</a:t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Comparing linear and binary search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2088" y="475413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553" name="Google Shape;553;p48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first &lt;= last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index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4" name="Google Shape;554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5" name="Google Shape;555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556" name="Google Shape;5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8"/>
          <p:cNvSpPr/>
          <p:nvPr/>
        </p:nvSpPr>
        <p:spPr>
          <a:xfrm>
            <a:off x="777850" y="4575866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6023500" y="4229723"/>
            <a:ext cx="2799300" cy="5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Return the index where the search item was found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59" name="Google Shape;559;p48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60" name="Google Shape;560;p48"/>
          <p:cNvCxnSpPr/>
          <p:nvPr/>
        </p:nvCxnSpPr>
        <p:spPr>
          <a:xfrm>
            <a:off x="853064" y="2690705"/>
            <a:ext cx="0" cy="179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61" name="Google Shape;561;p48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62" name="Google Shape;562;p48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63" name="Google Shape;563;p48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569" name="Google Shape;569;p49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first &lt;= last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index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0" name="Google Shape;570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1" name="Google Shape;571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572" name="Google Shape;5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9"/>
          <p:cNvSpPr/>
          <p:nvPr/>
        </p:nvSpPr>
        <p:spPr>
          <a:xfrm>
            <a:off x="777850" y="4575866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9"/>
          <p:cNvSpPr txBox="1"/>
          <p:nvPr/>
        </p:nvSpPr>
        <p:spPr>
          <a:xfrm>
            <a:off x="6033800" y="3164927"/>
            <a:ext cx="27993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value is returned if the search item has not been found?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75" name="Google Shape;575;p49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76" name="Google Shape;576;p49"/>
          <p:cNvCxnSpPr/>
          <p:nvPr/>
        </p:nvCxnSpPr>
        <p:spPr>
          <a:xfrm>
            <a:off x="853064" y="2690705"/>
            <a:ext cx="0" cy="179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77" name="Google Shape;577;p49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78" name="Google Shape;578;p49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79" name="Google Shape;579;p49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585" name="Google Shape;585;p50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binary_search(items,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index = -1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first = 0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last = len(items)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first &lt;= last and found == False: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midpoint = (first + last) // 2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items[midpoint] == search_item: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index = midpoint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found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elif items[midpoint] &lt; search_item: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first = midpoint + 1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last = midpoint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index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5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7" name="Google Shape;587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588" name="Google Shape;5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0"/>
          <p:cNvSpPr txBox="1"/>
          <p:nvPr/>
        </p:nvSpPr>
        <p:spPr>
          <a:xfrm>
            <a:off x="6033800" y="3164927"/>
            <a:ext cx="27993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value is returned if the search item has not been found?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The initial value of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indicates that the item has no been found.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0" name="Google Shape;590;p50"/>
          <p:cNvSpPr/>
          <p:nvPr/>
        </p:nvSpPr>
        <p:spPr>
          <a:xfrm>
            <a:off x="777850" y="1548775"/>
            <a:ext cx="1410600" cy="225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50"/>
          <p:cNvCxnSpPr/>
          <p:nvPr/>
        </p:nvCxnSpPr>
        <p:spPr>
          <a:xfrm>
            <a:off x="1289355" y="3286366"/>
            <a:ext cx="0" cy="36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92" name="Google Shape;592;p50"/>
          <p:cNvCxnSpPr/>
          <p:nvPr/>
        </p:nvCxnSpPr>
        <p:spPr>
          <a:xfrm>
            <a:off x="853064" y="2690705"/>
            <a:ext cx="0" cy="1797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93" name="Google Shape;593;p50"/>
          <p:cNvCxnSpPr/>
          <p:nvPr/>
        </p:nvCxnSpPr>
        <p:spPr>
          <a:xfrm>
            <a:off x="423742" y="1512858"/>
            <a:ext cx="0" cy="324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94" name="Google Shape;594;p50"/>
          <p:cNvCxnSpPr/>
          <p:nvPr/>
        </p:nvCxnSpPr>
        <p:spPr>
          <a:xfrm>
            <a:off x="1289355" y="3895966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95" name="Google Shape;595;p50"/>
          <p:cNvCxnSpPr/>
          <p:nvPr/>
        </p:nvCxnSpPr>
        <p:spPr>
          <a:xfrm>
            <a:off x="1289355" y="4300205"/>
            <a:ext cx="0" cy="18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final worksheet is based on the binary search algorithm in Python.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4 worksheet</a:t>
            </a:r>
            <a:r>
              <a:rPr lang="en-GB"/>
              <a:t>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601" name="Google Shape;601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binary search</a:t>
            </a:r>
            <a:endParaRPr/>
          </a:p>
        </p:txBody>
      </p:sp>
      <p:sp>
        <p:nvSpPr>
          <p:cNvPr id="602" name="Google Shape;602;p5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3" name="Google Shape;603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604" name="Google Shape;6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1"/>
          <p:cNvPicPr preferRelativeResize="0"/>
          <p:nvPr/>
        </p:nvPicPr>
        <p:blipFill rotWithShape="1">
          <a:blip r:embed="rId4">
            <a:alphaModFix/>
          </a:blip>
          <a:srcRect b="4232" l="0" r="0" t="0"/>
          <a:stretch/>
        </p:blipFill>
        <p:spPr>
          <a:xfrm>
            <a:off x="4736600" y="1289300"/>
            <a:ext cx="3918149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of linear search and binary search</a:t>
            </a:r>
            <a:endParaRPr/>
          </a:p>
        </p:txBody>
      </p:sp>
      <p:sp>
        <p:nvSpPr>
          <p:cNvPr id="611" name="Google Shape;611;p5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2" name="Google Shape;612;p5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613" name="Google Shape;6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125" y="459513"/>
            <a:ext cx="409575" cy="40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4" name="Google Shape;614;p52"/>
          <p:cNvGraphicFramePr/>
          <p:nvPr/>
        </p:nvGraphicFramePr>
        <p:xfrm>
          <a:off x="424475" y="11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{82625529-EE51-4AE9-9083-DAD24B0D68C9}</a:tableStyleId>
              </a:tblPr>
              <a:tblGrid>
                <a:gridCol w="1494125"/>
                <a:gridCol w="3388675"/>
                <a:gridCol w="3515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 search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Binary search 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Ordered data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sequence of items in the list can either be ordered or unordered.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sequence of items in the list must be ordered.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of comparisons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 the worst-case scenario, every item in the list is compared to the search item. 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If you double the amount of items in the list, then the maximum number of comparisons will also double.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Every single comparison to the search item removes half the items in the list. 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If you double the number of items in the list, you will need at most one more comparison.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Simplicity of the algorithm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algorithm is simpler to write.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algorithm is longer and more complex to write.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have been given the instructions for performing a binary search but they have been mixed up and some of them are also incomplete.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Number the steps so they are in the correct sequence and fill in the missing information.</a:t>
            </a:r>
            <a:endParaRPr/>
          </a:p>
        </p:txBody>
      </p:sp>
      <p:sp>
        <p:nvSpPr>
          <p:cNvPr id="620" name="Google Shape;620;p5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Homework: Binary search algorithm</a:t>
            </a:r>
            <a:endParaRPr/>
          </a:p>
        </p:txBody>
      </p:sp>
      <p:sp>
        <p:nvSpPr>
          <p:cNvPr id="621" name="Google Shape;621;p5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2" name="Google Shape;622;p5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623" name="Google Shape;623;p53"/>
          <p:cNvSpPr txBox="1"/>
          <p:nvPr/>
        </p:nvSpPr>
        <p:spPr>
          <a:xfrm>
            <a:off x="310900" y="4114800"/>
            <a:ext cx="3564900" cy="698100"/>
          </a:xfrm>
          <a:prstGeom prst="rect">
            <a:avLst/>
          </a:prstGeom>
          <a:solidFill>
            <a:srgbClr val="49498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Due: Next lesson</a:t>
            </a:r>
            <a:endParaRPr b="0" i="0" sz="1600" u="none" cap="none" strike="noStrike">
              <a:solidFill>
                <a:srgbClr val="FA9FD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53"/>
          <p:cNvPicPr preferRelativeResize="0"/>
          <p:nvPr/>
        </p:nvPicPr>
        <p:blipFill rotWithShape="1">
          <a:blip r:embed="rId3">
            <a:alphaModFix/>
          </a:blip>
          <a:srcRect b="3670" l="0" r="0" t="0"/>
          <a:stretch/>
        </p:blipFill>
        <p:spPr>
          <a:xfrm>
            <a:off x="4736600" y="1289300"/>
            <a:ext cx="4096500" cy="3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Compared the features of linear and binary search and decide which was most suitable in a given context.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Interpreted the code for linear search and binary search.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Traced code for both searching algorithms with input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0" name="Google Shape;630;p5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631" name="Google Shape;631;p5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2" name="Google Shape;632;p5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Explore one of the sorting algorithms, bubble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3" name="Google Shape;633;p5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Comparing linear and binary search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424475" y="11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{82625529-EE51-4AE9-9083-DAD24B0D68C9}</a:tableStyleId>
              </a:tblPr>
              <a:tblGrid>
                <a:gridCol w="1494125"/>
                <a:gridCol w="3388675"/>
                <a:gridCol w="3515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 search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Binary search 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Ordered data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of comparisons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Simplicity of the algorithm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475" y="451588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918600" y="1554950"/>
            <a:ext cx="3388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sequence of items in the list can either be ordered or unordered.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307275" y="1554950"/>
            <a:ext cx="3515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sequence of items in the list must be ordered.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18600" y="2156900"/>
            <a:ext cx="33888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 the worst-case scenario, every item in the list is compared to the search item. 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If you double the amount of items in the list, then the maximum number of comparisons will also double.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307275" y="2156900"/>
            <a:ext cx="35154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Every single comparison to the search item removes half the items in the list. 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If you double the number of items in the list, you will need at most one more comparison.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918600" y="3597050"/>
            <a:ext cx="3388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algorithm is simpler to write.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307275" y="3597050"/>
            <a:ext cx="3515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algorithm is longer and more complex to write.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Next, you will see some of those differences in practice.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2 worksheet</a:t>
            </a:r>
            <a:r>
              <a:rPr lang="en-GB"/>
              <a:t> for performing linear and binary searches.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and binary searches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289300"/>
            <a:ext cx="4087985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                  ):</a:t>
            </a:r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381450" y="1235488"/>
            <a:ext cx="41205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023550" y="1242500"/>
            <a:ext cx="2799300" cy="58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Define a new function for linear search</a:t>
            </a:r>
            <a:endParaRPr b="0" i="0" sz="14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                  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311250" y="1242500"/>
            <a:ext cx="19611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0900" y="1170125"/>
            <a:ext cx="5557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linear_search(items, search_item):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linear search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311250" y="1242500"/>
            <a:ext cx="19611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The algorithm receives a list of items and the search item as parameters.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>
            <a:off x="423742" y="1512858"/>
            <a:ext cx="0" cy="218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