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Quicksand"/>
      <p:regular r:id="rId58"/>
      <p:bold r:id="rId59"/>
    </p:embeddedFont>
    <p:embeddedFont>
      <p:font typeface="Roboto Mono"/>
      <p:regular r:id="rId60"/>
      <p:bold r:id="rId61"/>
      <p:italic r:id="rId62"/>
      <p:boldItalic r:id="rId63"/>
    </p:embeddedFont>
    <p:embeddedFont>
      <p:font typeface="Quicksand Medium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790F3C-ECD4-47D6-BE87-EE38EF4C09F3}">
  <a:tblStyle styleId="{A5790F3C-ECD4-47D6-BE87-EE38EF4C09F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Mono-italic.fntdata"/><Relationship Id="rId61" Type="http://schemas.openxmlformats.org/officeDocument/2006/relationships/font" Target="fonts/RobotoMono-bold.fntdata"/><Relationship Id="rId20" Type="http://schemas.openxmlformats.org/officeDocument/2006/relationships/slide" Target="slides/slide15.xml"/><Relationship Id="rId64" Type="http://schemas.openxmlformats.org/officeDocument/2006/relationships/font" Target="fonts/QuicksandMedium-regular.fntdata"/><Relationship Id="rId63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QuicksandMedium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Mon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Quicksand-bold.fntdata"/><Relationship Id="rId14" Type="http://schemas.openxmlformats.org/officeDocument/2006/relationships/slide" Target="slides/slide9.xml"/><Relationship Id="rId58" Type="http://schemas.openxmlformats.org/officeDocument/2006/relationships/font" Target="fonts/Quicksan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12-2-2022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3" name="Google Shape;69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1" name="Google Shape;78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0" name="Google Shape;84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1" name="Google Shape;87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0" name="Google Shape;90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9" name="Google Shape;92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9" name="Google Shape;95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0" name="Google Shape;99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9" name="Google Shape;101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8" name="Google Shape;104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8" name="Google Shape;107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9" name="Google Shape;11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6" name="Google Shape;113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8" name="Google Shape;116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8" name="Google Shape;117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8" name="Google Shape;118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7" name="Google Shape;119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5" name="Google Shape;121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6" name="Google Shape;122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6" name="Google Shape;123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6" name="Google Shape;124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Example: when you are going on holiday and want to choose a hotel, you might want to sort the options in lots of different ways, such as price, proximity to the beach, or the ratings of other customers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6" name="Google Shape;125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6" name="Google Shape;126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5" name="Google Shape;127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9325" y="4114800"/>
            <a:ext cx="17145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4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11" Type="http://schemas.openxmlformats.org/officeDocument/2006/relationships/image" Target="../media/image7.png"/><Relationship Id="rId10" Type="http://schemas.openxmlformats.org/officeDocument/2006/relationships/image" Target="../media/image26.png"/><Relationship Id="rId9" Type="http://schemas.openxmlformats.org/officeDocument/2006/relationships/image" Target="../media/image31.png"/><Relationship Id="rId5" Type="http://schemas.openxmlformats.org/officeDocument/2006/relationships/image" Target="../media/image36.png"/><Relationship Id="rId6" Type="http://schemas.openxmlformats.org/officeDocument/2006/relationships/image" Target="../media/image34.png"/><Relationship Id="rId7" Type="http://schemas.openxmlformats.org/officeDocument/2006/relationships/image" Target="../media/image28.png"/><Relationship Id="rId8" Type="http://schemas.openxmlformats.org/officeDocument/2006/relationships/image" Target="../media/image3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Relationship Id="rId4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5400"/>
              <a:t>Bubble sort</a:t>
            </a:r>
            <a:endParaRPr sz="5400"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2022</a:t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6948975" y="3911850"/>
            <a:ext cx="2113500" cy="1126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96" name="Google Shape;196;p18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202" name="Google Shape;202;p18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310950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205" name="Google Shape;205;p1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6" name="Google Shape;206;p1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 from the first item in the list.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310900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210" name="Google Shape;210;p18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211" name="Google Shape;211;p18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212" name="Google Shape;212;p18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213" name="Google Shape;213;p18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216" name="Google Shape;216;p18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8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233" name="Google Shape;233;p19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235" name="Google Shape;235;p19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236" name="Google Shape;236;p19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237" name="Google Shape;237;p19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238" name="Google Shape;238;p19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239" name="Google Shape;239;p19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241" name="Google Shape;241;p19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242" name="Google Shape;242;p1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3" name="Google Shape;243;p1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the item at the current position to the one next to it.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5" name="Google Shape;245;p19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246" name="Google Shape;246;p19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247" name="Google Shape;247;p19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248" name="Google Shape;248;p19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249" name="Google Shape;249;p19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250" name="Google Shape;250;p19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251" name="Google Shape;251;p19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252" name="Google Shape;252;p19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253" name="Google Shape;253;p19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pic>
        <p:nvPicPr>
          <p:cNvPr id="254" name="Google Shape;2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/>
          <p:nvPr/>
        </p:nvSpPr>
        <p:spPr>
          <a:xfrm>
            <a:off x="310900" y="2239075"/>
            <a:ext cx="1905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 txBox="1"/>
          <p:nvPr>
            <p:ph idx="1" type="body"/>
          </p:nvPr>
        </p:nvSpPr>
        <p:spPr>
          <a:xfrm>
            <a:off x="310950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5" name="Google Shape;265;p19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271" name="Google Shape;271;p20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272" name="Google Shape;272;p20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273" name="Google Shape;273;p20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274" name="Google Shape;274;p20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275" name="Google Shape;275;p20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276" name="Google Shape;276;p20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277" name="Google Shape;277;p20"/>
          <p:cNvSpPr/>
          <p:nvPr/>
        </p:nvSpPr>
        <p:spPr>
          <a:xfrm>
            <a:off x="310900" y="2239075"/>
            <a:ext cx="1905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0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279" name="Google Shape;279;p2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0" name="Google Shape;280;p2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81" name="Google Shape;281;p20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</a:t>
            </a: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greater than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one next to it,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swap the items within the list.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781550" y="3829200"/>
            <a:ext cx="71079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0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284" name="Google Shape;284;p20"/>
          <p:cNvSpPr txBox="1"/>
          <p:nvPr>
            <p:ph idx="1" type="body"/>
          </p:nvPr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2</a:t>
            </a:r>
            <a:endParaRPr b="1" sz="1400"/>
          </a:p>
        </p:txBody>
      </p:sp>
      <p:sp>
        <p:nvSpPr>
          <p:cNvPr id="285" name="Google Shape;285;p20"/>
          <p:cNvSpPr txBox="1"/>
          <p:nvPr>
            <p:ph idx="1" type="body"/>
          </p:nvPr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1</a:t>
            </a:r>
            <a:endParaRPr b="1" sz="1400"/>
          </a:p>
        </p:txBody>
      </p:sp>
      <p:sp>
        <p:nvSpPr>
          <p:cNvPr id="286" name="Google Shape;286;p20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287" name="Google Shape;287;p20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288" name="Google Shape;288;p20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289" name="Google Shape;289;p20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290" name="Google Shape;290;p20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291" name="Google Shape;291;p20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292" name="Google Shape;292;p20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293" name="Google Shape;293;p20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pic>
        <p:nvPicPr>
          <p:cNvPr id="294" name="Google Shape;2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0"/>
          <p:cNvSpPr txBox="1"/>
          <p:nvPr>
            <p:ph idx="1" type="body"/>
          </p:nvPr>
        </p:nvSpPr>
        <p:spPr>
          <a:xfrm>
            <a:off x="310950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02" name="Google Shape;3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310" name="Google Shape;310;p21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311" name="Google Shape;311;p21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312" name="Google Shape;312;p21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313" name="Google Shape;313;p21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314" name="Google Shape;314;p21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315" name="Google Shape;315;p21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316" name="Google Shape;316;p21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317" name="Google Shape;317;p2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8" name="Google Shape;318;p2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cxnSp>
        <p:nvCxnSpPr>
          <p:cNvPr id="319" name="Google Shape;319;p21"/>
          <p:cNvCxnSpPr/>
          <p:nvPr/>
        </p:nvCxnSpPr>
        <p:spPr>
          <a:xfrm>
            <a:off x="1041850" y="2971375"/>
            <a:ext cx="443700" cy="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stealth"/>
            <a:tailEnd len="sm" w="sm" type="stealth"/>
          </a:ln>
        </p:spPr>
      </p:cxnSp>
      <p:sp>
        <p:nvSpPr>
          <p:cNvPr id="320" name="Google Shape;320;p21"/>
          <p:cNvSpPr/>
          <p:nvPr/>
        </p:nvSpPr>
        <p:spPr>
          <a:xfrm>
            <a:off x="310900" y="2239075"/>
            <a:ext cx="1905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1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322" name="Google Shape;322;p21"/>
          <p:cNvSpPr txBox="1"/>
          <p:nvPr>
            <p:ph idx="1" type="body"/>
          </p:nvPr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2</a:t>
            </a:r>
            <a:endParaRPr b="1" sz="1400"/>
          </a:p>
        </p:txBody>
      </p:sp>
      <p:sp>
        <p:nvSpPr>
          <p:cNvPr id="323" name="Google Shape;323;p21"/>
          <p:cNvSpPr txBox="1"/>
          <p:nvPr>
            <p:ph idx="1" type="body"/>
          </p:nvPr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1</a:t>
            </a:r>
            <a:endParaRPr b="1" sz="1400"/>
          </a:p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pic>
        <p:nvPicPr>
          <p:cNvPr id="332" name="Google Shape;3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310950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0" name="Google Shape;3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17804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  <p:sp>
        <p:nvSpPr>
          <p:cNvPr id="343" name="Google Shape;343;p21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</a:t>
            </a: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greater than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one next to it,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swap the items within the list.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781550" y="4147950"/>
            <a:ext cx="32049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350" name="Google Shape;350;p22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352" name="Google Shape;352;p22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353" name="Google Shape;353;p22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354" name="Google Shape;354;p22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355" name="Google Shape;355;p22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356" name="Google Shape;356;p22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357" name="Google Shape;357;p22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358" name="Google Shape;358;p22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359" name="Google Shape;359;p2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0" name="Google Shape;360;p2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361" name="Google Shape;361;p22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Go to the next item in the list.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62" name="Google Shape;3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2"/>
          <p:cNvSpPr txBox="1"/>
          <p:nvPr>
            <p:ph idx="1" type="body"/>
          </p:nvPr>
        </p:nvSpPr>
        <p:spPr>
          <a:xfrm>
            <a:off x="1266272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1266222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379" name="Google Shape;379;p23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380" name="Google Shape;380;p23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381" name="Google Shape;381;p23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382" name="Google Shape;382;p23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383" name="Google Shape;383;p23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384" name="Google Shape;384;p23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385" name="Google Shape;385;p23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386" name="Google Shape;386;p23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387" name="Google Shape;387;p23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388" name="Google Shape;388;p2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9" name="Google Shape;389;p2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390" name="Google Shape;390;p23"/>
          <p:cNvSpPr/>
          <p:nvPr/>
        </p:nvSpPr>
        <p:spPr>
          <a:xfrm>
            <a:off x="1266222" y="2239075"/>
            <a:ext cx="1905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3"/>
          <p:cNvSpPr txBox="1"/>
          <p:nvPr>
            <p:ph idx="1" type="body"/>
          </p:nvPr>
        </p:nvSpPr>
        <p:spPr>
          <a:xfrm>
            <a:off x="1266272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92" name="Google Shape;3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  <p:sp>
        <p:nvSpPr>
          <p:cNvPr id="402" name="Google Shape;402;p23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the item at the current position to the one next to it.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408" name="Google Shape;408;p24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409" name="Google Shape;409;p24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410" name="Google Shape;410;p24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411" name="Google Shape;411;p24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412" name="Google Shape;412;p24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413" name="Google Shape;413;p24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414" name="Google Shape;414;p24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415" name="Google Shape;415;p24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416" name="Google Shape;416;p24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417" name="Google Shape;417;p2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8" name="Google Shape;418;p2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1266222" y="2239075"/>
            <a:ext cx="1905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4"/>
          <p:cNvSpPr txBox="1"/>
          <p:nvPr>
            <p:ph idx="1" type="body"/>
          </p:nvPr>
        </p:nvSpPr>
        <p:spPr>
          <a:xfrm>
            <a:off x="1266272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21" name="Google Shape;4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  <p:sp>
        <p:nvSpPr>
          <p:cNvPr id="431" name="Google Shape;431;p24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</a:t>
            </a: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greater than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one next to it,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swap the items within the list.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2" name="Google Shape;432;p24"/>
          <p:cNvSpPr/>
          <p:nvPr/>
        </p:nvSpPr>
        <p:spPr>
          <a:xfrm>
            <a:off x="781550" y="3829200"/>
            <a:ext cx="71079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438" name="Google Shape;438;p25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439" name="Google Shape;439;p25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440" name="Google Shape;440;p25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441" name="Google Shape;441;p25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442" name="Google Shape;442;p25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443" name="Google Shape;443;p25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444" name="Google Shape;444;p25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445" name="Google Shape;445;p2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6" name="Google Shape;446;p2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447" name="Google Shape;447;p25"/>
          <p:cNvSpPr/>
          <p:nvPr/>
        </p:nvSpPr>
        <p:spPr>
          <a:xfrm>
            <a:off x="1266222" y="2239075"/>
            <a:ext cx="1905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5"/>
          <p:cNvSpPr txBox="1"/>
          <p:nvPr>
            <p:ph idx="1" type="body"/>
          </p:nvPr>
        </p:nvSpPr>
        <p:spPr>
          <a:xfrm>
            <a:off x="1266272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49" name="Google Shape;4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5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457" name="Google Shape;457;p25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cxnSp>
        <p:nvCxnSpPr>
          <p:cNvPr id="458" name="Google Shape;458;p25"/>
          <p:cNvCxnSpPr/>
          <p:nvPr/>
        </p:nvCxnSpPr>
        <p:spPr>
          <a:xfrm>
            <a:off x="1977159" y="2971375"/>
            <a:ext cx="443700" cy="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stealth"/>
            <a:tailEnd len="sm" w="sm" type="stealth"/>
          </a:ln>
        </p:spPr>
      </p:cxnSp>
      <p:pic>
        <p:nvPicPr>
          <p:cNvPr id="459" name="Google Shape;4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  <p:sp>
        <p:nvSpPr>
          <p:cNvPr id="462" name="Google Shape;462;p25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</a:t>
            </a: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greater than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one next to it,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swap the items within the list.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3" name="Google Shape;463;p25"/>
          <p:cNvSpPr/>
          <p:nvPr/>
        </p:nvSpPr>
        <p:spPr>
          <a:xfrm>
            <a:off x="781550" y="4147950"/>
            <a:ext cx="32049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469" name="Google Shape;469;p26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470" name="Google Shape;470;p26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471" name="Google Shape;471;p26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472" name="Google Shape;472;p26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473" name="Google Shape;473;p26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474" name="Google Shape;474;p26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475" name="Google Shape;475;p26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476" name="Google Shape;476;p26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477" name="Google Shape;477;p26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478" name="Google Shape;478;p2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9" name="Google Shape;479;p2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480" name="Google Shape;480;p26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Go to the next item in the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1" name="Google Shape;481;p26"/>
          <p:cNvSpPr txBox="1"/>
          <p:nvPr>
            <p:ph idx="1" type="body"/>
          </p:nvPr>
        </p:nvSpPr>
        <p:spPr>
          <a:xfrm>
            <a:off x="2215950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2" name="Google Shape;482;p26"/>
          <p:cNvSpPr/>
          <p:nvPr/>
        </p:nvSpPr>
        <p:spPr>
          <a:xfrm>
            <a:off x="2215900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498" name="Google Shape;498;p27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499" name="Google Shape;499;p27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500" name="Google Shape;500;p27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501" name="Google Shape;501;p27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502" name="Google Shape;502;p27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503" name="Google Shape;503;p27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504" name="Google Shape;504;p27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505" name="Google Shape;505;p27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506" name="Google Shape;506;p27"/>
          <p:cNvSpPr/>
          <p:nvPr/>
        </p:nvSpPr>
        <p:spPr>
          <a:xfrm>
            <a:off x="2215900" y="2239075"/>
            <a:ext cx="1905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7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508" name="Google Shape;508;p2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9" name="Google Shape;509;p2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510" name="Google Shape;510;p27"/>
          <p:cNvSpPr txBox="1"/>
          <p:nvPr>
            <p:ph idx="1" type="body"/>
          </p:nvPr>
        </p:nvSpPr>
        <p:spPr>
          <a:xfrm>
            <a:off x="2215950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11" name="Google Shape;5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7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  <p:sp>
        <p:nvSpPr>
          <p:cNvPr id="521" name="Google Shape;521;p27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the item at the current position to the one next to it.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Finding a surname</a:t>
            </a:r>
            <a:endParaRPr/>
          </a:p>
        </p:txBody>
      </p:sp>
      <p:sp>
        <p:nvSpPr>
          <p:cNvPr id="58" name="Google Shape;58;p1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Given the two lists above, which list do you think it would be easier to find a surname in? Why do you think that?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Think, write, pair, share.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1" name="Google Shape;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38" y="461125"/>
            <a:ext cx="400050" cy="40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" name="Google Shape;62;p10"/>
          <p:cNvGraphicFramePr/>
          <p:nvPr/>
        </p:nvGraphicFramePr>
        <p:xfrm>
          <a:off x="311000" y="117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{A5790F3C-ECD4-47D6-BE87-EE38EF4C09F3}</a:tableStyleId>
              </a:tblPr>
              <a:tblGrid>
                <a:gridCol w="774725"/>
                <a:gridCol w="774725"/>
                <a:gridCol w="774725"/>
                <a:gridCol w="774725"/>
                <a:gridCol w="774725"/>
                <a:gridCol w="774725"/>
                <a:gridCol w="774725"/>
                <a:gridCol w="774725"/>
                <a:gridCol w="774725"/>
                <a:gridCol w="774725"/>
                <a:gridCol w="774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 1: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Jones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Davies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Wilson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Khan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Taylor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James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Smith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Ali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Brown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Patel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" name="Google Shape;63;p10"/>
          <p:cNvGraphicFramePr/>
          <p:nvPr/>
        </p:nvGraphicFramePr>
        <p:xfrm>
          <a:off x="311013" y="180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{A5790F3C-ECD4-47D6-BE87-EE38EF4C09F3}</a:tableStyleId>
              </a:tblPr>
              <a:tblGrid>
                <a:gridCol w="774725"/>
                <a:gridCol w="774725"/>
                <a:gridCol w="774725"/>
                <a:gridCol w="774725"/>
                <a:gridCol w="774725"/>
                <a:gridCol w="774725"/>
                <a:gridCol w="774725"/>
                <a:gridCol w="774725"/>
                <a:gridCol w="774725"/>
                <a:gridCol w="774725"/>
                <a:gridCol w="774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 2: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Ali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Brown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Davies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James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Jones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Khan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Patel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Smith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Taylor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Wilson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8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527" name="Google Shape;527;p28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528" name="Google Shape;528;p28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529" name="Google Shape;529;p28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530" name="Google Shape;530;p28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531" name="Google Shape;531;p28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532" name="Google Shape;532;p28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533" name="Google Shape;533;p28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534" name="Google Shape;534;p28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535" name="Google Shape;535;p28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536" name="Google Shape;536;p2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7" name="Google Shape;537;p2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538" name="Google Shape;538;p28"/>
          <p:cNvSpPr/>
          <p:nvPr/>
        </p:nvSpPr>
        <p:spPr>
          <a:xfrm>
            <a:off x="2215900" y="2239075"/>
            <a:ext cx="1905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8"/>
          <p:cNvSpPr txBox="1"/>
          <p:nvPr>
            <p:ph idx="1" type="body"/>
          </p:nvPr>
        </p:nvSpPr>
        <p:spPr>
          <a:xfrm>
            <a:off x="2215950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40" name="Google Shape;54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62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37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8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  <p:sp>
        <p:nvSpPr>
          <p:cNvPr id="550" name="Google Shape;550;p28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</a:t>
            </a: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greater than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one next to it,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swap the items within the list.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1" name="Google Shape;551;p28"/>
          <p:cNvSpPr/>
          <p:nvPr/>
        </p:nvSpPr>
        <p:spPr>
          <a:xfrm>
            <a:off x="781550" y="3829200"/>
            <a:ext cx="71079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9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557" name="Google Shape;557;p29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558" name="Google Shape;558;p29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559" name="Google Shape;559;p29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560" name="Google Shape;560;p29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561" name="Google Shape;561;p29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562" name="Google Shape;562;p29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563" name="Google Shape;563;p29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564" name="Google Shape;564;p29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565" name="Google Shape;565;p29"/>
          <p:cNvSpPr/>
          <p:nvPr/>
        </p:nvSpPr>
        <p:spPr>
          <a:xfrm>
            <a:off x="3157111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9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567" name="Google Shape;567;p2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8" name="Google Shape;568;p2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569" name="Google Shape;569;p29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Go to the next item in the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0" name="Google Shape;570;p29"/>
          <p:cNvSpPr txBox="1"/>
          <p:nvPr>
            <p:ph idx="1" type="body"/>
          </p:nvPr>
        </p:nvSpPr>
        <p:spPr>
          <a:xfrm>
            <a:off x="3157161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71" name="Google Shape;5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9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0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586" name="Google Shape;586;p30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587" name="Google Shape;587;p30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588" name="Google Shape;588;p30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589" name="Google Shape;589;p30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590" name="Google Shape;590;p30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591" name="Google Shape;591;p30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592" name="Google Shape;592;p30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593" name="Google Shape;593;p30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594" name="Google Shape;594;p30"/>
          <p:cNvSpPr/>
          <p:nvPr/>
        </p:nvSpPr>
        <p:spPr>
          <a:xfrm>
            <a:off x="3157111" y="2239075"/>
            <a:ext cx="1905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0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596" name="Google Shape;596;p3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7" name="Google Shape;597;p3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598" name="Google Shape;598;p30"/>
          <p:cNvSpPr txBox="1"/>
          <p:nvPr>
            <p:ph idx="1" type="body"/>
          </p:nvPr>
        </p:nvSpPr>
        <p:spPr>
          <a:xfrm>
            <a:off x="3157161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99" name="Google Shape;5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3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  <p:sp>
        <p:nvSpPr>
          <p:cNvPr id="609" name="Google Shape;609;p30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the item at the current position to the one next to it.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1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615" name="Google Shape;615;p31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616" name="Google Shape;616;p31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617" name="Google Shape;617;p31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618" name="Google Shape;618;p31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619" name="Google Shape;619;p31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620" name="Google Shape;620;p31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621" name="Google Shape;621;p31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622" name="Google Shape;622;p31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623" name="Google Shape;623;p31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624" name="Google Shape;624;p3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5" name="Google Shape;625;p3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626" name="Google Shape;626;p31"/>
          <p:cNvSpPr/>
          <p:nvPr/>
        </p:nvSpPr>
        <p:spPr>
          <a:xfrm>
            <a:off x="3157111" y="2239075"/>
            <a:ext cx="1905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1"/>
          <p:cNvSpPr txBox="1"/>
          <p:nvPr>
            <p:ph idx="1" type="body"/>
          </p:nvPr>
        </p:nvSpPr>
        <p:spPr>
          <a:xfrm>
            <a:off x="3157161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28" name="Google Shape;62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12" y="17805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125" y="178040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3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  <p:sp>
        <p:nvSpPr>
          <p:cNvPr id="638" name="Google Shape;638;p31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</a:t>
            </a: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greater than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one next to it,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swap the items within the list.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9" name="Google Shape;639;p31"/>
          <p:cNvSpPr/>
          <p:nvPr/>
        </p:nvSpPr>
        <p:spPr>
          <a:xfrm>
            <a:off x="781550" y="3829200"/>
            <a:ext cx="71079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2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645" name="Google Shape;645;p32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646" name="Google Shape;646;p32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647" name="Google Shape;647;p32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648" name="Google Shape;648;p32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649" name="Google Shape;649;p32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650" name="Google Shape;650;p32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651" name="Google Shape;651;p32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652" name="Google Shape;652;p32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653" name="Google Shape;653;p32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654" name="Google Shape;654;p3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5" name="Google Shape;655;p3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656" name="Google Shape;656;p32"/>
          <p:cNvSpPr/>
          <p:nvPr/>
        </p:nvSpPr>
        <p:spPr>
          <a:xfrm>
            <a:off x="3157111" y="2239075"/>
            <a:ext cx="1905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2"/>
          <p:cNvSpPr txBox="1"/>
          <p:nvPr>
            <p:ph idx="1" type="body"/>
          </p:nvPr>
        </p:nvSpPr>
        <p:spPr>
          <a:xfrm>
            <a:off x="3157161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58" name="Google Shape;6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5" name="Google Shape;665;p32"/>
          <p:cNvCxnSpPr/>
          <p:nvPr/>
        </p:nvCxnSpPr>
        <p:spPr>
          <a:xfrm>
            <a:off x="3875189" y="2971375"/>
            <a:ext cx="443700" cy="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stealth"/>
            <a:tailEnd len="sm" w="sm" type="stealth"/>
          </a:ln>
        </p:spPr>
      </p:cxnSp>
      <p:pic>
        <p:nvPicPr>
          <p:cNvPr id="666" name="Google Shape;6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12" y="17805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125" y="178040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3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  <p:sp>
        <p:nvSpPr>
          <p:cNvPr id="669" name="Google Shape;669;p32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</a:t>
            </a: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greater than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one next to it,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swap the items within the list.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70" name="Google Shape;670;p32"/>
          <p:cNvSpPr/>
          <p:nvPr/>
        </p:nvSpPr>
        <p:spPr>
          <a:xfrm>
            <a:off x="781550" y="4147950"/>
            <a:ext cx="32049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3"/>
          <p:cNvSpPr/>
          <p:nvPr/>
        </p:nvSpPr>
        <p:spPr>
          <a:xfrm>
            <a:off x="4113844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3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677" name="Google Shape;677;p3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8" name="Google Shape;678;p3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679" name="Google Shape;679;p33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Go to the next item in the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0" name="Google Shape;680;p33"/>
          <p:cNvSpPr txBox="1"/>
          <p:nvPr>
            <p:ph idx="1" type="body"/>
          </p:nvPr>
        </p:nvSpPr>
        <p:spPr>
          <a:xfrm>
            <a:off x="4113894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81" name="Google Shape;6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3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4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696" name="Google Shape;696;p34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697" name="Google Shape;697;p34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698" name="Google Shape;698;p34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699" name="Google Shape;699;p34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700" name="Google Shape;700;p34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701" name="Google Shape;701;p34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702" name="Google Shape;702;p34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703" name="Google Shape;703;p34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704" name="Google Shape;704;p34"/>
          <p:cNvSpPr/>
          <p:nvPr/>
        </p:nvSpPr>
        <p:spPr>
          <a:xfrm>
            <a:off x="4113844" y="2239075"/>
            <a:ext cx="1905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4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706" name="Google Shape;706;p3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7" name="Google Shape;707;p3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708" name="Google Shape;708;p34"/>
          <p:cNvSpPr txBox="1"/>
          <p:nvPr>
            <p:ph idx="1" type="body"/>
          </p:nvPr>
        </p:nvSpPr>
        <p:spPr>
          <a:xfrm>
            <a:off x="4113894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09" name="Google Shape;70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3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  <p:sp>
        <p:nvSpPr>
          <p:cNvPr id="719" name="Google Shape;719;p34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the item at the current position to the one next to it.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5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725" name="Google Shape;725;p35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726" name="Google Shape;726;p35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727" name="Google Shape;727;p35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728" name="Google Shape;728;p35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729" name="Google Shape;729;p35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730" name="Google Shape;730;p35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731" name="Google Shape;731;p35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732" name="Google Shape;732;p35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733" name="Google Shape;733;p35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734" name="Google Shape;734;p3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5" name="Google Shape;735;p3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736" name="Google Shape;736;p35"/>
          <p:cNvSpPr/>
          <p:nvPr/>
        </p:nvSpPr>
        <p:spPr>
          <a:xfrm>
            <a:off x="4113844" y="2239075"/>
            <a:ext cx="1905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5"/>
          <p:cNvSpPr txBox="1"/>
          <p:nvPr>
            <p:ph idx="1" type="body"/>
          </p:nvPr>
        </p:nvSpPr>
        <p:spPr>
          <a:xfrm>
            <a:off x="4113894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38" name="Google Shape;73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125" y="17804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862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3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  <p:sp>
        <p:nvSpPr>
          <p:cNvPr id="748" name="Google Shape;748;p35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</a:t>
            </a: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greater than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one next to it,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swap the items within the list.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49" name="Google Shape;749;p35"/>
          <p:cNvSpPr/>
          <p:nvPr/>
        </p:nvSpPr>
        <p:spPr>
          <a:xfrm>
            <a:off x="781550" y="3829200"/>
            <a:ext cx="71079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6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755" name="Google Shape;755;p36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756" name="Google Shape;756;p36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757" name="Google Shape;757;p36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758" name="Google Shape;758;p36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759" name="Google Shape;759;p36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760" name="Google Shape;760;p36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761" name="Google Shape;761;p36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762" name="Google Shape;762;p36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763" name="Google Shape;763;p36"/>
          <p:cNvSpPr/>
          <p:nvPr/>
        </p:nvSpPr>
        <p:spPr>
          <a:xfrm>
            <a:off x="5076222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6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765" name="Google Shape;765;p3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6" name="Google Shape;766;p3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767" name="Google Shape;767;p36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Go to the next item in the list.</a:t>
            </a:r>
            <a:endParaRPr b="1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8" name="Google Shape;768;p36"/>
          <p:cNvSpPr txBox="1"/>
          <p:nvPr>
            <p:ph idx="1" type="body"/>
          </p:nvPr>
        </p:nvSpPr>
        <p:spPr>
          <a:xfrm>
            <a:off x="5076272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69" name="Google Shape;76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3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7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784" name="Google Shape;784;p37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785" name="Google Shape;785;p37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786" name="Google Shape;786;p37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787" name="Google Shape;787;p37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788" name="Google Shape;788;p37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789" name="Google Shape;789;p37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790" name="Google Shape;790;p37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791" name="Google Shape;791;p37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792" name="Google Shape;792;p37"/>
          <p:cNvSpPr/>
          <p:nvPr/>
        </p:nvSpPr>
        <p:spPr>
          <a:xfrm>
            <a:off x="5076222" y="2239075"/>
            <a:ext cx="1905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7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794" name="Google Shape;794;p3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5" name="Google Shape;795;p3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796" name="Google Shape;796;p37"/>
          <p:cNvSpPr txBox="1"/>
          <p:nvPr>
            <p:ph idx="1" type="body"/>
          </p:nvPr>
        </p:nvSpPr>
        <p:spPr>
          <a:xfrm>
            <a:off x="5076272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97" name="Google Shape;79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37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  <p:sp>
        <p:nvSpPr>
          <p:cNvPr id="807" name="Google Shape;807;p37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the item at the current position to the one next to it.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Identify why computers often need to sort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Traverse a list of items, swapping the items that are out of order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Perform a bubble sort to order a list containing sample data</a:t>
            </a:r>
            <a:endParaRPr/>
          </a:p>
        </p:txBody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Lesson </a:t>
            </a:r>
            <a:r>
              <a:rPr lang="en-GB"/>
              <a:t>7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GB"/>
              <a:t>Bubble sort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3600" y="456363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8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813" name="Google Shape;813;p38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814" name="Google Shape;814;p38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815" name="Google Shape;815;p38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816" name="Google Shape;816;p38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817" name="Google Shape;817;p38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818" name="Google Shape;818;p38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819" name="Google Shape;819;p38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820" name="Google Shape;820;p38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821" name="Google Shape;821;p38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822" name="Google Shape;822;p3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3" name="Google Shape;823;p3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824" name="Google Shape;824;p38"/>
          <p:cNvSpPr/>
          <p:nvPr/>
        </p:nvSpPr>
        <p:spPr>
          <a:xfrm>
            <a:off x="5076222" y="2239075"/>
            <a:ext cx="1905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8"/>
          <p:cNvSpPr txBox="1"/>
          <p:nvPr>
            <p:ph idx="1" type="body"/>
          </p:nvPr>
        </p:nvSpPr>
        <p:spPr>
          <a:xfrm>
            <a:off x="5076272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26" name="Google Shape;82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12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72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38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  <p:sp>
        <p:nvSpPr>
          <p:cNvPr id="836" name="Google Shape;836;p38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</a:t>
            </a: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greater than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one next to it,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swap the items within the list.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37" name="Google Shape;837;p38"/>
          <p:cNvSpPr/>
          <p:nvPr/>
        </p:nvSpPr>
        <p:spPr>
          <a:xfrm>
            <a:off x="781550" y="3829200"/>
            <a:ext cx="71079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9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843" name="Google Shape;843;p39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844" name="Google Shape;844;p39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845" name="Google Shape;845;p39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846" name="Google Shape;846;p39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847" name="Google Shape;847;p39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848" name="Google Shape;848;p39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849" name="Google Shape;849;p39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850" name="Google Shape;850;p39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851" name="Google Shape;851;p39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852" name="Google Shape;852;p3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3" name="Google Shape;853;p3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854" name="Google Shape;854;p39"/>
          <p:cNvSpPr/>
          <p:nvPr/>
        </p:nvSpPr>
        <p:spPr>
          <a:xfrm>
            <a:off x="5076222" y="2239075"/>
            <a:ext cx="1905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9"/>
          <p:cNvSpPr txBox="1"/>
          <p:nvPr>
            <p:ph idx="1" type="body"/>
          </p:nvPr>
        </p:nvSpPr>
        <p:spPr>
          <a:xfrm>
            <a:off x="5076272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56" name="Google Shape;85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3" name="Google Shape;863;p39"/>
          <p:cNvCxnSpPr/>
          <p:nvPr/>
        </p:nvCxnSpPr>
        <p:spPr>
          <a:xfrm>
            <a:off x="5801098" y="2971375"/>
            <a:ext cx="443700" cy="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stealth"/>
            <a:tailEnd len="sm" w="sm" type="stealth"/>
          </a:ln>
        </p:spPr>
      </p:cxnSp>
      <p:pic>
        <p:nvPicPr>
          <p:cNvPr id="864" name="Google Shape;86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12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72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39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  <p:sp>
        <p:nvSpPr>
          <p:cNvPr id="867" name="Google Shape;867;p39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</a:t>
            </a: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greater than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one next to it,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swap the items within the list.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68" name="Google Shape;868;p39"/>
          <p:cNvSpPr/>
          <p:nvPr/>
        </p:nvSpPr>
        <p:spPr>
          <a:xfrm>
            <a:off x="781550" y="4147950"/>
            <a:ext cx="32049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0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874" name="Google Shape;874;p40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875" name="Google Shape;875;p40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876" name="Google Shape;876;p40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877" name="Google Shape;877;p40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878" name="Google Shape;878;p40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879" name="Google Shape;879;p40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880" name="Google Shape;880;p40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881" name="Google Shape;881;p40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882" name="Google Shape;882;p40"/>
          <p:cNvSpPr/>
          <p:nvPr/>
        </p:nvSpPr>
        <p:spPr>
          <a:xfrm>
            <a:off x="6011789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40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884" name="Google Shape;884;p4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5" name="Google Shape;885;p4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886" name="Google Shape;886;p40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Go to the next item in the list.</a:t>
            </a:r>
            <a:endParaRPr b="1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7" name="Google Shape;887;p40"/>
          <p:cNvSpPr txBox="1"/>
          <p:nvPr>
            <p:ph idx="1" type="body"/>
          </p:nvPr>
        </p:nvSpPr>
        <p:spPr>
          <a:xfrm>
            <a:off x="6011839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88" name="Google Shape;88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4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1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903" name="Google Shape;903;p41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904" name="Google Shape;904;p41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905" name="Google Shape;905;p41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906" name="Google Shape;906;p41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907" name="Google Shape;907;p41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908" name="Google Shape;908;p41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909" name="Google Shape;909;p41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910" name="Google Shape;910;p41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911" name="Google Shape;911;p41"/>
          <p:cNvSpPr/>
          <p:nvPr/>
        </p:nvSpPr>
        <p:spPr>
          <a:xfrm>
            <a:off x="6011789" y="2239075"/>
            <a:ext cx="1905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41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913" name="Google Shape;913;p4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14" name="Google Shape;914;p4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915" name="Google Shape;915;p41"/>
          <p:cNvSpPr txBox="1"/>
          <p:nvPr>
            <p:ph idx="1" type="body"/>
          </p:nvPr>
        </p:nvSpPr>
        <p:spPr>
          <a:xfrm>
            <a:off x="6011839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16" name="Google Shape;91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4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  <p:sp>
        <p:nvSpPr>
          <p:cNvPr id="926" name="Google Shape;926;p41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the item at the current position to the one next to it.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2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932" name="Google Shape;932;p42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933" name="Google Shape;933;p42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934" name="Google Shape;934;p42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935" name="Google Shape;935;p42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936" name="Google Shape;936;p42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937" name="Google Shape;937;p42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938" name="Google Shape;938;p42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939" name="Google Shape;939;p42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940" name="Google Shape;940;p42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941" name="Google Shape;941;p4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2" name="Google Shape;942;p4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943" name="Google Shape;943;p42"/>
          <p:cNvSpPr/>
          <p:nvPr/>
        </p:nvSpPr>
        <p:spPr>
          <a:xfrm>
            <a:off x="6011789" y="2239075"/>
            <a:ext cx="1905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42"/>
          <p:cNvSpPr txBox="1"/>
          <p:nvPr>
            <p:ph idx="1" type="body"/>
          </p:nvPr>
        </p:nvSpPr>
        <p:spPr>
          <a:xfrm>
            <a:off x="6011839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45" name="Google Shape;94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72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2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4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  <p:sp>
        <p:nvSpPr>
          <p:cNvPr id="955" name="Google Shape;955;p42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</a:t>
            </a: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greater than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one next to it,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swap the items within the list.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56" name="Google Shape;956;p42"/>
          <p:cNvSpPr/>
          <p:nvPr/>
        </p:nvSpPr>
        <p:spPr>
          <a:xfrm>
            <a:off x="781550" y="3829200"/>
            <a:ext cx="71079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3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962" name="Google Shape;962;p43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963" name="Google Shape;963;p43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964" name="Google Shape;964;p43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965" name="Google Shape;965;p43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966" name="Google Shape;966;p43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967" name="Google Shape;967;p43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968" name="Google Shape;968;p43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969" name="Google Shape;969;p43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970" name="Google Shape;970;p43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971" name="Google Shape;971;p4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2" name="Google Shape;972;p4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973" name="Google Shape;973;p43"/>
          <p:cNvSpPr/>
          <p:nvPr/>
        </p:nvSpPr>
        <p:spPr>
          <a:xfrm>
            <a:off x="6011789" y="2239075"/>
            <a:ext cx="1905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43"/>
          <p:cNvSpPr txBox="1"/>
          <p:nvPr>
            <p:ph idx="1" type="body"/>
          </p:nvPr>
        </p:nvSpPr>
        <p:spPr>
          <a:xfrm>
            <a:off x="6011839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75" name="Google Shape;97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2" name="Google Shape;982;p43"/>
          <p:cNvCxnSpPr/>
          <p:nvPr/>
        </p:nvCxnSpPr>
        <p:spPr>
          <a:xfrm>
            <a:off x="6770789" y="2971375"/>
            <a:ext cx="443700" cy="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stealth"/>
            <a:tailEnd len="sm" w="sm" type="stealth"/>
          </a:ln>
        </p:spPr>
      </p:cxnSp>
      <p:pic>
        <p:nvPicPr>
          <p:cNvPr id="983" name="Google Shape;98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72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2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4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  <p:sp>
        <p:nvSpPr>
          <p:cNvPr id="986" name="Google Shape;986;p43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</a:t>
            </a: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greater than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one next to it,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swap the items within the list.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87" name="Google Shape;987;p43"/>
          <p:cNvSpPr/>
          <p:nvPr/>
        </p:nvSpPr>
        <p:spPr>
          <a:xfrm>
            <a:off x="781550" y="4147950"/>
            <a:ext cx="32049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4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993" name="Google Shape;993;p44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994" name="Google Shape;994;p44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995" name="Google Shape;995;p44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996" name="Google Shape;996;p44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997" name="Google Shape;997;p44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998" name="Google Shape;998;p44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999" name="Google Shape;999;p44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000" name="Google Shape;1000;p44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1001" name="Google Shape;1001;p44"/>
          <p:cNvSpPr/>
          <p:nvPr/>
        </p:nvSpPr>
        <p:spPr>
          <a:xfrm>
            <a:off x="6981222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44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1003" name="Google Shape;1003;p4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04" name="Google Shape;1004;p4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005" name="Google Shape;1005;p44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Go to the next item in the list.</a:t>
            </a:r>
            <a:endParaRPr b="1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06" name="Google Shape;1006;p44"/>
          <p:cNvSpPr txBox="1"/>
          <p:nvPr>
            <p:ph idx="1" type="body"/>
          </p:nvPr>
        </p:nvSpPr>
        <p:spPr>
          <a:xfrm>
            <a:off x="6981272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07" name="Google Shape;100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4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5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1022" name="Google Shape;1022;p45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1023" name="Google Shape;1023;p45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1024" name="Google Shape;1024;p45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1025" name="Google Shape;1025;p45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1026" name="Google Shape;1026;p45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1027" name="Google Shape;1027;p45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028" name="Google Shape;1028;p45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029" name="Google Shape;1029;p45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1030" name="Google Shape;1030;p45"/>
          <p:cNvSpPr/>
          <p:nvPr/>
        </p:nvSpPr>
        <p:spPr>
          <a:xfrm>
            <a:off x="6981222" y="2239075"/>
            <a:ext cx="1905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45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1032" name="Google Shape;1032;p4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3" name="Google Shape;1033;p4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1034" name="Google Shape;103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25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45"/>
          <p:cNvSpPr txBox="1"/>
          <p:nvPr>
            <p:ph idx="1" type="body"/>
          </p:nvPr>
        </p:nvSpPr>
        <p:spPr>
          <a:xfrm>
            <a:off x="6981272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37" name="Google Shape;103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Google Shape;103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4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  <p:sp>
        <p:nvSpPr>
          <p:cNvPr id="1045" name="Google Shape;1045;p45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the item at the current position to the one next to it.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6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1051" name="Google Shape;1051;p46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1052" name="Google Shape;1052;p46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1053" name="Google Shape;1053;p46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1054" name="Google Shape;1054;p46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1055" name="Google Shape;1055;p46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1056" name="Google Shape;1056;p46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057" name="Google Shape;1057;p46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058" name="Google Shape;1058;p46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1059" name="Google Shape;1059;p46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1060" name="Google Shape;1060;p4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1" name="Google Shape;1061;p4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062" name="Google Shape;1062;p46"/>
          <p:cNvSpPr/>
          <p:nvPr/>
        </p:nvSpPr>
        <p:spPr>
          <a:xfrm>
            <a:off x="6981222" y="2239075"/>
            <a:ext cx="1905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6"/>
          <p:cNvSpPr txBox="1"/>
          <p:nvPr>
            <p:ph idx="1" type="body"/>
          </p:nvPr>
        </p:nvSpPr>
        <p:spPr>
          <a:xfrm>
            <a:off x="6981272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64" name="Google Shape;106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1" name="Google Shape;107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400" y="17804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150" y="17805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4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  <p:sp>
        <p:nvSpPr>
          <p:cNvPr id="1074" name="Google Shape;1074;p46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</a:t>
            </a: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greater than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one next to it,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swap the items within the list.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75" name="Google Shape;1075;p46"/>
          <p:cNvSpPr/>
          <p:nvPr/>
        </p:nvSpPr>
        <p:spPr>
          <a:xfrm>
            <a:off x="781550" y="3829200"/>
            <a:ext cx="71079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7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1081" name="Google Shape;1081;p47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1082" name="Google Shape;1082;p47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1083" name="Google Shape;1083;p47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1084" name="Google Shape;1084;p47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1085" name="Google Shape;1085;p47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1086" name="Google Shape;1086;p47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087" name="Google Shape;1087;p47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088" name="Google Shape;1088;p47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1089" name="Google Shape;1089;p47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1090" name="Google Shape;1090;p4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91" name="Google Shape;1091;p4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092" name="Google Shape;1092;p47"/>
          <p:cNvSpPr/>
          <p:nvPr/>
        </p:nvSpPr>
        <p:spPr>
          <a:xfrm>
            <a:off x="6981222" y="2239075"/>
            <a:ext cx="1905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7"/>
          <p:cNvSpPr txBox="1"/>
          <p:nvPr>
            <p:ph idx="1" type="body"/>
          </p:nvPr>
        </p:nvSpPr>
        <p:spPr>
          <a:xfrm>
            <a:off x="6981272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94" name="Google Shape;109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1" name="Google Shape;1101;p47"/>
          <p:cNvCxnSpPr/>
          <p:nvPr/>
        </p:nvCxnSpPr>
        <p:spPr>
          <a:xfrm>
            <a:off x="7712602" y="2971375"/>
            <a:ext cx="443700" cy="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stealth"/>
            <a:tailEnd len="sm" w="sm" type="stealth"/>
          </a:ln>
        </p:spPr>
      </p:cxnSp>
      <p:pic>
        <p:nvPicPr>
          <p:cNvPr id="1102" name="Google Shape;11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400" y="17804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150" y="17805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47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  <p:sp>
        <p:nvSpPr>
          <p:cNvPr id="1105" name="Google Shape;1105;p47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current position is </a:t>
            </a: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greater than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one next to it,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swap the items within the list.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06" name="Google Shape;1106;p47"/>
          <p:cNvSpPr/>
          <p:nvPr/>
        </p:nvSpPr>
        <p:spPr>
          <a:xfrm>
            <a:off x="781550" y="4147950"/>
            <a:ext cx="3204900" cy="347700"/>
          </a:xfrm>
          <a:prstGeom prst="rect">
            <a:avLst/>
          </a:prstGeom>
          <a:solidFill>
            <a:srgbClr val="5B5BA5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310900" y="1017725"/>
            <a:ext cx="8522100" cy="27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Humans like to categorise and order things, to greater or lesser degrees.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In supermarkets, the fresh vegetables and fruit will have been placed together, bakery goods somewhere else in the shop, tinned goods in another aisle.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Think about any list of names: they will often be presented alphabetically to make it easier to find an individual.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Why is sorting important?</a:t>
            </a:r>
            <a:endParaRPr/>
          </a:p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81" name="Google Shape;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8965" y="2473168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310900" y="2373876"/>
            <a:ext cx="5390100" cy="47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</a:rPr>
              <a:t>Sorting is usually done to make searching faster.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8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1112" name="Google Shape;1112;p4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13" name="Google Shape;1113;p4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114" name="Google Shape;1114;p48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One pass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has now been completed. If any swaps were made in this pass then keep passing through the list until no swaps are made.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15" name="Google Shape;111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87" y="1780563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12" y="17805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7" name="Google Shape;111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50" y="178042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62" y="178042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137" y="17805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" name="Google Shape;112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887" y="17805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1" name="Google Shape;112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737" y="178042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412" y="1780375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162" y="178052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48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125" name="Google Shape;1125;p48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126" name="Google Shape;1126;p48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1127" name="Google Shape;1127;p48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1128" name="Google Shape;1128;p48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1129" name="Google Shape;1129;p48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1130" name="Google Shape;1130;p48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1131" name="Google Shape;1131;p48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1132" name="Google Shape;1132;p48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1133" name="Google Shape;1133;p48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49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</a:t>
            </a:r>
            <a:endParaRPr/>
          </a:p>
        </p:txBody>
      </p:sp>
      <p:sp>
        <p:nvSpPr>
          <p:cNvPr id="1139" name="Google Shape;1139;p4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0" name="Google Shape;1140;p4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141" name="Google Shape;1141;p49"/>
          <p:cNvSpPr txBox="1"/>
          <p:nvPr/>
        </p:nvSpPr>
        <p:spPr>
          <a:xfrm>
            <a:off x="310900" y="2955675"/>
            <a:ext cx="8522100" cy="18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single pass results in the largest element reaching its final position at the end of the list, since it will always be greater than the element it is next to.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means that the next pass doesn’t need to check the final pair of elements as you know the largest element is in the right place. 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2" name="Google Shape;1142;p49"/>
          <p:cNvSpPr txBox="1"/>
          <p:nvPr>
            <p:ph idx="1" type="body"/>
          </p:nvPr>
        </p:nvSpPr>
        <p:spPr>
          <a:xfrm>
            <a:off x="281875" y="2172175"/>
            <a:ext cx="957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143" name="Google Shape;1143;p49"/>
          <p:cNvSpPr txBox="1"/>
          <p:nvPr>
            <p:ph idx="1" type="body"/>
          </p:nvPr>
        </p:nvSpPr>
        <p:spPr>
          <a:xfrm>
            <a:off x="1234700" y="2172175"/>
            <a:ext cx="957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b="1"/>
          </a:p>
        </p:txBody>
      </p:sp>
      <p:sp>
        <p:nvSpPr>
          <p:cNvPr id="1144" name="Google Shape;1144;p49"/>
          <p:cNvSpPr txBox="1"/>
          <p:nvPr>
            <p:ph idx="1" type="body"/>
          </p:nvPr>
        </p:nvSpPr>
        <p:spPr>
          <a:xfrm>
            <a:off x="2187550" y="2172175"/>
            <a:ext cx="957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b="1"/>
          </a:p>
        </p:txBody>
      </p:sp>
      <p:sp>
        <p:nvSpPr>
          <p:cNvPr id="1145" name="Google Shape;1145;p49"/>
          <p:cNvSpPr txBox="1"/>
          <p:nvPr>
            <p:ph idx="1" type="body"/>
          </p:nvPr>
        </p:nvSpPr>
        <p:spPr>
          <a:xfrm>
            <a:off x="3140300" y="2172175"/>
            <a:ext cx="957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b="1"/>
          </a:p>
        </p:txBody>
      </p:sp>
      <p:sp>
        <p:nvSpPr>
          <p:cNvPr id="1146" name="Google Shape;1146;p49"/>
          <p:cNvSpPr txBox="1"/>
          <p:nvPr>
            <p:ph idx="1" type="body"/>
          </p:nvPr>
        </p:nvSpPr>
        <p:spPr>
          <a:xfrm>
            <a:off x="4093075" y="2172175"/>
            <a:ext cx="957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b="1"/>
          </a:p>
        </p:txBody>
      </p:sp>
      <p:sp>
        <p:nvSpPr>
          <p:cNvPr id="1147" name="Google Shape;1147;p49"/>
          <p:cNvSpPr txBox="1"/>
          <p:nvPr>
            <p:ph idx="1" type="body"/>
          </p:nvPr>
        </p:nvSpPr>
        <p:spPr>
          <a:xfrm>
            <a:off x="5045900" y="2172175"/>
            <a:ext cx="957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b="1"/>
          </a:p>
        </p:txBody>
      </p:sp>
      <p:sp>
        <p:nvSpPr>
          <p:cNvPr id="1148" name="Google Shape;1148;p49"/>
          <p:cNvSpPr txBox="1"/>
          <p:nvPr>
            <p:ph idx="1" type="body"/>
          </p:nvPr>
        </p:nvSpPr>
        <p:spPr>
          <a:xfrm>
            <a:off x="5998650" y="2172325"/>
            <a:ext cx="957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b="1"/>
          </a:p>
        </p:txBody>
      </p:sp>
      <p:sp>
        <p:nvSpPr>
          <p:cNvPr id="1149" name="Google Shape;1149;p49"/>
          <p:cNvSpPr txBox="1"/>
          <p:nvPr>
            <p:ph idx="1" type="body"/>
          </p:nvPr>
        </p:nvSpPr>
        <p:spPr>
          <a:xfrm>
            <a:off x="6951425" y="2172175"/>
            <a:ext cx="957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b="1"/>
          </a:p>
        </p:txBody>
      </p:sp>
      <p:sp>
        <p:nvSpPr>
          <p:cNvPr id="1150" name="Google Shape;1150;p49"/>
          <p:cNvSpPr txBox="1"/>
          <p:nvPr>
            <p:ph idx="1" type="body"/>
          </p:nvPr>
        </p:nvSpPr>
        <p:spPr>
          <a:xfrm>
            <a:off x="7904200" y="2172325"/>
            <a:ext cx="957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/>
          </a:p>
        </p:txBody>
      </p:sp>
      <p:sp>
        <p:nvSpPr>
          <p:cNvPr id="1151" name="Google Shape;1151;p49"/>
          <p:cNvSpPr txBox="1"/>
          <p:nvPr>
            <p:ph idx="1" type="body"/>
          </p:nvPr>
        </p:nvSpPr>
        <p:spPr>
          <a:xfrm>
            <a:off x="281863" y="1329225"/>
            <a:ext cx="957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1152" name="Google Shape;1152;p49"/>
          <p:cNvSpPr txBox="1"/>
          <p:nvPr>
            <p:ph idx="1" type="body"/>
          </p:nvPr>
        </p:nvSpPr>
        <p:spPr>
          <a:xfrm>
            <a:off x="1234688" y="1329225"/>
            <a:ext cx="957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b="1"/>
          </a:p>
        </p:txBody>
      </p:sp>
      <p:sp>
        <p:nvSpPr>
          <p:cNvPr id="1153" name="Google Shape;1153;p49"/>
          <p:cNvSpPr txBox="1"/>
          <p:nvPr>
            <p:ph idx="1" type="body"/>
          </p:nvPr>
        </p:nvSpPr>
        <p:spPr>
          <a:xfrm>
            <a:off x="2187538" y="1329225"/>
            <a:ext cx="957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b="1"/>
          </a:p>
        </p:txBody>
      </p:sp>
      <p:sp>
        <p:nvSpPr>
          <p:cNvPr id="1154" name="Google Shape;1154;p49"/>
          <p:cNvSpPr txBox="1"/>
          <p:nvPr>
            <p:ph idx="1" type="body"/>
          </p:nvPr>
        </p:nvSpPr>
        <p:spPr>
          <a:xfrm>
            <a:off x="3140288" y="1329225"/>
            <a:ext cx="957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b="1"/>
          </a:p>
        </p:txBody>
      </p:sp>
      <p:sp>
        <p:nvSpPr>
          <p:cNvPr id="1155" name="Google Shape;1155;p49"/>
          <p:cNvSpPr txBox="1"/>
          <p:nvPr>
            <p:ph idx="1" type="body"/>
          </p:nvPr>
        </p:nvSpPr>
        <p:spPr>
          <a:xfrm>
            <a:off x="4093063" y="1329225"/>
            <a:ext cx="957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b="1"/>
          </a:p>
        </p:txBody>
      </p:sp>
      <p:sp>
        <p:nvSpPr>
          <p:cNvPr id="1156" name="Google Shape;1156;p49"/>
          <p:cNvSpPr txBox="1"/>
          <p:nvPr>
            <p:ph idx="1" type="body"/>
          </p:nvPr>
        </p:nvSpPr>
        <p:spPr>
          <a:xfrm>
            <a:off x="5045888" y="1329225"/>
            <a:ext cx="957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b="1"/>
          </a:p>
        </p:txBody>
      </p:sp>
      <p:sp>
        <p:nvSpPr>
          <p:cNvPr id="1157" name="Google Shape;1157;p49"/>
          <p:cNvSpPr txBox="1"/>
          <p:nvPr>
            <p:ph idx="1" type="body"/>
          </p:nvPr>
        </p:nvSpPr>
        <p:spPr>
          <a:xfrm>
            <a:off x="5998638" y="1329375"/>
            <a:ext cx="957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b="1"/>
          </a:p>
        </p:txBody>
      </p:sp>
      <p:sp>
        <p:nvSpPr>
          <p:cNvPr id="1158" name="Google Shape;1158;p49"/>
          <p:cNvSpPr txBox="1"/>
          <p:nvPr>
            <p:ph idx="1" type="body"/>
          </p:nvPr>
        </p:nvSpPr>
        <p:spPr>
          <a:xfrm>
            <a:off x="6951413" y="1329225"/>
            <a:ext cx="957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b="1"/>
          </a:p>
        </p:txBody>
      </p:sp>
      <p:sp>
        <p:nvSpPr>
          <p:cNvPr id="1159" name="Google Shape;1159;p49"/>
          <p:cNvSpPr txBox="1"/>
          <p:nvPr>
            <p:ph idx="1" type="body"/>
          </p:nvPr>
        </p:nvSpPr>
        <p:spPr>
          <a:xfrm>
            <a:off x="7904188" y="1329375"/>
            <a:ext cx="957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/>
          </a:p>
        </p:txBody>
      </p:sp>
      <p:sp>
        <p:nvSpPr>
          <p:cNvPr id="1160" name="Google Shape;1160;p49"/>
          <p:cNvSpPr/>
          <p:nvPr/>
        </p:nvSpPr>
        <p:spPr>
          <a:xfrm>
            <a:off x="381575" y="1283275"/>
            <a:ext cx="8395200" cy="55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49"/>
          <p:cNvSpPr/>
          <p:nvPr/>
        </p:nvSpPr>
        <p:spPr>
          <a:xfrm>
            <a:off x="381525" y="2119475"/>
            <a:ext cx="8395200" cy="55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49"/>
          <p:cNvSpPr txBox="1"/>
          <p:nvPr>
            <p:ph idx="1" type="body"/>
          </p:nvPr>
        </p:nvSpPr>
        <p:spPr>
          <a:xfrm>
            <a:off x="476625" y="1152925"/>
            <a:ext cx="12792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90000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 sz="1400"/>
              <a:t>Original list</a:t>
            </a:r>
            <a:endParaRPr b="1" sz="1400"/>
          </a:p>
        </p:txBody>
      </p:sp>
      <p:sp>
        <p:nvSpPr>
          <p:cNvPr id="1163" name="Google Shape;1163;p49"/>
          <p:cNvSpPr txBox="1"/>
          <p:nvPr>
            <p:ph idx="1" type="body"/>
          </p:nvPr>
        </p:nvSpPr>
        <p:spPr>
          <a:xfrm>
            <a:off x="476575" y="1989125"/>
            <a:ext cx="19104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90000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 sz="1400"/>
              <a:t>List after one pass</a:t>
            </a:r>
            <a:endParaRPr b="1" sz="1400"/>
          </a:p>
        </p:txBody>
      </p:sp>
      <p:pic>
        <p:nvPicPr>
          <p:cNvPr id="1164" name="Google Shape;116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4475" y="451588"/>
            <a:ext cx="4286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Google Shape;1165;p49"/>
          <p:cNvSpPr/>
          <p:nvPr/>
        </p:nvSpPr>
        <p:spPr>
          <a:xfrm>
            <a:off x="7974000" y="2119475"/>
            <a:ext cx="795300" cy="554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50"/>
          <p:cNvSpPr/>
          <p:nvPr/>
        </p:nvSpPr>
        <p:spPr>
          <a:xfrm>
            <a:off x="771101" y="1911500"/>
            <a:ext cx="8051700" cy="166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50"/>
          <p:cNvSpPr txBox="1"/>
          <p:nvPr>
            <p:ph idx="1" type="body"/>
          </p:nvPr>
        </p:nvSpPr>
        <p:spPr>
          <a:xfrm>
            <a:off x="316050" y="1017700"/>
            <a:ext cx="85119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instructions for performing </a:t>
            </a:r>
            <a:r>
              <a:rPr b="1" lang="en-GB"/>
              <a:t>one pass</a:t>
            </a:r>
            <a:r>
              <a:rPr lang="en-GB"/>
              <a:t> of a bubble sort can be written as: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Take a list of data to be sorted.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Repeat steps a-c for all the items in the list, starting from the first one: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Compare the item at the current position to the one next to it.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If the item at the current position is </a:t>
            </a:r>
            <a:r>
              <a:rPr b="1" lang="en-GB" sz="1800"/>
              <a:t>greater than</a:t>
            </a:r>
            <a:r>
              <a:rPr lang="en-GB" sz="1800"/>
              <a:t> the one next to it, swap the items within the list.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Go to the next item in the list.</a:t>
            </a:r>
            <a:endParaRPr sz="1800"/>
          </a:p>
        </p:txBody>
      </p:sp>
      <p:sp>
        <p:nvSpPr>
          <p:cNvPr id="1172" name="Google Shape;1172;p5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Algorithm for one pass of a bubble sort</a:t>
            </a:r>
            <a:endParaRPr/>
          </a:p>
        </p:txBody>
      </p:sp>
      <p:sp>
        <p:nvSpPr>
          <p:cNvPr id="1173" name="Google Shape;1173;p5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74" name="Google Shape;1174;p5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175" name="Google Shape;1175;p50"/>
          <p:cNvSpPr txBox="1"/>
          <p:nvPr>
            <p:ph idx="1" type="body"/>
          </p:nvPr>
        </p:nvSpPr>
        <p:spPr>
          <a:xfrm>
            <a:off x="8089366" y="1735835"/>
            <a:ext cx="6711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90000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 sz="1400"/>
              <a:t>Pass</a:t>
            </a:r>
            <a:endParaRPr b="1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5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are now going to perform </a:t>
            </a:r>
            <a:r>
              <a:rPr b="1" lang="en-GB"/>
              <a:t>one pass</a:t>
            </a:r>
            <a:r>
              <a:rPr lang="en-GB"/>
              <a:t> of a bubble sort on a list of cards.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Fill in the table on the </a:t>
            </a:r>
            <a:r>
              <a:rPr b="1" lang="en-GB"/>
              <a:t>Activity 3 worksheet</a:t>
            </a:r>
            <a:r>
              <a:rPr lang="en-GB"/>
              <a:t> to show the order of the cards after each comparison.</a:t>
            </a:r>
            <a:endParaRPr/>
          </a:p>
        </p:txBody>
      </p:sp>
      <p:sp>
        <p:nvSpPr>
          <p:cNvPr id="1181" name="Google Shape;1181;p5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One pass of a bubble sort</a:t>
            </a:r>
            <a:endParaRPr/>
          </a:p>
        </p:txBody>
      </p:sp>
      <p:sp>
        <p:nvSpPr>
          <p:cNvPr id="1182" name="Google Shape;1182;p5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3" name="Google Shape;1183;p5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1184" name="Google Shape;118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5" name="Google Shape;1185;p51"/>
          <p:cNvPicPr preferRelativeResize="0"/>
          <p:nvPr/>
        </p:nvPicPr>
        <p:blipFill rotWithShape="1">
          <a:blip r:embed="rId4">
            <a:alphaModFix/>
          </a:blip>
          <a:srcRect b="11016" l="0" r="0" t="0"/>
          <a:stretch/>
        </p:blipFill>
        <p:spPr>
          <a:xfrm>
            <a:off x="4736600" y="1289300"/>
            <a:ext cx="4084749" cy="340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One pass of a bubble sort - Solution</a:t>
            </a:r>
            <a:endParaRPr/>
          </a:p>
        </p:txBody>
      </p:sp>
      <p:sp>
        <p:nvSpPr>
          <p:cNvPr id="1191" name="Google Shape;1191;p5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2" name="Google Shape;1192;p5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1193" name="Google Shape;119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16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4" name="Google Shape;119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900" y="1017725"/>
            <a:ext cx="3104993" cy="38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5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In the last activity, your cards should have been in this order after one pass: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It should have taken you 7 comparisons to pass over these 8 cards.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00" name="Google Shape;1200;p5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Comparing elements with bubble sort</a:t>
            </a:r>
            <a:endParaRPr/>
          </a:p>
        </p:txBody>
      </p:sp>
      <p:sp>
        <p:nvSpPr>
          <p:cNvPr id="1201" name="Google Shape;1201;p5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2" name="Google Shape;1202;p5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1203" name="Google Shape;120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0796" y="1662700"/>
            <a:ext cx="5048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4" name="Google Shape;1204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0293" y="1662700"/>
            <a:ext cx="5048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" name="Google Shape;1205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9789" y="1662700"/>
            <a:ext cx="5048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" name="Google Shape;1206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09286" y="1662700"/>
            <a:ext cx="5048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7" name="Google Shape;1207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88782" y="1662700"/>
            <a:ext cx="5048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8" name="Google Shape;1208;p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68279" y="1662700"/>
            <a:ext cx="5048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9" name="Google Shape;1209;p5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47775" y="1662700"/>
            <a:ext cx="5048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0" name="Google Shape;1210;p5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91300" y="1662700"/>
            <a:ext cx="5048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1" name="Google Shape;1211;p5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326953" y="3081493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2" name="Google Shape;1212;p53"/>
          <p:cNvSpPr txBox="1"/>
          <p:nvPr>
            <p:ph idx="1" type="body"/>
          </p:nvPr>
        </p:nvSpPr>
        <p:spPr>
          <a:xfrm>
            <a:off x="310900" y="3081500"/>
            <a:ext cx="7884900" cy="8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</a:rPr>
              <a:t>The number of comparisons made in a single pass is </a:t>
            </a:r>
            <a:r>
              <a:rPr b="1" lang="en-GB">
                <a:solidFill>
                  <a:srgbClr val="FFFFFF"/>
                </a:solidFill>
              </a:rPr>
              <a:t>always</a:t>
            </a:r>
            <a:r>
              <a:rPr lang="en-GB">
                <a:solidFill>
                  <a:srgbClr val="FFFFFF"/>
                </a:solidFill>
              </a:rPr>
              <a:t> equal to the number of </a:t>
            </a:r>
            <a:r>
              <a:rPr b="1" lang="en-GB">
                <a:solidFill>
                  <a:srgbClr val="FFFFFF"/>
                </a:solidFill>
              </a:rPr>
              <a:t>pairs</a:t>
            </a:r>
            <a:r>
              <a:rPr lang="en-GB">
                <a:solidFill>
                  <a:srgbClr val="FFFFFF"/>
                </a:solidFill>
              </a:rPr>
              <a:t> you pass over i.e. the number of elements - 1.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To fully execute a bubble sort, you need to keep passing through the list until all the elements are in order.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How do you know that the list has been sorted after you’ve finished a pass?</a:t>
            </a:r>
            <a:endParaRPr/>
          </a:p>
        </p:txBody>
      </p:sp>
      <p:sp>
        <p:nvSpPr>
          <p:cNvPr id="1218" name="Google Shape;1218;p5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Comparing elements with bubble sort</a:t>
            </a:r>
            <a:endParaRPr/>
          </a:p>
        </p:txBody>
      </p:sp>
      <p:sp>
        <p:nvSpPr>
          <p:cNvPr id="1219" name="Google Shape;1219;p5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0" name="Google Shape;1220;p5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1221" name="Google Shape;122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38" y="461125"/>
            <a:ext cx="4000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2" name="Google Shape;122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2703" y="2470343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Google Shape;1223;p54"/>
          <p:cNvSpPr txBox="1"/>
          <p:nvPr>
            <p:ph idx="1" type="body"/>
          </p:nvPr>
        </p:nvSpPr>
        <p:spPr>
          <a:xfrm>
            <a:off x="310950" y="2470350"/>
            <a:ext cx="8111700" cy="8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</a:rPr>
              <a:t>If </a:t>
            </a:r>
            <a:r>
              <a:rPr b="1" lang="en-GB">
                <a:solidFill>
                  <a:srgbClr val="FFFFFF"/>
                </a:solidFill>
              </a:rPr>
              <a:t>no swaps</a:t>
            </a:r>
            <a:r>
              <a:rPr lang="en-GB">
                <a:solidFill>
                  <a:srgbClr val="FFFFFF"/>
                </a:solidFill>
              </a:rPr>
              <a:t> were made during a </a:t>
            </a:r>
            <a:r>
              <a:rPr b="1" lang="en-GB">
                <a:solidFill>
                  <a:srgbClr val="FFFFFF"/>
                </a:solidFill>
              </a:rPr>
              <a:t>single pass</a:t>
            </a:r>
            <a:r>
              <a:rPr lang="en-GB">
                <a:solidFill>
                  <a:srgbClr val="FFFFFF"/>
                </a:solidFill>
              </a:rPr>
              <a:t>, that means that none of the elements are out of order and the algorithm can stop executing.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55"/>
          <p:cNvSpPr txBox="1"/>
          <p:nvPr>
            <p:ph idx="1" type="body"/>
          </p:nvPr>
        </p:nvSpPr>
        <p:spPr>
          <a:xfrm>
            <a:off x="316050" y="1017700"/>
            <a:ext cx="85119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instructions for executing a bubble sort in full can be written as: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romanUcPeriod"/>
            </a:pPr>
            <a:r>
              <a:rPr lang="en-GB"/>
              <a:t>Take a list of data to be sorted.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/>
              <a:t>Repeat step 1 (the pass) until no swaps are made: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Repeat steps a-c for all the items in the list, starting from the first one: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Compare the item at the current position to the one next to it.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If the item at the current position is </a:t>
            </a:r>
            <a:r>
              <a:rPr b="1" lang="en-GB" sz="1800"/>
              <a:t>greater than</a:t>
            </a:r>
            <a:r>
              <a:rPr lang="en-GB" sz="1800"/>
              <a:t> the one next to it, swap the items within the list.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Go to the next item in the list.</a:t>
            </a:r>
            <a:endParaRPr sz="1800"/>
          </a:p>
        </p:txBody>
      </p:sp>
      <p:sp>
        <p:nvSpPr>
          <p:cNvPr id="1229" name="Google Shape;1229;p5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Algorithm for a complete bubble sort</a:t>
            </a:r>
            <a:endParaRPr/>
          </a:p>
        </p:txBody>
      </p:sp>
      <p:sp>
        <p:nvSpPr>
          <p:cNvPr id="1230" name="Google Shape;1230;p55"/>
          <p:cNvSpPr/>
          <p:nvPr/>
        </p:nvSpPr>
        <p:spPr>
          <a:xfrm>
            <a:off x="1235725" y="2230250"/>
            <a:ext cx="7557600" cy="166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5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32" name="Google Shape;1232;p5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1233" name="Google Shape;1233;p55"/>
          <p:cNvSpPr txBox="1"/>
          <p:nvPr>
            <p:ph idx="1" type="body"/>
          </p:nvPr>
        </p:nvSpPr>
        <p:spPr>
          <a:xfrm>
            <a:off x="8076583" y="2056211"/>
            <a:ext cx="6711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90000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 sz="1400"/>
              <a:t>Pass</a:t>
            </a:r>
            <a:endParaRPr b="1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5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Complete</a:t>
            </a:r>
            <a:r>
              <a:rPr lang="en-GB"/>
              <a:t> the tasks on the </a:t>
            </a:r>
            <a:r>
              <a:rPr b="1" lang="en-GB"/>
              <a:t>Activity 5 worksheet</a:t>
            </a:r>
            <a:r>
              <a:rPr lang="en-GB"/>
              <a:t> for executing a bubble sort.</a:t>
            </a:r>
            <a:endParaRPr/>
          </a:p>
        </p:txBody>
      </p:sp>
      <p:sp>
        <p:nvSpPr>
          <p:cNvPr id="1239" name="Google Shape;1239;p5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Executing a bubble sort</a:t>
            </a:r>
            <a:endParaRPr/>
          </a:p>
        </p:txBody>
      </p:sp>
      <p:sp>
        <p:nvSpPr>
          <p:cNvPr id="1240" name="Google Shape;1240;p5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1" name="Google Shape;1241;p5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5</a:t>
            </a:r>
            <a:endParaRPr/>
          </a:p>
        </p:txBody>
      </p:sp>
      <p:pic>
        <p:nvPicPr>
          <p:cNvPr id="1242" name="Google Shape;124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3" name="Google Shape;1243;p56"/>
          <p:cNvPicPr preferRelativeResize="0"/>
          <p:nvPr/>
        </p:nvPicPr>
        <p:blipFill rotWithShape="1">
          <a:blip r:embed="rId4">
            <a:alphaModFix/>
          </a:blip>
          <a:srcRect b="3670" l="0" r="0" t="0"/>
          <a:stretch/>
        </p:blipFill>
        <p:spPr>
          <a:xfrm>
            <a:off x="4736600" y="1289300"/>
            <a:ext cx="4096501" cy="353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7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Below is the</a:t>
            </a:r>
            <a:r>
              <a:rPr b="1" lang="en-GB"/>
              <a:t> solution</a:t>
            </a:r>
            <a:r>
              <a:rPr lang="en-GB"/>
              <a:t> for each pass of the bubble sort in the first task:</a:t>
            </a:r>
            <a:endParaRPr/>
          </a:p>
        </p:txBody>
      </p:sp>
      <p:sp>
        <p:nvSpPr>
          <p:cNvPr id="1249" name="Google Shape;1249;p57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Executing a bubble sort - Task 1 Solution</a:t>
            </a:r>
            <a:endParaRPr/>
          </a:p>
        </p:txBody>
      </p:sp>
      <p:sp>
        <p:nvSpPr>
          <p:cNvPr id="1250" name="Google Shape;1250;p5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1" name="Google Shape;1251;p5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5</a:t>
            </a:r>
            <a:endParaRPr/>
          </a:p>
        </p:txBody>
      </p:sp>
      <p:pic>
        <p:nvPicPr>
          <p:cNvPr id="1252" name="Google Shape;125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16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3" name="Google Shape;1253;p57"/>
          <p:cNvPicPr preferRelativeResize="0"/>
          <p:nvPr/>
        </p:nvPicPr>
        <p:blipFill rotWithShape="1">
          <a:blip r:embed="rId4">
            <a:alphaModFix/>
          </a:blip>
          <a:srcRect b="0" l="0" r="0" t="1536"/>
          <a:stretch/>
        </p:blipFill>
        <p:spPr>
          <a:xfrm>
            <a:off x="316100" y="1647600"/>
            <a:ext cx="8511800" cy="28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In computer science, sorting algorithms are used to arrange the items of a list in a particular order e.g. from lowest to highest.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Computers frequently need to sort large amounts of data based on a certain attribute.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Can you think of any examples when computers need to sort data?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Why is sorting important?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1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38" y="461125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58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may have noticed in the last activity that after each pass, the next largest value is in its proper place.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This means that you would never need to check the largest value again once a pass has completed.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59" name="Google Shape;1259;p58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Executing a bubble sort</a:t>
            </a:r>
            <a:endParaRPr/>
          </a:p>
        </p:txBody>
      </p:sp>
      <p:sp>
        <p:nvSpPr>
          <p:cNvPr id="1260" name="Google Shape;1260;p5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61" name="Google Shape;1261;p5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5</a:t>
            </a:r>
            <a:endParaRPr/>
          </a:p>
        </p:txBody>
      </p:sp>
      <p:pic>
        <p:nvPicPr>
          <p:cNvPr id="1262" name="Google Shape;126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6953" y="2806043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58"/>
          <p:cNvSpPr txBox="1"/>
          <p:nvPr>
            <p:ph idx="1" type="body"/>
          </p:nvPr>
        </p:nvSpPr>
        <p:spPr>
          <a:xfrm>
            <a:off x="310900" y="2806050"/>
            <a:ext cx="7884900" cy="8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</a:rPr>
              <a:t>Therefore, you can </a:t>
            </a:r>
            <a:r>
              <a:rPr b="1" lang="en-GB">
                <a:solidFill>
                  <a:srgbClr val="FFFFFF"/>
                </a:solidFill>
              </a:rPr>
              <a:t>reduce the number of comparisons by one</a:t>
            </a:r>
            <a:r>
              <a:rPr lang="en-GB">
                <a:solidFill>
                  <a:srgbClr val="FFFFFF"/>
                </a:solidFill>
              </a:rPr>
              <a:t> after each pass to improve the efficiency of the algorithm.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9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Bubble sort is one of the slowest algorithms for sorting data and performs poorly in real world use, especially on large collections of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However, you can improve the efficiency of the bubble sort algorithm by: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Stopping once no swaps were made during a single pass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Reducing the number of comparisons by 1 after each pass</a:t>
            </a:r>
            <a:endParaRPr/>
          </a:p>
        </p:txBody>
      </p:sp>
      <p:sp>
        <p:nvSpPr>
          <p:cNvPr id="1269" name="Google Shape;1269;p59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Summary of bubble sort</a:t>
            </a:r>
            <a:endParaRPr/>
          </a:p>
        </p:txBody>
      </p:sp>
      <p:sp>
        <p:nvSpPr>
          <p:cNvPr id="1270" name="Google Shape;1270;p5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71" name="Google Shape;1271;p5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Wrap Up</a:t>
            </a:r>
            <a:endParaRPr/>
          </a:p>
        </p:txBody>
      </p:sp>
      <p:pic>
        <p:nvPicPr>
          <p:cNvPr id="1272" name="Google Shape;127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4000" y="456363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6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Identified why computers often need to sort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Traversed a list of items, swapping the items that are out of order.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Performed a bubble sort to order a list containing sample data.</a:t>
            </a:r>
            <a:endParaRPr/>
          </a:p>
        </p:txBody>
      </p:sp>
      <p:sp>
        <p:nvSpPr>
          <p:cNvPr id="1278" name="Google Shape;1278;p6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1279" name="Google Shape;1279;p6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0" name="Google Shape;1280;p60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Explore another sorting algorithm, insertion sort.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81" name="Google Shape;1281;p6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Choosing which sorting algorithm to use depends on certain factors, such as how efficient it is on large sets of data or how easy it is to implement and test.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In this lesson, you will explore how to execute an algorithm called bubble sort. </a:t>
            </a:r>
            <a:endParaRPr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Why is sorting important?</a:t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bubble sort algorithm works by repeatedly going through a list, comparing adjacent items and swapping the items if they are in the wrong order.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Each time the algorithm goes through the list it is called a </a:t>
            </a:r>
            <a:r>
              <a:rPr b="1" lang="en-GB"/>
              <a:t>pass</a:t>
            </a:r>
            <a:r>
              <a:rPr lang="en-GB"/>
              <a:t>. The pass through the list is repeated until the list is sorted.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In the next slides, you will see how the algorithm swaps adjacent items that are in the wrong order during one pass of a bubble sort.</a:t>
            </a:r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</a:t>
            </a:r>
            <a:endParaRPr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1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4475" y="451588"/>
            <a:ext cx="4286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Take a list of data to be sorted.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3</a:t>
            </a:r>
            <a:endParaRPr b="1" sz="1400"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4</a:t>
            </a:r>
            <a:endParaRPr b="1" sz="1400"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5</a:t>
            </a:r>
            <a:endParaRPr b="1" sz="1400"/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6</a:t>
            </a:r>
            <a:endParaRPr b="1" sz="1400"/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7</a:t>
            </a:r>
            <a:endParaRPr b="1" sz="1400"/>
          </a:p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6972101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8</a:t>
            </a:r>
            <a:endParaRPr b="1" sz="1400"/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792621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9</a:t>
            </a:r>
            <a:endParaRPr b="1" sz="1400"/>
          </a:p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2</a:t>
            </a:r>
            <a:endParaRPr b="1" sz="1400"/>
          </a:p>
        </p:txBody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Cup 1</a:t>
            </a:r>
            <a:endParaRPr b="1" sz="1400"/>
          </a:p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pic>
        <p:nvPicPr>
          <p:cNvPr id="145" name="Google Shape;1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43</a:t>
            </a:r>
            <a:endParaRPr sz="1600"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need to be sorted with the lowest value on the left.</a:t>
            </a:r>
            <a:endParaRPr/>
          </a:p>
        </p:txBody>
      </p:sp>
      <p:sp>
        <p:nvSpPr>
          <p:cNvPr id="169" name="Google Shape;169;p17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Bubble sort: one pass</a:t>
            </a:r>
            <a:endParaRPr/>
          </a:p>
        </p:txBody>
      </p:sp>
      <p:sp>
        <p:nvSpPr>
          <p:cNvPr id="170" name="Google Shape;170;p1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1" name="Google Shape;171;p1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Here is the initial order of the cups. However, when you are executing a bubble sort you will only be comparing two items at a time.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21</a:t>
            </a:r>
            <a:endParaRPr sz="1600"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2</a:t>
            </a:r>
            <a:endParaRPr sz="1600"/>
          </a:p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50</a:t>
            </a:r>
            <a:endParaRPr sz="1600"/>
          </a:p>
        </p:txBody>
      </p:sp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</a:t>
            </a:r>
            <a:endParaRPr sz="1600"/>
          </a:p>
        </p:txBody>
      </p:sp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80</a:t>
            </a:r>
            <a:endParaRPr sz="1600"/>
          </a:p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35</a:t>
            </a:r>
            <a:endParaRPr sz="1600"/>
          </a:p>
        </p:txBody>
      </p:sp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64</a:t>
            </a:r>
            <a:endParaRPr sz="1600"/>
          </a:p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7</a:t>
            </a:r>
            <a:endParaRPr sz="1600"/>
          </a:p>
        </p:txBody>
      </p:sp>
      <p:pic>
        <p:nvPicPr>
          <p:cNvPr id="181" name="Google Shape;1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462" y="17805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225" y="17805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12" y="17804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825" y="17804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12" y="17805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00" y="17803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625" y="17804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425" y="17804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00" y="1780550"/>
            <a:ext cx="958050" cy="1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