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y="5143500" cx="9144000"/>
  <p:notesSz cx="6858000" cy="9144000"/>
  <p:embeddedFontLst>
    <p:embeddedFont>
      <p:font typeface="Montserrat SemiBold"/>
      <p:regular r:id="rId63"/>
      <p:bold r:id="rId64"/>
      <p:italic r:id="rId65"/>
      <p:boldItalic r:id="rId66"/>
    </p:embeddedFont>
    <p:embeddedFont>
      <p:font typeface="Montserrat Light"/>
      <p:regular r:id="rId67"/>
      <p:bold r:id="rId68"/>
      <p:italic r:id="rId69"/>
      <p:boldItalic r:id="rId70"/>
    </p:embeddedFont>
    <p:embeddedFont>
      <p:font typeface="Quicksand"/>
      <p:regular r:id="rId71"/>
      <p:bold r:id="rId72"/>
    </p:embeddedFont>
    <p:embeddedFont>
      <p:font typeface="Roboto Mono"/>
      <p:regular r:id="rId73"/>
      <p:bold r:id="rId74"/>
      <p:italic r:id="rId75"/>
      <p:boldItalic r:id="rId76"/>
    </p:embeddedFont>
    <p:embeddedFont>
      <p:font typeface="Quicksand Medium"/>
      <p:regular r:id="rId77"/>
      <p:bold r:id="rId7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D09BAE-7D61-40F4-ADDB-2D62AFDA8791}">
  <a:tblStyle styleId="{67D09BAE-7D61-40F4-ADDB-2D62AFDA879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RobotoMono-regular.fntdata"/><Relationship Id="rId72" Type="http://schemas.openxmlformats.org/officeDocument/2006/relationships/font" Target="fonts/Quicksand-bold.fntdata"/><Relationship Id="rId31" Type="http://schemas.openxmlformats.org/officeDocument/2006/relationships/slide" Target="slides/slide26.xml"/><Relationship Id="rId75" Type="http://schemas.openxmlformats.org/officeDocument/2006/relationships/font" Target="fonts/RobotoMono-italic.fntdata"/><Relationship Id="rId30" Type="http://schemas.openxmlformats.org/officeDocument/2006/relationships/slide" Target="slides/slide25.xml"/><Relationship Id="rId74" Type="http://schemas.openxmlformats.org/officeDocument/2006/relationships/font" Target="fonts/RobotoMono-bold.fntdata"/><Relationship Id="rId33" Type="http://schemas.openxmlformats.org/officeDocument/2006/relationships/slide" Target="slides/slide28.xml"/><Relationship Id="rId77" Type="http://schemas.openxmlformats.org/officeDocument/2006/relationships/font" Target="fonts/QuicksandMedium-regular.fntdata"/><Relationship Id="rId32" Type="http://schemas.openxmlformats.org/officeDocument/2006/relationships/slide" Target="slides/slide27.xml"/><Relationship Id="rId76" Type="http://schemas.openxmlformats.org/officeDocument/2006/relationships/font" Target="fonts/RobotoMono-boldItalic.fntdata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8" Type="http://schemas.openxmlformats.org/officeDocument/2006/relationships/font" Target="fonts/QuicksandMedium-bold.fntdata"/><Relationship Id="rId71" Type="http://schemas.openxmlformats.org/officeDocument/2006/relationships/font" Target="fonts/Quicksand-regular.fntdata"/><Relationship Id="rId70" Type="http://schemas.openxmlformats.org/officeDocument/2006/relationships/font" Target="fonts/MontserratLight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SemiBold-bold.fntdata"/><Relationship Id="rId63" Type="http://schemas.openxmlformats.org/officeDocument/2006/relationships/font" Target="fonts/MontserratSemiBold-regular.fntdata"/><Relationship Id="rId22" Type="http://schemas.openxmlformats.org/officeDocument/2006/relationships/slide" Target="slides/slide17.xml"/><Relationship Id="rId66" Type="http://schemas.openxmlformats.org/officeDocument/2006/relationships/font" Target="fonts/MontserratSemiBold-bold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SemiBold-italic.fntdata"/><Relationship Id="rId24" Type="http://schemas.openxmlformats.org/officeDocument/2006/relationships/slide" Target="slides/slide19.xml"/><Relationship Id="rId68" Type="http://schemas.openxmlformats.org/officeDocument/2006/relationships/font" Target="fonts/MontserratLight-bold.fntdata"/><Relationship Id="rId23" Type="http://schemas.openxmlformats.org/officeDocument/2006/relationships/slide" Target="slides/slide18.xml"/><Relationship Id="rId67" Type="http://schemas.openxmlformats.org/officeDocument/2006/relationships/font" Target="fonts/MontserratLight-regular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MontserratLight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ncce.io/tcc" TargetMode="External"/><Relationship Id="rId3" Type="http://schemas.openxmlformats.org/officeDocument/2006/relationships/hyperlink" Target="http://ncce.io/ogl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photos/card-game-cards-gambling-game-1834640/" TargetMode="Externa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Last updated: 28/09/2021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Resources are updated regularly — the latest version is available at: </a:t>
            </a:r>
            <a:r>
              <a:rPr lang="en-GB" sz="900" u="sng">
                <a:solidFill>
                  <a:srgbClr val="1155CC"/>
                </a:solid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ncce.io/tcc</a:t>
            </a:r>
            <a:r>
              <a:rPr lang="en-GB" sz="9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9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This resource is licensed under the Open Government Licence, version 3. For more information on this licence, see</a:t>
            </a:r>
            <a:r>
              <a:rPr lang="en-GB" sz="900" u="sng">
                <a:solidFill>
                  <a:srgbClr val="1155CC"/>
                </a:solid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ncce.io/ogl</a:t>
            </a:r>
            <a:r>
              <a:rPr lang="en-GB" sz="9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9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5" name="Google Shape;55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3" name="Google Shape;57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4" name="Google Shape;59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9" name="Google Shape;61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6" name="Google Shape;64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9" name="Google Shape;66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2" name="Google Shape;69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5" name="Google Shape;71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0" name="Google Shape;74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8" name="Google Shape;76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3" name="Google Shape;79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8" name="Google Shape;81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5" name="Google Shape;84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3" name="Google Shape;87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2" name="Google Shape;90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8" name="Google Shape;92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4" name="Google Shape;95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0" name="Google Shape;98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9" name="Google Shape;100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9" name="Google Shape;103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6" name="Google Shape;106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3" name="Google Shape;109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3" name="Google Shape;112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3" name="Google Shape;115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4" name="Google Shape;118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2" name="Google Shape;121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0" name="Google Shape;1240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0" name="Google Shape;127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9" name="Google Shape;1299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9" name="Google Shape;130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9" name="Google Shape;1319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9" name="Google Shape;1329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7" name="Google Shape;1337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6" name="Google Shape;1346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https://pixabay.com/photos/card-game-cards-gambling-game-1834640/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6" name="Google Shape;1356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3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18600" y="4066025"/>
            <a:ext cx="17145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/ Questions / Lists">
  <p:cSld name="TITLE_4_1_1_1_2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r Images side by side">
  <p:cSld name="TITLE_4_1_1_1_3_1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4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with heading)">
  <p:cSld name="TITLE_4_1_1_2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0900" y="1017725"/>
            <a:ext cx="8521200" cy="30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no heading)">
  <p:cSld name="TITLE_4_1_1_1_4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" type="body"/>
          </p:nvPr>
        </p:nvSpPr>
        <p:spPr>
          <a:xfrm>
            <a:off x="310900" y="472000"/>
            <a:ext cx="85212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310900" y="4282175"/>
            <a:ext cx="85212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" name="Google Shape;36;p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(no text under)">
  <p:cSld name="TITLE_4_1_1_1_3_2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0900" y="1017725"/>
            <a:ext cx="85212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310900" y="319600"/>
            <a:ext cx="8521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7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text">
  <p:cSld name="TITLE_4_1_1_1_1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310900" y="319600"/>
            <a:ext cx="8521200" cy="4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360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155CC">
            <a:alpha val="549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725"/>
            <a:ext cx="9144000" cy="30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0900" y="310900"/>
            <a:ext cx="8521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b="1" i="0" sz="2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0900" y="1017725"/>
            <a:ext cx="8521500" cy="3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orient="horz" pos="196">
          <p15:clr>
            <a:srgbClr val="EA4335"/>
          </p15:clr>
        </p15:guide>
        <p15:guide id="3" orient="horz" pos="641">
          <p15:clr>
            <a:srgbClr val="EA4335"/>
          </p15:clr>
        </p15:guide>
        <p15:guide id="4" pos="2776">
          <p15:clr>
            <a:srgbClr val="EA4335"/>
          </p15:clr>
        </p15:guide>
        <p15:guide id="5" orient="horz" pos="812">
          <p15:clr>
            <a:srgbClr val="EA4335"/>
          </p15:clr>
        </p15:guide>
        <p15:guide id="6" pos="2984">
          <p15:clr>
            <a:srgbClr val="EA4335"/>
          </p15:clr>
        </p15:guide>
        <p15:guide id="7" pos="5564">
          <p15:clr>
            <a:srgbClr val="EA4335"/>
          </p15:clr>
        </p15:guide>
        <p15:guide id="8" orient="horz" pos="2592">
          <p15:clr>
            <a:srgbClr val="EA4335"/>
          </p15:clr>
        </p15:guide>
        <p15:guide id="9" pos="2448">
          <p15:clr>
            <a:srgbClr val="EA4335"/>
          </p15:clr>
        </p15:guide>
        <p15:guide id="10" pos="3312">
          <p15:clr>
            <a:srgbClr val="EA4335"/>
          </p15:clr>
        </p15:guide>
        <p15:guide id="11" orient="horz" pos="304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Relationship Id="rId4" Type="http://schemas.openxmlformats.org/officeDocument/2006/relationships/image" Target="../media/image14.png"/><Relationship Id="rId5" Type="http://schemas.openxmlformats.org/officeDocument/2006/relationships/image" Target="../media/image3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Relationship Id="rId5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Relationship Id="rId5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Relationship Id="rId5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Relationship Id="rId5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Relationship Id="rId5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Relationship Id="rId5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Relationship Id="rId4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Relationship Id="rId4" Type="http://schemas.openxmlformats.org/officeDocument/2006/relationships/image" Target="../media/image29.png"/><Relationship Id="rId5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Relationship Id="rId4" Type="http://schemas.openxmlformats.org/officeDocument/2006/relationships/image" Target="../media/image29.png"/><Relationship Id="rId5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Relationship Id="rId4" Type="http://schemas.openxmlformats.org/officeDocument/2006/relationships/image" Target="../media/image29.png"/><Relationship Id="rId5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Relationship Id="rId4" Type="http://schemas.openxmlformats.org/officeDocument/2006/relationships/image" Target="../media/image29.png"/><Relationship Id="rId5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Relationship Id="rId4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Relationship Id="rId4" Type="http://schemas.openxmlformats.org/officeDocument/2006/relationships/image" Target="../media/image14.png"/><Relationship Id="rId5" Type="http://schemas.openxmlformats.org/officeDocument/2006/relationships/image" Target="../media/image3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Relationship Id="rId4" Type="http://schemas.openxmlformats.org/officeDocument/2006/relationships/image" Target="../media/image14.png"/><Relationship Id="rId5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Relationship Id="rId4" Type="http://schemas.openxmlformats.org/officeDocument/2006/relationships/image" Target="../media/image33.png"/><Relationship Id="rId5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Relationship Id="rId4" Type="http://schemas.openxmlformats.org/officeDocument/2006/relationships/image" Target="../media/image29.png"/><Relationship Id="rId5" Type="http://schemas.openxmlformats.org/officeDocument/2006/relationships/image" Target="../media/image3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Relationship Id="rId4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Relationship Id="rId4" Type="http://schemas.openxmlformats.org/officeDocument/2006/relationships/image" Target="../media/image29.png"/><Relationship Id="rId5" Type="http://schemas.openxmlformats.org/officeDocument/2006/relationships/image" Target="../media/image3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png"/><Relationship Id="rId4" Type="http://schemas.openxmlformats.org/officeDocument/2006/relationships/image" Target="../media/image29.png"/><Relationship Id="rId5" Type="http://schemas.openxmlformats.org/officeDocument/2006/relationships/image" Target="../media/image3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png"/><Relationship Id="rId4" Type="http://schemas.openxmlformats.org/officeDocument/2006/relationships/image" Target="../media/image29.png"/><Relationship Id="rId5" Type="http://schemas.openxmlformats.org/officeDocument/2006/relationships/image" Target="../media/image3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4.png"/><Relationship Id="rId4" Type="http://schemas.openxmlformats.org/officeDocument/2006/relationships/image" Target="../media/image29.png"/><Relationship Id="rId5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4.png"/><Relationship Id="rId4" Type="http://schemas.openxmlformats.org/officeDocument/2006/relationships/image" Target="../media/image2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4.png"/><Relationship Id="rId4" Type="http://schemas.openxmlformats.org/officeDocument/2006/relationships/image" Target="../media/image29.png"/><Relationship Id="rId5" Type="http://schemas.openxmlformats.org/officeDocument/2006/relationships/image" Target="../media/image3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4.png"/><Relationship Id="rId4" Type="http://schemas.openxmlformats.org/officeDocument/2006/relationships/image" Target="../media/image29.png"/><Relationship Id="rId5" Type="http://schemas.openxmlformats.org/officeDocument/2006/relationships/image" Target="../media/image3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4.png"/><Relationship Id="rId4" Type="http://schemas.openxmlformats.org/officeDocument/2006/relationships/image" Target="../media/image29.png"/><Relationship Id="rId5" Type="http://schemas.openxmlformats.org/officeDocument/2006/relationships/image" Target="../media/image3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4.png"/><Relationship Id="rId4" Type="http://schemas.openxmlformats.org/officeDocument/2006/relationships/image" Target="../media/image29.png"/><Relationship Id="rId5" Type="http://schemas.openxmlformats.org/officeDocument/2006/relationships/image" Target="../media/image3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4.png"/><Relationship Id="rId4" Type="http://schemas.openxmlformats.org/officeDocument/2006/relationships/image" Target="../media/image2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7.png"/><Relationship Id="rId4" Type="http://schemas.openxmlformats.org/officeDocument/2006/relationships/image" Target="../media/image4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4.png"/><Relationship Id="rId4" Type="http://schemas.openxmlformats.org/officeDocument/2006/relationships/image" Target="../media/image4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8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4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5400"/>
              <a:t>Insertion sort</a:t>
            </a:r>
            <a:endParaRPr sz="5400"/>
          </a:p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Mack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/>
          <p:nvPr/>
        </p:nvSpPr>
        <p:spPr>
          <a:xfrm>
            <a:off x="310900" y="2239075"/>
            <a:ext cx="3816600" cy="1436400"/>
          </a:xfrm>
          <a:prstGeom prst="roundRect">
            <a:avLst>
              <a:gd fmla="val 5365" name="adj"/>
            </a:avLst>
          </a:prstGeom>
          <a:solidFill>
            <a:schemeClr val="accent6"/>
          </a:solidFill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4127350" y="2239075"/>
            <a:ext cx="2858400" cy="1436400"/>
          </a:xfrm>
          <a:prstGeom prst="roundRect">
            <a:avLst>
              <a:gd fmla="val 5365" name="adj"/>
            </a:avLst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8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Insertion sort: single pass</a:t>
            </a:r>
            <a:endParaRPr/>
          </a:p>
        </p:txBody>
      </p:sp>
      <p:sp>
        <p:nvSpPr>
          <p:cNvPr id="157" name="Google Shape;157;p1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8" name="Google Shape;158;p18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159" name="Google Shape;159;p18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Take a list where the first items are ordered and the rest are not.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 each single pass, the first out-of-order item is inserted at the appropriate position in the sorted list.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2201507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3</a:t>
            </a:r>
            <a:endParaRPr b="1" sz="1400"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3155626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4</a:t>
            </a:r>
            <a:endParaRPr b="1" sz="1400"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47388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2</a:t>
            </a:r>
            <a:endParaRPr b="1" sz="1400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29326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1</a:t>
            </a:r>
            <a:endParaRPr b="1" sz="1400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740250" y="329057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sorted</a:t>
            </a:r>
            <a:endParaRPr sz="1400"/>
          </a:p>
        </p:txBody>
      </p:sp>
      <p:sp>
        <p:nvSpPr>
          <p:cNvPr id="174" name="Google Shape;174;p18"/>
          <p:cNvSpPr txBox="1"/>
          <p:nvPr/>
        </p:nvSpPr>
        <p:spPr>
          <a:xfrm>
            <a:off x="5077600" y="329057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unsorted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75" name="Google Shape;175;p18"/>
          <p:cNvPicPr preferRelativeResize="0"/>
          <p:nvPr/>
        </p:nvPicPr>
        <p:blipFill rotWithShape="1">
          <a:blip r:embed="rId4">
            <a:alphaModFix amt="70000"/>
          </a:blip>
          <a:srcRect b="0" l="0" r="0" t="0"/>
          <a:stretch/>
        </p:blipFill>
        <p:spPr>
          <a:xfrm rot="10800000">
            <a:off x="6031017" y="2312038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 rotWithShape="1">
          <a:blip r:embed="rId4">
            <a:alphaModFix amt="70000"/>
          </a:blip>
          <a:srcRect b="0" l="0" r="0" t="0"/>
          <a:stretch/>
        </p:blipFill>
        <p:spPr>
          <a:xfrm rot="10800000">
            <a:off x="4122087" y="2312038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 rotWithShape="1">
          <a:blip r:embed="rId4">
            <a:alphaModFix amt="70000"/>
          </a:blip>
          <a:srcRect b="0" l="0" r="0" t="0"/>
          <a:stretch/>
        </p:blipFill>
        <p:spPr>
          <a:xfrm rot="10800000">
            <a:off x="5074892" y="2312038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4118713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8"/>
          <p:cNvSpPr txBox="1"/>
          <p:nvPr>
            <p:ph idx="1" type="body"/>
          </p:nvPr>
        </p:nvSpPr>
        <p:spPr>
          <a:xfrm>
            <a:off x="4109744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5</a:t>
            </a:r>
            <a:endParaRPr b="1" sz="1400"/>
          </a:p>
        </p:txBody>
      </p:sp>
      <p:sp>
        <p:nvSpPr>
          <p:cNvPr id="180" name="Google Shape;180;p18"/>
          <p:cNvSpPr txBox="1"/>
          <p:nvPr>
            <p:ph idx="1" type="body"/>
          </p:nvPr>
        </p:nvSpPr>
        <p:spPr>
          <a:xfrm>
            <a:off x="5063863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6</a:t>
            </a:r>
            <a:endParaRPr b="1" sz="1400"/>
          </a:p>
        </p:txBody>
      </p:sp>
      <p:sp>
        <p:nvSpPr>
          <p:cNvPr id="181" name="Google Shape;181;p18"/>
          <p:cNvSpPr txBox="1"/>
          <p:nvPr>
            <p:ph idx="1" type="body"/>
          </p:nvPr>
        </p:nvSpPr>
        <p:spPr>
          <a:xfrm>
            <a:off x="6017982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7</a:t>
            </a:r>
            <a:endParaRPr b="1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idx="1" type="body"/>
          </p:nvPr>
        </p:nvSpPr>
        <p:spPr>
          <a:xfrm>
            <a:off x="4109744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5</a:t>
            </a:r>
            <a:endParaRPr b="1" sz="1400"/>
          </a:p>
        </p:txBody>
      </p:sp>
      <p:sp>
        <p:nvSpPr>
          <p:cNvPr id="187" name="Google Shape;187;p19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Insertion sort: single pass</a:t>
            </a:r>
            <a:endParaRPr/>
          </a:p>
        </p:txBody>
      </p:sp>
      <p:sp>
        <p:nvSpPr>
          <p:cNvPr id="188" name="Google Shape;188;p1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9" name="Google Shape;189;p19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190" name="Google Shape;190;p19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191" name="Google Shape;191;p19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192" name="Google Shape;192;p19"/>
          <p:cNvSpPr txBox="1"/>
          <p:nvPr>
            <p:ph idx="1" type="body"/>
          </p:nvPr>
        </p:nvSpPr>
        <p:spPr>
          <a:xfrm>
            <a:off x="2201507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3</a:t>
            </a:r>
            <a:endParaRPr b="1" sz="1400"/>
          </a:p>
        </p:txBody>
      </p:sp>
      <p:sp>
        <p:nvSpPr>
          <p:cNvPr id="193" name="Google Shape;193;p19"/>
          <p:cNvSpPr txBox="1"/>
          <p:nvPr>
            <p:ph idx="1" type="body"/>
          </p:nvPr>
        </p:nvSpPr>
        <p:spPr>
          <a:xfrm>
            <a:off x="3155626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4</a:t>
            </a:r>
            <a:endParaRPr b="1" sz="1400"/>
          </a:p>
        </p:txBody>
      </p:sp>
      <p:sp>
        <p:nvSpPr>
          <p:cNvPr id="194" name="Google Shape;194;p19"/>
          <p:cNvSpPr txBox="1"/>
          <p:nvPr>
            <p:ph idx="1" type="body"/>
          </p:nvPr>
        </p:nvSpPr>
        <p:spPr>
          <a:xfrm>
            <a:off x="4109744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5</a:t>
            </a:r>
            <a:endParaRPr b="1" sz="1400"/>
          </a:p>
        </p:txBody>
      </p:sp>
      <p:sp>
        <p:nvSpPr>
          <p:cNvPr id="195" name="Google Shape;195;p19"/>
          <p:cNvSpPr txBox="1"/>
          <p:nvPr>
            <p:ph idx="1" type="body"/>
          </p:nvPr>
        </p:nvSpPr>
        <p:spPr>
          <a:xfrm>
            <a:off x="1247388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2</a:t>
            </a:r>
            <a:endParaRPr b="1" sz="1400"/>
          </a:p>
        </p:txBody>
      </p:sp>
      <p:sp>
        <p:nvSpPr>
          <p:cNvPr id="196" name="Google Shape;196;p19"/>
          <p:cNvSpPr txBox="1"/>
          <p:nvPr>
            <p:ph idx="1" type="body"/>
          </p:nvPr>
        </p:nvSpPr>
        <p:spPr>
          <a:xfrm>
            <a:off x="29326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1</a:t>
            </a:r>
            <a:endParaRPr b="1" sz="1400"/>
          </a:p>
        </p:txBody>
      </p:sp>
      <p:sp>
        <p:nvSpPr>
          <p:cNvPr id="197" name="Google Shape;197;p19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198" name="Google Shape;198;p19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199" name="Google Shape;199;p19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50</a:t>
            </a:r>
            <a:endParaRPr sz="1600"/>
          </a:p>
        </p:txBody>
      </p:sp>
      <p:sp>
        <p:nvSpPr>
          <p:cNvPr id="200" name="Google Shape;200;p19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pic>
        <p:nvPicPr>
          <p:cNvPr id="201" name="Google Shape;20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7933275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4122087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9"/>
          <p:cNvSpPr txBox="1"/>
          <p:nvPr/>
        </p:nvSpPr>
        <p:spPr>
          <a:xfrm>
            <a:off x="7933425" y="329057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8" name="Google Shape;208;p19"/>
          <p:cNvSpPr txBox="1"/>
          <p:nvPr>
            <p:ph idx="1" type="body"/>
          </p:nvPr>
        </p:nvSpPr>
        <p:spPr>
          <a:xfrm>
            <a:off x="793342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sp>
        <p:nvSpPr>
          <p:cNvPr id="209" name="Google Shape;209;p19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Copy the first out-of-order item into 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Taking a copy of the last, out-of-order item is necessary. As items are “shifted” to the right, to make room for the new value, the last item in the list will be overwritten. 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10" name="Google Shape;210;p19"/>
          <p:cNvPicPr preferRelativeResize="0"/>
          <p:nvPr/>
        </p:nvPicPr>
        <p:blipFill rotWithShape="1">
          <a:blip r:embed="rId5">
            <a:alphaModFix amt="70000"/>
          </a:blip>
          <a:srcRect b="0" l="0" r="0" t="0"/>
          <a:stretch/>
        </p:blipFill>
        <p:spPr>
          <a:xfrm rot="10800000">
            <a:off x="6031017" y="2312038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9"/>
          <p:cNvPicPr preferRelativeResize="0"/>
          <p:nvPr/>
        </p:nvPicPr>
        <p:blipFill rotWithShape="1">
          <a:blip r:embed="rId5">
            <a:alphaModFix amt="70000"/>
          </a:blip>
          <a:srcRect b="0" l="0" r="0" t="0"/>
          <a:stretch/>
        </p:blipFill>
        <p:spPr>
          <a:xfrm rot="10800000">
            <a:off x="5074892" y="2312038"/>
            <a:ext cx="954720" cy="12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9"/>
          <p:cNvSpPr txBox="1"/>
          <p:nvPr>
            <p:ph idx="1" type="body"/>
          </p:nvPr>
        </p:nvSpPr>
        <p:spPr>
          <a:xfrm>
            <a:off x="5063863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6</a:t>
            </a:r>
            <a:endParaRPr b="1" sz="1400"/>
          </a:p>
        </p:txBody>
      </p:sp>
      <p:sp>
        <p:nvSpPr>
          <p:cNvPr id="213" name="Google Shape;213;p19"/>
          <p:cNvSpPr txBox="1"/>
          <p:nvPr>
            <p:ph idx="1" type="body"/>
          </p:nvPr>
        </p:nvSpPr>
        <p:spPr>
          <a:xfrm>
            <a:off x="6017982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7</a:t>
            </a:r>
            <a:endParaRPr b="1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Insertion sort: single pass</a:t>
            </a:r>
            <a:endParaRPr/>
          </a:p>
        </p:txBody>
      </p:sp>
      <p:sp>
        <p:nvSpPr>
          <p:cNvPr id="219" name="Google Shape;219;p2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0" name="Google Shape;220;p20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221" name="Google Shape;221;p20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222" name="Google Shape;222;p20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223" name="Google Shape;223;p20"/>
          <p:cNvSpPr txBox="1"/>
          <p:nvPr>
            <p:ph idx="1" type="body"/>
          </p:nvPr>
        </p:nvSpPr>
        <p:spPr>
          <a:xfrm>
            <a:off x="2201507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3</a:t>
            </a:r>
            <a:endParaRPr b="1" sz="1400"/>
          </a:p>
        </p:txBody>
      </p:sp>
      <p:sp>
        <p:nvSpPr>
          <p:cNvPr id="224" name="Google Shape;224;p20"/>
          <p:cNvSpPr txBox="1"/>
          <p:nvPr>
            <p:ph idx="1" type="body"/>
          </p:nvPr>
        </p:nvSpPr>
        <p:spPr>
          <a:xfrm>
            <a:off x="3155626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4</a:t>
            </a:r>
            <a:endParaRPr b="1" sz="1400"/>
          </a:p>
        </p:txBody>
      </p:sp>
      <p:sp>
        <p:nvSpPr>
          <p:cNvPr id="225" name="Google Shape;225;p20"/>
          <p:cNvSpPr txBox="1"/>
          <p:nvPr>
            <p:ph idx="1" type="body"/>
          </p:nvPr>
        </p:nvSpPr>
        <p:spPr>
          <a:xfrm>
            <a:off x="1247388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2</a:t>
            </a:r>
            <a:endParaRPr b="1" sz="1400"/>
          </a:p>
        </p:txBody>
      </p:sp>
      <p:sp>
        <p:nvSpPr>
          <p:cNvPr id="226" name="Google Shape;226;p20"/>
          <p:cNvSpPr txBox="1"/>
          <p:nvPr>
            <p:ph idx="1" type="body"/>
          </p:nvPr>
        </p:nvSpPr>
        <p:spPr>
          <a:xfrm>
            <a:off x="29326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1</a:t>
            </a:r>
            <a:endParaRPr b="1" sz="1400"/>
          </a:p>
        </p:txBody>
      </p:sp>
      <p:sp>
        <p:nvSpPr>
          <p:cNvPr id="227" name="Google Shape;227;p20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228" name="Google Shape;228;p20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229" name="Google Shape;229;p20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50</a:t>
            </a:r>
            <a:endParaRPr sz="1600"/>
          </a:p>
        </p:txBody>
      </p:sp>
      <p:pic>
        <p:nvPicPr>
          <p:cNvPr id="230" name="Google Shape;2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0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Start with the last of the ordered items. 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35" name="Google Shape;23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7933275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0"/>
          <p:cNvSpPr txBox="1"/>
          <p:nvPr/>
        </p:nvSpPr>
        <p:spPr>
          <a:xfrm>
            <a:off x="7933425" y="329057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7" name="Google Shape;237;p20"/>
          <p:cNvSpPr txBox="1"/>
          <p:nvPr>
            <p:ph idx="1" type="body"/>
          </p:nvPr>
        </p:nvSpPr>
        <p:spPr>
          <a:xfrm>
            <a:off x="793342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sp>
        <p:nvSpPr>
          <p:cNvPr id="238" name="Google Shape;238;p20"/>
          <p:cNvSpPr/>
          <p:nvPr/>
        </p:nvSpPr>
        <p:spPr>
          <a:xfrm>
            <a:off x="3169300" y="2239075"/>
            <a:ext cx="9582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0"/>
          <p:cNvSpPr txBox="1"/>
          <p:nvPr/>
        </p:nvSpPr>
        <p:spPr>
          <a:xfrm>
            <a:off x="3169300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0" name="Google Shape;240;p20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pic>
        <p:nvPicPr>
          <p:cNvPr id="241" name="Google Shape;24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41220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0"/>
          <p:cNvSpPr txBox="1"/>
          <p:nvPr>
            <p:ph idx="1" type="body"/>
          </p:nvPr>
        </p:nvSpPr>
        <p:spPr>
          <a:xfrm>
            <a:off x="4109744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5</a:t>
            </a:r>
            <a:endParaRPr b="1" sz="1400"/>
          </a:p>
        </p:txBody>
      </p:sp>
      <p:pic>
        <p:nvPicPr>
          <p:cNvPr id="243" name="Google Shape;243;p20"/>
          <p:cNvPicPr preferRelativeResize="0"/>
          <p:nvPr/>
        </p:nvPicPr>
        <p:blipFill rotWithShape="1">
          <a:blip r:embed="rId5">
            <a:alphaModFix amt="70000"/>
          </a:blip>
          <a:srcRect b="0" l="0" r="0" t="0"/>
          <a:stretch/>
        </p:blipFill>
        <p:spPr>
          <a:xfrm rot="10800000">
            <a:off x="6031017" y="2312038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0"/>
          <p:cNvPicPr preferRelativeResize="0"/>
          <p:nvPr/>
        </p:nvPicPr>
        <p:blipFill rotWithShape="1">
          <a:blip r:embed="rId5">
            <a:alphaModFix amt="70000"/>
          </a:blip>
          <a:srcRect b="0" l="0" r="0" t="0"/>
          <a:stretch/>
        </p:blipFill>
        <p:spPr>
          <a:xfrm rot="10800000">
            <a:off x="5074892" y="2312038"/>
            <a:ext cx="954720" cy="12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0"/>
          <p:cNvSpPr txBox="1"/>
          <p:nvPr>
            <p:ph idx="1" type="body"/>
          </p:nvPr>
        </p:nvSpPr>
        <p:spPr>
          <a:xfrm>
            <a:off x="5063863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6</a:t>
            </a:r>
            <a:endParaRPr b="1" sz="1400"/>
          </a:p>
        </p:txBody>
      </p:sp>
      <p:sp>
        <p:nvSpPr>
          <p:cNvPr id="246" name="Google Shape;246;p20"/>
          <p:cNvSpPr txBox="1"/>
          <p:nvPr>
            <p:ph idx="1" type="body"/>
          </p:nvPr>
        </p:nvSpPr>
        <p:spPr>
          <a:xfrm>
            <a:off x="6017982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7</a:t>
            </a:r>
            <a:endParaRPr b="1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/>
          <p:nvPr/>
        </p:nvSpPr>
        <p:spPr>
          <a:xfrm>
            <a:off x="3169300" y="2239075"/>
            <a:ext cx="9582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1"/>
          <p:cNvSpPr txBox="1"/>
          <p:nvPr/>
        </p:nvSpPr>
        <p:spPr>
          <a:xfrm>
            <a:off x="3169300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3" name="Google Shape;253;p21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Insertion sort: single pass</a:t>
            </a:r>
            <a:endParaRPr/>
          </a:p>
        </p:txBody>
      </p:sp>
      <p:sp>
        <p:nvSpPr>
          <p:cNvPr id="254" name="Google Shape;254;p2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5" name="Google Shape;255;p21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256" name="Google Shape;256;p21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257" name="Google Shape;257;p21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258" name="Google Shape;258;p21"/>
          <p:cNvSpPr txBox="1"/>
          <p:nvPr>
            <p:ph idx="1" type="body"/>
          </p:nvPr>
        </p:nvSpPr>
        <p:spPr>
          <a:xfrm>
            <a:off x="2201507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3</a:t>
            </a:r>
            <a:endParaRPr b="1" sz="1400"/>
          </a:p>
        </p:txBody>
      </p:sp>
      <p:sp>
        <p:nvSpPr>
          <p:cNvPr id="259" name="Google Shape;259;p21"/>
          <p:cNvSpPr txBox="1"/>
          <p:nvPr>
            <p:ph idx="1" type="body"/>
          </p:nvPr>
        </p:nvSpPr>
        <p:spPr>
          <a:xfrm>
            <a:off x="1247388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2</a:t>
            </a:r>
            <a:endParaRPr b="1" sz="1400"/>
          </a:p>
        </p:txBody>
      </p:sp>
      <p:sp>
        <p:nvSpPr>
          <p:cNvPr id="260" name="Google Shape;260;p21"/>
          <p:cNvSpPr txBox="1"/>
          <p:nvPr>
            <p:ph idx="1" type="body"/>
          </p:nvPr>
        </p:nvSpPr>
        <p:spPr>
          <a:xfrm>
            <a:off x="29326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1</a:t>
            </a:r>
            <a:endParaRPr b="1" sz="1400"/>
          </a:p>
        </p:txBody>
      </p:sp>
      <p:sp>
        <p:nvSpPr>
          <p:cNvPr id="261" name="Google Shape;261;p21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262" name="Google Shape;262;p21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pic>
        <p:nvPicPr>
          <p:cNvPr id="263" name="Google Shape;26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1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If the item at the current position is greater than 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copy it into the next item.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Move on to the previous item in the list.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7" name="Google Shape;267;p21"/>
          <p:cNvSpPr/>
          <p:nvPr/>
        </p:nvSpPr>
        <p:spPr>
          <a:xfrm>
            <a:off x="781550" y="3815725"/>
            <a:ext cx="5992800" cy="347700"/>
          </a:xfrm>
          <a:prstGeom prst="rect">
            <a:avLst/>
          </a:prstGeom>
          <a:solidFill>
            <a:srgbClr val="5B5BA5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7933275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1"/>
          <p:cNvSpPr txBox="1"/>
          <p:nvPr/>
        </p:nvSpPr>
        <p:spPr>
          <a:xfrm>
            <a:off x="7933425" y="329057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0" name="Google Shape;270;p21"/>
          <p:cNvSpPr txBox="1"/>
          <p:nvPr>
            <p:ph idx="1" type="body"/>
          </p:nvPr>
        </p:nvSpPr>
        <p:spPr>
          <a:xfrm>
            <a:off x="793342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sp>
        <p:nvSpPr>
          <p:cNvPr id="271" name="Google Shape;271;p21"/>
          <p:cNvSpPr txBox="1"/>
          <p:nvPr>
            <p:ph idx="1" type="body"/>
          </p:nvPr>
        </p:nvSpPr>
        <p:spPr>
          <a:xfrm>
            <a:off x="3155626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4</a:t>
            </a:r>
            <a:endParaRPr b="1" sz="1400"/>
          </a:p>
        </p:txBody>
      </p:sp>
      <p:sp>
        <p:nvSpPr>
          <p:cNvPr id="272" name="Google Shape;272;p21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pic>
        <p:nvPicPr>
          <p:cNvPr id="273" name="Google Shape;27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1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pic>
        <p:nvPicPr>
          <p:cNvPr id="275" name="Google Shape;27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41220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1"/>
          <p:cNvSpPr txBox="1"/>
          <p:nvPr>
            <p:ph idx="1" type="body"/>
          </p:nvPr>
        </p:nvSpPr>
        <p:spPr>
          <a:xfrm>
            <a:off x="4109744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5</a:t>
            </a:r>
            <a:endParaRPr b="1" sz="1400"/>
          </a:p>
        </p:txBody>
      </p:sp>
      <p:pic>
        <p:nvPicPr>
          <p:cNvPr id="277" name="Google Shape;277;p21"/>
          <p:cNvPicPr preferRelativeResize="0"/>
          <p:nvPr/>
        </p:nvPicPr>
        <p:blipFill rotWithShape="1">
          <a:blip r:embed="rId5">
            <a:alphaModFix amt="70000"/>
          </a:blip>
          <a:srcRect b="0" l="0" r="0" t="0"/>
          <a:stretch/>
        </p:blipFill>
        <p:spPr>
          <a:xfrm rot="10800000">
            <a:off x="6031017" y="2312038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1"/>
          <p:cNvPicPr preferRelativeResize="0"/>
          <p:nvPr/>
        </p:nvPicPr>
        <p:blipFill rotWithShape="1">
          <a:blip r:embed="rId5">
            <a:alphaModFix amt="70000"/>
          </a:blip>
          <a:srcRect b="0" l="0" r="0" t="0"/>
          <a:stretch/>
        </p:blipFill>
        <p:spPr>
          <a:xfrm rot="10800000">
            <a:off x="5074892" y="2312038"/>
            <a:ext cx="954720" cy="12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1"/>
          <p:cNvSpPr txBox="1"/>
          <p:nvPr>
            <p:ph idx="1" type="body"/>
          </p:nvPr>
        </p:nvSpPr>
        <p:spPr>
          <a:xfrm>
            <a:off x="5063863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6</a:t>
            </a:r>
            <a:endParaRPr b="1" sz="1400"/>
          </a:p>
        </p:txBody>
      </p:sp>
      <p:sp>
        <p:nvSpPr>
          <p:cNvPr id="280" name="Google Shape;280;p21"/>
          <p:cNvSpPr txBox="1"/>
          <p:nvPr>
            <p:ph idx="1" type="body"/>
          </p:nvPr>
        </p:nvSpPr>
        <p:spPr>
          <a:xfrm>
            <a:off x="6017982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7</a:t>
            </a:r>
            <a:endParaRPr b="1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2"/>
          <p:cNvSpPr/>
          <p:nvPr/>
        </p:nvSpPr>
        <p:spPr>
          <a:xfrm>
            <a:off x="3169300" y="2239075"/>
            <a:ext cx="9582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2"/>
          <p:cNvSpPr txBox="1"/>
          <p:nvPr/>
        </p:nvSpPr>
        <p:spPr>
          <a:xfrm>
            <a:off x="3169300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7" name="Google Shape;287;p22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Insertion sort: single pass</a:t>
            </a:r>
            <a:endParaRPr/>
          </a:p>
        </p:txBody>
      </p:sp>
      <p:sp>
        <p:nvSpPr>
          <p:cNvPr id="288" name="Google Shape;288;p2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9" name="Google Shape;289;p2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290" name="Google Shape;290;p22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291" name="Google Shape;291;p22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292" name="Google Shape;292;p22"/>
          <p:cNvSpPr txBox="1"/>
          <p:nvPr>
            <p:ph idx="1" type="body"/>
          </p:nvPr>
        </p:nvSpPr>
        <p:spPr>
          <a:xfrm>
            <a:off x="2201507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3</a:t>
            </a:r>
            <a:endParaRPr b="1" sz="1400"/>
          </a:p>
        </p:txBody>
      </p:sp>
      <p:sp>
        <p:nvSpPr>
          <p:cNvPr id="293" name="Google Shape;293;p22"/>
          <p:cNvSpPr txBox="1"/>
          <p:nvPr>
            <p:ph idx="1" type="body"/>
          </p:nvPr>
        </p:nvSpPr>
        <p:spPr>
          <a:xfrm>
            <a:off x="4109744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5</a:t>
            </a:r>
            <a:endParaRPr b="1" sz="1400"/>
          </a:p>
        </p:txBody>
      </p:sp>
      <p:sp>
        <p:nvSpPr>
          <p:cNvPr id="294" name="Google Shape;294;p22"/>
          <p:cNvSpPr txBox="1"/>
          <p:nvPr>
            <p:ph idx="1" type="body"/>
          </p:nvPr>
        </p:nvSpPr>
        <p:spPr>
          <a:xfrm>
            <a:off x="1247388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2</a:t>
            </a:r>
            <a:endParaRPr b="1" sz="1400"/>
          </a:p>
        </p:txBody>
      </p:sp>
      <p:sp>
        <p:nvSpPr>
          <p:cNvPr id="295" name="Google Shape;295;p22"/>
          <p:cNvSpPr txBox="1"/>
          <p:nvPr>
            <p:ph idx="1" type="body"/>
          </p:nvPr>
        </p:nvSpPr>
        <p:spPr>
          <a:xfrm>
            <a:off x="29326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1</a:t>
            </a:r>
            <a:endParaRPr b="1" sz="1400"/>
          </a:p>
        </p:txBody>
      </p:sp>
      <p:sp>
        <p:nvSpPr>
          <p:cNvPr id="296" name="Google Shape;296;p22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297" name="Google Shape;297;p22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298" name="Google Shape;298;p22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sp>
        <p:nvSpPr>
          <p:cNvPr id="299" name="Google Shape;299;p22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pic>
        <p:nvPicPr>
          <p:cNvPr id="300" name="Google Shape;30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87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2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If the item at the current position is greater than 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copy it into the next item.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Move on to the previous item in the list.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05" name="Google Shape;305;p22"/>
          <p:cNvCxnSpPr/>
          <p:nvPr/>
        </p:nvCxnSpPr>
        <p:spPr>
          <a:xfrm>
            <a:off x="3902869" y="2951250"/>
            <a:ext cx="443700" cy="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stealth"/>
          </a:ln>
        </p:spPr>
      </p:cxnSp>
      <p:sp>
        <p:nvSpPr>
          <p:cNvPr id="306" name="Google Shape;306;p22"/>
          <p:cNvSpPr/>
          <p:nvPr/>
        </p:nvSpPr>
        <p:spPr>
          <a:xfrm>
            <a:off x="781550" y="4147950"/>
            <a:ext cx="2828700" cy="347700"/>
          </a:xfrm>
          <a:prstGeom prst="rect">
            <a:avLst/>
          </a:prstGeom>
          <a:solidFill>
            <a:srgbClr val="5B5BA5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7933275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2"/>
          <p:cNvSpPr txBox="1"/>
          <p:nvPr/>
        </p:nvSpPr>
        <p:spPr>
          <a:xfrm>
            <a:off x="7933425" y="329057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9" name="Google Shape;309;p22"/>
          <p:cNvSpPr txBox="1"/>
          <p:nvPr>
            <p:ph idx="1" type="body"/>
          </p:nvPr>
        </p:nvSpPr>
        <p:spPr>
          <a:xfrm>
            <a:off x="793342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pic>
        <p:nvPicPr>
          <p:cNvPr id="310" name="Google Shape;31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2"/>
          <p:cNvPicPr preferRelativeResize="0"/>
          <p:nvPr/>
        </p:nvPicPr>
        <p:blipFill rotWithShape="1">
          <a:blip r:embed="rId5">
            <a:alphaModFix amt="70000"/>
          </a:blip>
          <a:srcRect b="0" l="0" r="0" t="0"/>
          <a:stretch/>
        </p:blipFill>
        <p:spPr>
          <a:xfrm rot="10800000">
            <a:off x="6031017" y="2312038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2"/>
          <p:cNvPicPr preferRelativeResize="0"/>
          <p:nvPr/>
        </p:nvPicPr>
        <p:blipFill rotWithShape="1">
          <a:blip r:embed="rId5">
            <a:alphaModFix amt="70000"/>
          </a:blip>
          <a:srcRect b="0" l="0" r="0" t="0"/>
          <a:stretch/>
        </p:blipFill>
        <p:spPr>
          <a:xfrm rot="10800000">
            <a:off x="5074892" y="2312038"/>
            <a:ext cx="954720" cy="12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2"/>
          <p:cNvSpPr txBox="1"/>
          <p:nvPr>
            <p:ph idx="1" type="body"/>
          </p:nvPr>
        </p:nvSpPr>
        <p:spPr>
          <a:xfrm>
            <a:off x="5063863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6</a:t>
            </a:r>
            <a:endParaRPr b="1" sz="1400"/>
          </a:p>
        </p:txBody>
      </p:sp>
      <p:sp>
        <p:nvSpPr>
          <p:cNvPr id="314" name="Google Shape;314;p22"/>
          <p:cNvSpPr txBox="1"/>
          <p:nvPr>
            <p:ph idx="1" type="body"/>
          </p:nvPr>
        </p:nvSpPr>
        <p:spPr>
          <a:xfrm>
            <a:off x="6017982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7</a:t>
            </a:r>
            <a:endParaRPr b="1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"/>
          <p:cNvSpPr/>
          <p:nvPr/>
        </p:nvSpPr>
        <p:spPr>
          <a:xfrm>
            <a:off x="2216537" y="2239075"/>
            <a:ext cx="9582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3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Insertion sort: single pass</a:t>
            </a:r>
            <a:endParaRPr/>
          </a:p>
        </p:txBody>
      </p:sp>
      <p:sp>
        <p:nvSpPr>
          <p:cNvPr id="321" name="Google Shape;321;p2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2" name="Google Shape;322;p23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323" name="Google Shape;323;p23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324" name="Google Shape;324;p23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325" name="Google Shape;325;p23"/>
          <p:cNvSpPr txBox="1"/>
          <p:nvPr>
            <p:ph idx="1" type="body"/>
          </p:nvPr>
        </p:nvSpPr>
        <p:spPr>
          <a:xfrm>
            <a:off x="2201507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3</a:t>
            </a:r>
            <a:endParaRPr b="1" sz="1400"/>
          </a:p>
        </p:txBody>
      </p:sp>
      <p:sp>
        <p:nvSpPr>
          <p:cNvPr id="326" name="Google Shape;326;p23"/>
          <p:cNvSpPr txBox="1"/>
          <p:nvPr>
            <p:ph idx="1" type="body"/>
          </p:nvPr>
        </p:nvSpPr>
        <p:spPr>
          <a:xfrm>
            <a:off x="3155626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4</a:t>
            </a:r>
            <a:endParaRPr b="1" sz="1400"/>
          </a:p>
        </p:txBody>
      </p:sp>
      <p:sp>
        <p:nvSpPr>
          <p:cNvPr id="327" name="Google Shape;327;p23"/>
          <p:cNvSpPr txBox="1"/>
          <p:nvPr>
            <p:ph idx="1" type="body"/>
          </p:nvPr>
        </p:nvSpPr>
        <p:spPr>
          <a:xfrm>
            <a:off x="4109744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5</a:t>
            </a:r>
            <a:endParaRPr b="1" sz="1400"/>
          </a:p>
        </p:txBody>
      </p:sp>
      <p:sp>
        <p:nvSpPr>
          <p:cNvPr id="328" name="Google Shape;328;p23"/>
          <p:cNvSpPr txBox="1"/>
          <p:nvPr>
            <p:ph idx="1" type="body"/>
          </p:nvPr>
        </p:nvSpPr>
        <p:spPr>
          <a:xfrm>
            <a:off x="1247388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2</a:t>
            </a:r>
            <a:endParaRPr b="1" sz="1400"/>
          </a:p>
        </p:txBody>
      </p:sp>
      <p:sp>
        <p:nvSpPr>
          <p:cNvPr id="329" name="Google Shape;329;p23"/>
          <p:cNvSpPr txBox="1"/>
          <p:nvPr>
            <p:ph idx="1" type="body"/>
          </p:nvPr>
        </p:nvSpPr>
        <p:spPr>
          <a:xfrm>
            <a:off x="29326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1</a:t>
            </a:r>
            <a:endParaRPr b="1" sz="1400"/>
          </a:p>
        </p:txBody>
      </p:sp>
      <p:sp>
        <p:nvSpPr>
          <p:cNvPr id="330" name="Google Shape;330;p23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331" name="Google Shape;331;p23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332" name="Google Shape;332;p23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50</a:t>
            </a:r>
            <a:endParaRPr sz="1600"/>
          </a:p>
        </p:txBody>
      </p:sp>
      <p:sp>
        <p:nvSpPr>
          <p:cNvPr id="333" name="Google Shape;333;p23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50</a:t>
            </a:r>
            <a:endParaRPr sz="1600"/>
          </a:p>
        </p:txBody>
      </p:sp>
      <p:pic>
        <p:nvPicPr>
          <p:cNvPr id="334" name="Google Shape;33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3"/>
          <p:cNvSpPr txBox="1"/>
          <p:nvPr/>
        </p:nvSpPr>
        <p:spPr>
          <a:xfrm>
            <a:off x="2216537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0" name="Google Shape;340;p23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If the item at the current position is greater than 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copy it into the next item.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Move on to the previous item in the list.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41" name="Google Shape;341;p23"/>
          <p:cNvSpPr/>
          <p:nvPr/>
        </p:nvSpPr>
        <p:spPr>
          <a:xfrm>
            <a:off x="781550" y="4466700"/>
            <a:ext cx="4222500" cy="347700"/>
          </a:xfrm>
          <a:prstGeom prst="rect">
            <a:avLst/>
          </a:prstGeom>
          <a:solidFill>
            <a:srgbClr val="5B5BA5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7933275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3"/>
          <p:cNvSpPr txBox="1"/>
          <p:nvPr/>
        </p:nvSpPr>
        <p:spPr>
          <a:xfrm>
            <a:off x="7933425" y="329057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4" name="Google Shape;344;p23"/>
          <p:cNvSpPr txBox="1"/>
          <p:nvPr>
            <p:ph idx="1" type="body"/>
          </p:nvPr>
        </p:nvSpPr>
        <p:spPr>
          <a:xfrm>
            <a:off x="793342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pic>
        <p:nvPicPr>
          <p:cNvPr id="345" name="Google Shape;345;p23"/>
          <p:cNvPicPr preferRelativeResize="0"/>
          <p:nvPr/>
        </p:nvPicPr>
        <p:blipFill rotWithShape="1">
          <a:blip r:embed="rId5">
            <a:alphaModFix amt="70000"/>
          </a:blip>
          <a:srcRect b="0" l="0" r="0" t="0"/>
          <a:stretch/>
        </p:blipFill>
        <p:spPr>
          <a:xfrm rot="10800000">
            <a:off x="6031017" y="2312038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3"/>
          <p:cNvPicPr preferRelativeResize="0"/>
          <p:nvPr/>
        </p:nvPicPr>
        <p:blipFill rotWithShape="1">
          <a:blip r:embed="rId5">
            <a:alphaModFix amt="70000"/>
          </a:blip>
          <a:srcRect b="0" l="0" r="0" t="0"/>
          <a:stretch/>
        </p:blipFill>
        <p:spPr>
          <a:xfrm rot="10800000">
            <a:off x="5074892" y="2312038"/>
            <a:ext cx="954720" cy="12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3"/>
          <p:cNvSpPr txBox="1"/>
          <p:nvPr>
            <p:ph idx="1" type="body"/>
          </p:nvPr>
        </p:nvSpPr>
        <p:spPr>
          <a:xfrm>
            <a:off x="5063863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6</a:t>
            </a:r>
            <a:endParaRPr b="1" sz="1400"/>
          </a:p>
        </p:txBody>
      </p:sp>
      <p:sp>
        <p:nvSpPr>
          <p:cNvPr id="348" name="Google Shape;348;p23"/>
          <p:cNvSpPr txBox="1"/>
          <p:nvPr>
            <p:ph idx="1" type="body"/>
          </p:nvPr>
        </p:nvSpPr>
        <p:spPr>
          <a:xfrm>
            <a:off x="6017982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7</a:t>
            </a:r>
            <a:endParaRPr b="1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4"/>
          <p:cNvSpPr/>
          <p:nvPr/>
        </p:nvSpPr>
        <p:spPr>
          <a:xfrm>
            <a:off x="2216537" y="2239075"/>
            <a:ext cx="9582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4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Insertion sort: single pass</a:t>
            </a:r>
            <a:endParaRPr/>
          </a:p>
        </p:txBody>
      </p:sp>
      <p:sp>
        <p:nvSpPr>
          <p:cNvPr id="355" name="Google Shape;355;p2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6" name="Google Shape;356;p24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357" name="Google Shape;357;p24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358" name="Google Shape;358;p24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359" name="Google Shape;359;p24"/>
          <p:cNvSpPr txBox="1"/>
          <p:nvPr>
            <p:ph idx="1" type="body"/>
          </p:nvPr>
        </p:nvSpPr>
        <p:spPr>
          <a:xfrm>
            <a:off x="2201507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3</a:t>
            </a:r>
            <a:endParaRPr b="1" sz="1400"/>
          </a:p>
        </p:txBody>
      </p:sp>
      <p:sp>
        <p:nvSpPr>
          <p:cNvPr id="360" name="Google Shape;360;p24"/>
          <p:cNvSpPr txBox="1"/>
          <p:nvPr>
            <p:ph idx="1" type="body"/>
          </p:nvPr>
        </p:nvSpPr>
        <p:spPr>
          <a:xfrm>
            <a:off x="3155626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4</a:t>
            </a:r>
            <a:endParaRPr b="1" sz="1400"/>
          </a:p>
        </p:txBody>
      </p:sp>
      <p:sp>
        <p:nvSpPr>
          <p:cNvPr id="361" name="Google Shape;361;p24"/>
          <p:cNvSpPr txBox="1"/>
          <p:nvPr>
            <p:ph idx="1" type="body"/>
          </p:nvPr>
        </p:nvSpPr>
        <p:spPr>
          <a:xfrm>
            <a:off x="4109744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5</a:t>
            </a:r>
            <a:endParaRPr b="1" sz="1400"/>
          </a:p>
        </p:txBody>
      </p:sp>
      <p:sp>
        <p:nvSpPr>
          <p:cNvPr id="362" name="Google Shape;362;p24"/>
          <p:cNvSpPr txBox="1"/>
          <p:nvPr>
            <p:ph idx="1" type="body"/>
          </p:nvPr>
        </p:nvSpPr>
        <p:spPr>
          <a:xfrm>
            <a:off x="1247388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2</a:t>
            </a:r>
            <a:endParaRPr b="1" sz="1400"/>
          </a:p>
        </p:txBody>
      </p:sp>
      <p:sp>
        <p:nvSpPr>
          <p:cNvPr id="363" name="Google Shape;363;p24"/>
          <p:cNvSpPr txBox="1"/>
          <p:nvPr>
            <p:ph idx="1" type="body"/>
          </p:nvPr>
        </p:nvSpPr>
        <p:spPr>
          <a:xfrm>
            <a:off x="29326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1</a:t>
            </a:r>
            <a:endParaRPr b="1" sz="1400"/>
          </a:p>
        </p:txBody>
      </p:sp>
      <p:sp>
        <p:nvSpPr>
          <p:cNvPr id="364" name="Google Shape;364;p24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365" name="Google Shape;365;p24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366" name="Google Shape;366;p24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50</a:t>
            </a:r>
            <a:endParaRPr sz="1600"/>
          </a:p>
        </p:txBody>
      </p:sp>
      <p:sp>
        <p:nvSpPr>
          <p:cNvPr id="367" name="Google Shape;367;p24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50</a:t>
            </a:r>
            <a:endParaRPr sz="1600"/>
          </a:p>
        </p:txBody>
      </p:sp>
      <p:pic>
        <p:nvPicPr>
          <p:cNvPr id="368" name="Google Shape;36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4"/>
          <p:cNvSpPr txBox="1"/>
          <p:nvPr/>
        </p:nvSpPr>
        <p:spPr>
          <a:xfrm>
            <a:off x="2216537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4" name="Google Shape;374;p24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If the item at the current position is greater than 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copy it into the next item.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Move on to the previous item in the list.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5" name="Google Shape;375;p24"/>
          <p:cNvSpPr/>
          <p:nvPr/>
        </p:nvSpPr>
        <p:spPr>
          <a:xfrm>
            <a:off x="781550" y="3815725"/>
            <a:ext cx="5992800" cy="347700"/>
          </a:xfrm>
          <a:prstGeom prst="rect">
            <a:avLst/>
          </a:prstGeom>
          <a:solidFill>
            <a:srgbClr val="5B5BA5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7933275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4"/>
          <p:cNvSpPr txBox="1"/>
          <p:nvPr/>
        </p:nvSpPr>
        <p:spPr>
          <a:xfrm>
            <a:off x="7933425" y="329057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8" name="Google Shape;378;p24"/>
          <p:cNvSpPr txBox="1"/>
          <p:nvPr>
            <p:ph idx="1" type="body"/>
          </p:nvPr>
        </p:nvSpPr>
        <p:spPr>
          <a:xfrm>
            <a:off x="793342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pic>
        <p:nvPicPr>
          <p:cNvPr id="379" name="Google Shape;379;p24"/>
          <p:cNvPicPr preferRelativeResize="0"/>
          <p:nvPr/>
        </p:nvPicPr>
        <p:blipFill rotWithShape="1">
          <a:blip r:embed="rId5">
            <a:alphaModFix amt="70000"/>
          </a:blip>
          <a:srcRect b="0" l="0" r="0" t="0"/>
          <a:stretch/>
        </p:blipFill>
        <p:spPr>
          <a:xfrm rot="10800000">
            <a:off x="6031017" y="2312038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4"/>
          <p:cNvPicPr preferRelativeResize="0"/>
          <p:nvPr/>
        </p:nvPicPr>
        <p:blipFill rotWithShape="1">
          <a:blip r:embed="rId5">
            <a:alphaModFix amt="70000"/>
          </a:blip>
          <a:srcRect b="0" l="0" r="0" t="0"/>
          <a:stretch/>
        </p:blipFill>
        <p:spPr>
          <a:xfrm rot="10800000">
            <a:off x="5074892" y="2312038"/>
            <a:ext cx="954720" cy="12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4"/>
          <p:cNvSpPr txBox="1"/>
          <p:nvPr>
            <p:ph idx="1" type="body"/>
          </p:nvPr>
        </p:nvSpPr>
        <p:spPr>
          <a:xfrm>
            <a:off x="5063863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6</a:t>
            </a:r>
            <a:endParaRPr b="1" sz="1400"/>
          </a:p>
        </p:txBody>
      </p:sp>
      <p:sp>
        <p:nvSpPr>
          <p:cNvPr id="382" name="Google Shape;382;p24"/>
          <p:cNvSpPr txBox="1"/>
          <p:nvPr>
            <p:ph idx="1" type="body"/>
          </p:nvPr>
        </p:nvSpPr>
        <p:spPr>
          <a:xfrm>
            <a:off x="6017982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7</a:t>
            </a:r>
            <a:endParaRPr b="1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5"/>
          <p:cNvSpPr/>
          <p:nvPr/>
        </p:nvSpPr>
        <p:spPr>
          <a:xfrm>
            <a:off x="2216537" y="2239075"/>
            <a:ext cx="9582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5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Insertion sort: single pass</a:t>
            </a:r>
            <a:endParaRPr/>
          </a:p>
        </p:txBody>
      </p:sp>
      <p:sp>
        <p:nvSpPr>
          <p:cNvPr id="389" name="Google Shape;389;p2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0" name="Google Shape;390;p25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391" name="Google Shape;391;p25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392" name="Google Shape;392;p25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393" name="Google Shape;393;p25"/>
          <p:cNvSpPr txBox="1"/>
          <p:nvPr>
            <p:ph idx="1" type="body"/>
          </p:nvPr>
        </p:nvSpPr>
        <p:spPr>
          <a:xfrm>
            <a:off x="2201507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3</a:t>
            </a:r>
            <a:endParaRPr b="1" sz="1400"/>
          </a:p>
        </p:txBody>
      </p:sp>
      <p:sp>
        <p:nvSpPr>
          <p:cNvPr id="394" name="Google Shape;394;p25"/>
          <p:cNvSpPr txBox="1"/>
          <p:nvPr>
            <p:ph idx="1" type="body"/>
          </p:nvPr>
        </p:nvSpPr>
        <p:spPr>
          <a:xfrm>
            <a:off x="3155626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4</a:t>
            </a:r>
            <a:endParaRPr b="1" sz="1400"/>
          </a:p>
        </p:txBody>
      </p:sp>
      <p:sp>
        <p:nvSpPr>
          <p:cNvPr id="395" name="Google Shape;395;p25"/>
          <p:cNvSpPr txBox="1"/>
          <p:nvPr>
            <p:ph idx="1" type="body"/>
          </p:nvPr>
        </p:nvSpPr>
        <p:spPr>
          <a:xfrm>
            <a:off x="4109744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5</a:t>
            </a:r>
            <a:endParaRPr b="1" sz="1400"/>
          </a:p>
        </p:txBody>
      </p:sp>
      <p:sp>
        <p:nvSpPr>
          <p:cNvPr id="396" name="Google Shape;396;p25"/>
          <p:cNvSpPr txBox="1"/>
          <p:nvPr>
            <p:ph idx="1" type="body"/>
          </p:nvPr>
        </p:nvSpPr>
        <p:spPr>
          <a:xfrm>
            <a:off x="1247388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2</a:t>
            </a:r>
            <a:endParaRPr b="1" sz="1400"/>
          </a:p>
        </p:txBody>
      </p:sp>
      <p:sp>
        <p:nvSpPr>
          <p:cNvPr id="397" name="Google Shape;397;p25"/>
          <p:cNvSpPr txBox="1"/>
          <p:nvPr>
            <p:ph idx="1" type="body"/>
          </p:nvPr>
        </p:nvSpPr>
        <p:spPr>
          <a:xfrm>
            <a:off x="29326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1</a:t>
            </a:r>
            <a:endParaRPr b="1" sz="1400"/>
          </a:p>
        </p:txBody>
      </p:sp>
      <p:sp>
        <p:nvSpPr>
          <p:cNvPr id="398" name="Google Shape;398;p25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399" name="Google Shape;399;p25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400" name="Google Shape;400;p25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401" name="Google Shape;401;p25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50</a:t>
            </a:r>
            <a:endParaRPr sz="1600"/>
          </a:p>
        </p:txBody>
      </p:sp>
      <p:pic>
        <p:nvPicPr>
          <p:cNvPr id="402" name="Google Shape;40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5"/>
          <p:cNvSpPr txBox="1"/>
          <p:nvPr/>
        </p:nvSpPr>
        <p:spPr>
          <a:xfrm>
            <a:off x="2216537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08" name="Google Shape;408;p25"/>
          <p:cNvCxnSpPr/>
          <p:nvPr/>
        </p:nvCxnSpPr>
        <p:spPr>
          <a:xfrm>
            <a:off x="2956357" y="2951250"/>
            <a:ext cx="443700" cy="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stealth"/>
          </a:ln>
        </p:spPr>
      </p:cxnSp>
      <p:sp>
        <p:nvSpPr>
          <p:cNvPr id="409" name="Google Shape;409;p25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If the item at the current position is greater than 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copy it into the next item.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Move on to the previous item in the list.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0" name="Google Shape;410;p25"/>
          <p:cNvSpPr/>
          <p:nvPr/>
        </p:nvSpPr>
        <p:spPr>
          <a:xfrm>
            <a:off x="781550" y="4147950"/>
            <a:ext cx="2828700" cy="347700"/>
          </a:xfrm>
          <a:prstGeom prst="rect">
            <a:avLst/>
          </a:prstGeom>
          <a:solidFill>
            <a:srgbClr val="5B5BA5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7933275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5"/>
          <p:cNvSpPr txBox="1"/>
          <p:nvPr/>
        </p:nvSpPr>
        <p:spPr>
          <a:xfrm>
            <a:off x="7933425" y="329057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3" name="Google Shape;413;p25"/>
          <p:cNvSpPr txBox="1"/>
          <p:nvPr>
            <p:ph idx="1" type="body"/>
          </p:nvPr>
        </p:nvSpPr>
        <p:spPr>
          <a:xfrm>
            <a:off x="793342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pic>
        <p:nvPicPr>
          <p:cNvPr id="414" name="Google Shape;414;p25"/>
          <p:cNvPicPr preferRelativeResize="0"/>
          <p:nvPr/>
        </p:nvPicPr>
        <p:blipFill rotWithShape="1">
          <a:blip r:embed="rId5">
            <a:alphaModFix amt="70000"/>
          </a:blip>
          <a:srcRect b="0" l="0" r="0" t="0"/>
          <a:stretch/>
        </p:blipFill>
        <p:spPr>
          <a:xfrm rot="10800000">
            <a:off x="6031017" y="2312038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5"/>
          <p:cNvPicPr preferRelativeResize="0"/>
          <p:nvPr/>
        </p:nvPicPr>
        <p:blipFill rotWithShape="1">
          <a:blip r:embed="rId5">
            <a:alphaModFix amt="70000"/>
          </a:blip>
          <a:srcRect b="0" l="0" r="0" t="0"/>
          <a:stretch/>
        </p:blipFill>
        <p:spPr>
          <a:xfrm rot="10800000">
            <a:off x="5074892" y="2312038"/>
            <a:ext cx="954720" cy="12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25"/>
          <p:cNvSpPr txBox="1"/>
          <p:nvPr>
            <p:ph idx="1" type="body"/>
          </p:nvPr>
        </p:nvSpPr>
        <p:spPr>
          <a:xfrm>
            <a:off x="5063863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6</a:t>
            </a:r>
            <a:endParaRPr b="1" sz="1400"/>
          </a:p>
        </p:txBody>
      </p:sp>
      <p:sp>
        <p:nvSpPr>
          <p:cNvPr id="417" name="Google Shape;417;p25"/>
          <p:cNvSpPr txBox="1"/>
          <p:nvPr>
            <p:ph idx="1" type="body"/>
          </p:nvPr>
        </p:nvSpPr>
        <p:spPr>
          <a:xfrm>
            <a:off x="6017982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7</a:t>
            </a:r>
            <a:endParaRPr b="1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6"/>
          <p:cNvSpPr/>
          <p:nvPr/>
        </p:nvSpPr>
        <p:spPr>
          <a:xfrm>
            <a:off x="1263700" y="2239075"/>
            <a:ext cx="9582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6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Insertion sort: single pass</a:t>
            </a:r>
            <a:endParaRPr/>
          </a:p>
        </p:txBody>
      </p:sp>
      <p:sp>
        <p:nvSpPr>
          <p:cNvPr id="424" name="Google Shape;424;p2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5" name="Google Shape;425;p26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426" name="Google Shape;426;p26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427" name="Google Shape;427;p26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428" name="Google Shape;428;p26"/>
          <p:cNvSpPr txBox="1"/>
          <p:nvPr>
            <p:ph idx="1" type="body"/>
          </p:nvPr>
        </p:nvSpPr>
        <p:spPr>
          <a:xfrm>
            <a:off x="2201507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3</a:t>
            </a:r>
            <a:endParaRPr b="1" sz="1400"/>
          </a:p>
        </p:txBody>
      </p:sp>
      <p:sp>
        <p:nvSpPr>
          <p:cNvPr id="429" name="Google Shape;429;p26"/>
          <p:cNvSpPr txBox="1"/>
          <p:nvPr>
            <p:ph idx="1" type="body"/>
          </p:nvPr>
        </p:nvSpPr>
        <p:spPr>
          <a:xfrm>
            <a:off x="3155626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4</a:t>
            </a:r>
            <a:endParaRPr b="1" sz="1400"/>
          </a:p>
        </p:txBody>
      </p:sp>
      <p:sp>
        <p:nvSpPr>
          <p:cNvPr id="430" name="Google Shape;430;p26"/>
          <p:cNvSpPr txBox="1"/>
          <p:nvPr>
            <p:ph idx="1" type="body"/>
          </p:nvPr>
        </p:nvSpPr>
        <p:spPr>
          <a:xfrm>
            <a:off x="4109744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5</a:t>
            </a:r>
            <a:endParaRPr b="1" sz="1400"/>
          </a:p>
        </p:txBody>
      </p:sp>
      <p:sp>
        <p:nvSpPr>
          <p:cNvPr id="431" name="Google Shape;431;p26"/>
          <p:cNvSpPr txBox="1"/>
          <p:nvPr>
            <p:ph idx="1" type="body"/>
          </p:nvPr>
        </p:nvSpPr>
        <p:spPr>
          <a:xfrm>
            <a:off x="1247388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2</a:t>
            </a:r>
            <a:endParaRPr b="1" sz="1400"/>
          </a:p>
        </p:txBody>
      </p:sp>
      <p:sp>
        <p:nvSpPr>
          <p:cNvPr id="432" name="Google Shape;432;p26"/>
          <p:cNvSpPr txBox="1"/>
          <p:nvPr>
            <p:ph idx="1" type="body"/>
          </p:nvPr>
        </p:nvSpPr>
        <p:spPr>
          <a:xfrm>
            <a:off x="29326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1</a:t>
            </a:r>
            <a:endParaRPr b="1" sz="1400"/>
          </a:p>
        </p:txBody>
      </p:sp>
      <p:sp>
        <p:nvSpPr>
          <p:cNvPr id="433" name="Google Shape;433;p26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434" name="Google Shape;434;p26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435" name="Google Shape;435;p26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436" name="Google Shape;436;p26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50</a:t>
            </a:r>
            <a:endParaRPr sz="1600"/>
          </a:p>
        </p:txBody>
      </p:sp>
      <p:pic>
        <p:nvPicPr>
          <p:cNvPr id="437" name="Google Shape;4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26"/>
          <p:cNvSpPr txBox="1"/>
          <p:nvPr/>
        </p:nvSpPr>
        <p:spPr>
          <a:xfrm>
            <a:off x="1263700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42" name="Google Shape;44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26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If the item at the current position is greater than 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copy it into the next item.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Move on to the previous item in the list.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44" name="Google Shape;444;p26"/>
          <p:cNvSpPr/>
          <p:nvPr/>
        </p:nvSpPr>
        <p:spPr>
          <a:xfrm>
            <a:off x="781550" y="4466700"/>
            <a:ext cx="4222500" cy="347700"/>
          </a:xfrm>
          <a:prstGeom prst="rect">
            <a:avLst/>
          </a:prstGeom>
          <a:solidFill>
            <a:srgbClr val="5B5BA5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5" name="Google Shape;44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7933275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26"/>
          <p:cNvSpPr txBox="1"/>
          <p:nvPr/>
        </p:nvSpPr>
        <p:spPr>
          <a:xfrm>
            <a:off x="7933425" y="329057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7" name="Google Shape;447;p26"/>
          <p:cNvSpPr txBox="1"/>
          <p:nvPr>
            <p:ph idx="1" type="body"/>
          </p:nvPr>
        </p:nvSpPr>
        <p:spPr>
          <a:xfrm>
            <a:off x="793342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pic>
        <p:nvPicPr>
          <p:cNvPr id="448" name="Google Shape;448;p26"/>
          <p:cNvPicPr preferRelativeResize="0"/>
          <p:nvPr/>
        </p:nvPicPr>
        <p:blipFill rotWithShape="1">
          <a:blip r:embed="rId5">
            <a:alphaModFix amt="70000"/>
          </a:blip>
          <a:srcRect b="0" l="0" r="0" t="0"/>
          <a:stretch/>
        </p:blipFill>
        <p:spPr>
          <a:xfrm rot="10800000">
            <a:off x="6031017" y="2312038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26"/>
          <p:cNvPicPr preferRelativeResize="0"/>
          <p:nvPr/>
        </p:nvPicPr>
        <p:blipFill rotWithShape="1">
          <a:blip r:embed="rId5">
            <a:alphaModFix amt="70000"/>
          </a:blip>
          <a:srcRect b="0" l="0" r="0" t="0"/>
          <a:stretch/>
        </p:blipFill>
        <p:spPr>
          <a:xfrm rot="10800000">
            <a:off x="5074892" y="2312038"/>
            <a:ext cx="954720" cy="12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26"/>
          <p:cNvSpPr txBox="1"/>
          <p:nvPr>
            <p:ph idx="1" type="body"/>
          </p:nvPr>
        </p:nvSpPr>
        <p:spPr>
          <a:xfrm>
            <a:off x="5063863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6</a:t>
            </a:r>
            <a:endParaRPr b="1" sz="1400"/>
          </a:p>
        </p:txBody>
      </p:sp>
      <p:sp>
        <p:nvSpPr>
          <p:cNvPr id="451" name="Google Shape;451;p26"/>
          <p:cNvSpPr txBox="1"/>
          <p:nvPr>
            <p:ph idx="1" type="body"/>
          </p:nvPr>
        </p:nvSpPr>
        <p:spPr>
          <a:xfrm>
            <a:off x="6017982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7</a:t>
            </a:r>
            <a:endParaRPr b="1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7"/>
          <p:cNvSpPr/>
          <p:nvPr/>
        </p:nvSpPr>
        <p:spPr>
          <a:xfrm>
            <a:off x="1263700" y="2239075"/>
            <a:ext cx="9582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7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Insertion sort: single pass</a:t>
            </a:r>
            <a:endParaRPr/>
          </a:p>
        </p:txBody>
      </p:sp>
      <p:sp>
        <p:nvSpPr>
          <p:cNvPr id="458" name="Google Shape;458;p2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9" name="Google Shape;459;p27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460" name="Google Shape;460;p27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461" name="Google Shape;461;p27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462" name="Google Shape;462;p27"/>
          <p:cNvSpPr txBox="1"/>
          <p:nvPr>
            <p:ph idx="1" type="body"/>
          </p:nvPr>
        </p:nvSpPr>
        <p:spPr>
          <a:xfrm>
            <a:off x="2201507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3</a:t>
            </a:r>
            <a:endParaRPr b="1" sz="1400"/>
          </a:p>
        </p:txBody>
      </p:sp>
      <p:sp>
        <p:nvSpPr>
          <p:cNvPr id="463" name="Google Shape;463;p27"/>
          <p:cNvSpPr txBox="1"/>
          <p:nvPr>
            <p:ph idx="1" type="body"/>
          </p:nvPr>
        </p:nvSpPr>
        <p:spPr>
          <a:xfrm>
            <a:off x="3155626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4</a:t>
            </a:r>
            <a:endParaRPr b="1" sz="1400"/>
          </a:p>
        </p:txBody>
      </p:sp>
      <p:sp>
        <p:nvSpPr>
          <p:cNvPr id="464" name="Google Shape;464;p27"/>
          <p:cNvSpPr txBox="1"/>
          <p:nvPr>
            <p:ph idx="1" type="body"/>
          </p:nvPr>
        </p:nvSpPr>
        <p:spPr>
          <a:xfrm>
            <a:off x="4109744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5</a:t>
            </a:r>
            <a:endParaRPr b="1" sz="1400"/>
          </a:p>
        </p:txBody>
      </p:sp>
      <p:sp>
        <p:nvSpPr>
          <p:cNvPr id="465" name="Google Shape;465;p27"/>
          <p:cNvSpPr txBox="1"/>
          <p:nvPr>
            <p:ph idx="1" type="body"/>
          </p:nvPr>
        </p:nvSpPr>
        <p:spPr>
          <a:xfrm>
            <a:off x="1247388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2</a:t>
            </a:r>
            <a:endParaRPr b="1" sz="1400"/>
          </a:p>
        </p:txBody>
      </p:sp>
      <p:sp>
        <p:nvSpPr>
          <p:cNvPr id="466" name="Google Shape;466;p27"/>
          <p:cNvSpPr txBox="1"/>
          <p:nvPr>
            <p:ph idx="1" type="body"/>
          </p:nvPr>
        </p:nvSpPr>
        <p:spPr>
          <a:xfrm>
            <a:off x="29326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1</a:t>
            </a:r>
            <a:endParaRPr b="1" sz="1400"/>
          </a:p>
        </p:txBody>
      </p:sp>
      <p:sp>
        <p:nvSpPr>
          <p:cNvPr id="467" name="Google Shape;467;p27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468" name="Google Shape;468;p27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469" name="Google Shape;469;p27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470" name="Google Shape;470;p27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50</a:t>
            </a:r>
            <a:endParaRPr sz="1600"/>
          </a:p>
        </p:txBody>
      </p:sp>
      <p:pic>
        <p:nvPicPr>
          <p:cNvPr id="471" name="Google Shape;47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27"/>
          <p:cNvSpPr txBox="1"/>
          <p:nvPr/>
        </p:nvSpPr>
        <p:spPr>
          <a:xfrm>
            <a:off x="1263700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76" name="Google Shape;47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27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If the item at the current position is </a:t>
            </a:r>
            <a:r>
              <a:rPr b="1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not</a:t>
            </a: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greater than 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is ready to be inserted in the list.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478" name="Google Shape;47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7933275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27"/>
          <p:cNvSpPr txBox="1"/>
          <p:nvPr/>
        </p:nvSpPr>
        <p:spPr>
          <a:xfrm>
            <a:off x="7933425" y="329057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0" name="Google Shape;480;p27"/>
          <p:cNvSpPr txBox="1"/>
          <p:nvPr>
            <p:ph idx="1" type="body"/>
          </p:nvPr>
        </p:nvSpPr>
        <p:spPr>
          <a:xfrm>
            <a:off x="793342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pic>
        <p:nvPicPr>
          <p:cNvPr id="481" name="Google Shape;481;p27"/>
          <p:cNvPicPr preferRelativeResize="0"/>
          <p:nvPr/>
        </p:nvPicPr>
        <p:blipFill rotWithShape="1">
          <a:blip r:embed="rId5">
            <a:alphaModFix amt="70000"/>
          </a:blip>
          <a:srcRect b="0" l="0" r="0" t="0"/>
          <a:stretch/>
        </p:blipFill>
        <p:spPr>
          <a:xfrm rot="10800000">
            <a:off x="6031017" y="2312038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27"/>
          <p:cNvPicPr preferRelativeResize="0"/>
          <p:nvPr/>
        </p:nvPicPr>
        <p:blipFill rotWithShape="1">
          <a:blip r:embed="rId5">
            <a:alphaModFix amt="70000"/>
          </a:blip>
          <a:srcRect b="0" l="0" r="0" t="0"/>
          <a:stretch/>
        </p:blipFill>
        <p:spPr>
          <a:xfrm rot="10800000">
            <a:off x="5074892" y="2312038"/>
            <a:ext cx="954720" cy="12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27"/>
          <p:cNvSpPr txBox="1"/>
          <p:nvPr>
            <p:ph idx="1" type="body"/>
          </p:nvPr>
        </p:nvSpPr>
        <p:spPr>
          <a:xfrm>
            <a:off x="5063863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6</a:t>
            </a:r>
            <a:endParaRPr b="1" sz="1400"/>
          </a:p>
        </p:txBody>
      </p:sp>
      <p:sp>
        <p:nvSpPr>
          <p:cNvPr id="484" name="Google Shape;484;p27"/>
          <p:cNvSpPr txBox="1"/>
          <p:nvPr>
            <p:ph idx="1" type="body"/>
          </p:nvPr>
        </p:nvSpPr>
        <p:spPr>
          <a:xfrm>
            <a:off x="6017982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7</a:t>
            </a:r>
            <a:endParaRPr b="1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2638" y="461125"/>
            <a:ext cx="4000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Where does this book go?</a:t>
            </a:r>
            <a:endParaRPr/>
          </a:p>
        </p:txBody>
      </p:sp>
      <p:sp>
        <p:nvSpPr>
          <p:cNvPr id="58" name="Google Shape;58;p10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Given a list of books with the author names as above, where would you insert an additional book by George Orwell?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Think, write, pair, share.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61" name="Google Shape;61;p10"/>
          <p:cNvGraphicFramePr/>
          <p:nvPr/>
        </p:nvGraphicFramePr>
        <p:xfrm>
          <a:off x="310900" y="19405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{67D09BAE-7D61-40F4-ADDB-2D62AFDA8791}</a:tableStyleId>
              </a:tblPr>
              <a:tblGrid>
                <a:gridCol w="946900"/>
                <a:gridCol w="946900"/>
                <a:gridCol w="946900"/>
                <a:gridCol w="946900"/>
                <a:gridCol w="946900"/>
                <a:gridCol w="946900"/>
                <a:gridCol w="946900"/>
                <a:gridCol w="946900"/>
                <a:gridCol w="946900"/>
              </a:tblGrid>
              <a:tr h="128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Enid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Blyton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54000" marL="5400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Agatha</a:t>
                      </a:r>
                      <a:b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</a:b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Christie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54000" marL="5400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Roald</a:t>
                      </a:r>
                      <a:b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</a:b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Dahl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54000" marL="5400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Patrick</a:t>
                      </a:r>
                      <a:b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</a:b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Rothfuss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J.K.</a:t>
                      </a:r>
                      <a:b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</a:b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Rowling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J. R. R.</a:t>
                      </a:r>
                      <a:b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</a:b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Tolkien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Akira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Toriyama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Virgina</a:t>
                      </a:r>
                      <a:b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</a:b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Woolf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62" name="Google Shape;62;p10"/>
          <p:cNvSpPr/>
          <p:nvPr/>
        </p:nvSpPr>
        <p:spPr>
          <a:xfrm>
            <a:off x="3005656" y="3297756"/>
            <a:ext cx="282300" cy="314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8"/>
          <p:cNvSpPr/>
          <p:nvPr/>
        </p:nvSpPr>
        <p:spPr>
          <a:xfrm>
            <a:off x="1263700" y="2239075"/>
            <a:ext cx="9582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8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Insertion sort: single pass</a:t>
            </a:r>
            <a:endParaRPr/>
          </a:p>
        </p:txBody>
      </p:sp>
      <p:sp>
        <p:nvSpPr>
          <p:cNvPr id="491" name="Google Shape;491;p2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2" name="Google Shape;492;p28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493" name="Google Shape;493;p28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494" name="Google Shape;494;p28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495" name="Google Shape;495;p28"/>
          <p:cNvSpPr txBox="1"/>
          <p:nvPr>
            <p:ph idx="1" type="body"/>
          </p:nvPr>
        </p:nvSpPr>
        <p:spPr>
          <a:xfrm>
            <a:off x="2201507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3</a:t>
            </a:r>
            <a:endParaRPr b="1" sz="1400"/>
          </a:p>
        </p:txBody>
      </p:sp>
      <p:sp>
        <p:nvSpPr>
          <p:cNvPr id="496" name="Google Shape;496;p28"/>
          <p:cNvSpPr txBox="1"/>
          <p:nvPr>
            <p:ph idx="1" type="body"/>
          </p:nvPr>
        </p:nvSpPr>
        <p:spPr>
          <a:xfrm>
            <a:off x="3155626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4</a:t>
            </a:r>
            <a:endParaRPr b="1" sz="1400"/>
          </a:p>
        </p:txBody>
      </p:sp>
      <p:sp>
        <p:nvSpPr>
          <p:cNvPr id="497" name="Google Shape;497;p28"/>
          <p:cNvSpPr txBox="1"/>
          <p:nvPr>
            <p:ph idx="1" type="body"/>
          </p:nvPr>
        </p:nvSpPr>
        <p:spPr>
          <a:xfrm>
            <a:off x="4109744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5</a:t>
            </a:r>
            <a:endParaRPr b="1" sz="1400"/>
          </a:p>
        </p:txBody>
      </p:sp>
      <p:sp>
        <p:nvSpPr>
          <p:cNvPr id="498" name="Google Shape;498;p28"/>
          <p:cNvSpPr txBox="1"/>
          <p:nvPr>
            <p:ph idx="1" type="body"/>
          </p:nvPr>
        </p:nvSpPr>
        <p:spPr>
          <a:xfrm>
            <a:off x="1247388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2</a:t>
            </a:r>
            <a:endParaRPr b="1" sz="1400"/>
          </a:p>
        </p:txBody>
      </p:sp>
      <p:sp>
        <p:nvSpPr>
          <p:cNvPr id="499" name="Google Shape;499;p28"/>
          <p:cNvSpPr txBox="1"/>
          <p:nvPr>
            <p:ph idx="1" type="body"/>
          </p:nvPr>
        </p:nvSpPr>
        <p:spPr>
          <a:xfrm>
            <a:off x="29326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1</a:t>
            </a:r>
            <a:endParaRPr b="1" sz="1400"/>
          </a:p>
        </p:txBody>
      </p:sp>
      <p:sp>
        <p:nvSpPr>
          <p:cNvPr id="500" name="Google Shape;500;p28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501" name="Google Shape;501;p28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sp>
        <p:nvSpPr>
          <p:cNvPr id="502" name="Google Shape;502;p28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503" name="Google Shape;503;p28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50</a:t>
            </a:r>
            <a:endParaRPr sz="1600"/>
          </a:p>
        </p:txBody>
      </p:sp>
      <p:pic>
        <p:nvPicPr>
          <p:cNvPr id="504" name="Google Shape;50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28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Copy 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into the item after the current position.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08" name="Google Shape;508;p28"/>
          <p:cNvSpPr txBox="1"/>
          <p:nvPr/>
        </p:nvSpPr>
        <p:spPr>
          <a:xfrm>
            <a:off x="1263700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09" name="Google Shape;50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2216537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7933275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28"/>
          <p:cNvSpPr txBox="1"/>
          <p:nvPr/>
        </p:nvSpPr>
        <p:spPr>
          <a:xfrm>
            <a:off x="7933425" y="329057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3" name="Google Shape;513;p28"/>
          <p:cNvSpPr txBox="1"/>
          <p:nvPr>
            <p:ph idx="1" type="body"/>
          </p:nvPr>
        </p:nvSpPr>
        <p:spPr>
          <a:xfrm>
            <a:off x="793342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pic>
        <p:nvPicPr>
          <p:cNvPr id="514" name="Google Shape;514;p28"/>
          <p:cNvPicPr preferRelativeResize="0"/>
          <p:nvPr/>
        </p:nvPicPr>
        <p:blipFill rotWithShape="1">
          <a:blip r:embed="rId5">
            <a:alphaModFix amt="70000"/>
          </a:blip>
          <a:srcRect b="0" l="0" r="0" t="0"/>
          <a:stretch/>
        </p:blipFill>
        <p:spPr>
          <a:xfrm rot="10800000">
            <a:off x="6031017" y="2312038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28"/>
          <p:cNvPicPr preferRelativeResize="0"/>
          <p:nvPr/>
        </p:nvPicPr>
        <p:blipFill rotWithShape="1">
          <a:blip r:embed="rId5">
            <a:alphaModFix amt="70000"/>
          </a:blip>
          <a:srcRect b="0" l="0" r="0" t="0"/>
          <a:stretch/>
        </p:blipFill>
        <p:spPr>
          <a:xfrm rot="10800000">
            <a:off x="5074892" y="2312038"/>
            <a:ext cx="954720" cy="12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28"/>
          <p:cNvSpPr txBox="1"/>
          <p:nvPr>
            <p:ph idx="1" type="body"/>
          </p:nvPr>
        </p:nvSpPr>
        <p:spPr>
          <a:xfrm>
            <a:off x="5063863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6</a:t>
            </a:r>
            <a:endParaRPr b="1" sz="1400"/>
          </a:p>
        </p:txBody>
      </p:sp>
      <p:sp>
        <p:nvSpPr>
          <p:cNvPr id="517" name="Google Shape;517;p28"/>
          <p:cNvSpPr txBox="1"/>
          <p:nvPr>
            <p:ph idx="1" type="body"/>
          </p:nvPr>
        </p:nvSpPr>
        <p:spPr>
          <a:xfrm>
            <a:off x="6017982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7</a:t>
            </a:r>
            <a:endParaRPr b="1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9"/>
          <p:cNvSpPr/>
          <p:nvPr/>
        </p:nvSpPr>
        <p:spPr>
          <a:xfrm>
            <a:off x="310900" y="2239075"/>
            <a:ext cx="4752900" cy="1436400"/>
          </a:xfrm>
          <a:prstGeom prst="roundRect">
            <a:avLst>
              <a:gd fmla="val 5365" name="adj"/>
            </a:avLst>
          </a:prstGeom>
          <a:solidFill>
            <a:schemeClr val="accent6"/>
          </a:solidFill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9"/>
          <p:cNvSpPr/>
          <p:nvPr/>
        </p:nvSpPr>
        <p:spPr>
          <a:xfrm>
            <a:off x="5063875" y="2239075"/>
            <a:ext cx="1921800" cy="1436400"/>
          </a:xfrm>
          <a:prstGeom prst="roundRect">
            <a:avLst>
              <a:gd fmla="val 5365" name="adj"/>
            </a:avLst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9"/>
          <p:cNvSpPr txBox="1"/>
          <p:nvPr>
            <p:ph idx="1" type="body"/>
          </p:nvPr>
        </p:nvSpPr>
        <p:spPr>
          <a:xfrm>
            <a:off x="1740250" y="329057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sorted</a:t>
            </a:r>
            <a:endParaRPr sz="1400"/>
          </a:p>
        </p:txBody>
      </p:sp>
      <p:sp>
        <p:nvSpPr>
          <p:cNvPr id="525" name="Google Shape;525;p29"/>
          <p:cNvSpPr txBox="1"/>
          <p:nvPr/>
        </p:nvSpPr>
        <p:spPr>
          <a:xfrm>
            <a:off x="5545825" y="329057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unsorted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26" name="Google Shape;526;p29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Insertion sort: single pass</a:t>
            </a:r>
            <a:endParaRPr/>
          </a:p>
        </p:txBody>
      </p:sp>
      <p:sp>
        <p:nvSpPr>
          <p:cNvPr id="527" name="Google Shape;527;p2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8" name="Google Shape;528;p29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529" name="Google Shape;529;p29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530" name="Google Shape;530;p29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531" name="Google Shape;531;p29"/>
          <p:cNvSpPr txBox="1"/>
          <p:nvPr>
            <p:ph idx="1" type="body"/>
          </p:nvPr>
        </p:nvSpPr>
        <p:spPr>
          <a:xfrm>
            <a:off x="2201507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3</a:t>
            </a:r>
            <a:endParaRPr b="1" sz="1400"/>
          </a:p>
        </p:txBody>
      </p:sp>
      <p:sp>
        <p:nvSpPr>
          <p:cNvPr id="532" name="Google Shape;532;p29"/>
          <p:cNvSpPr txBox="1"/>
          <p:nvPr>
            <p:ph idx="1" type="body"/>
          </p:nvPr>
        </p:nvSpPr>
        <p:spPr>
          <a:xfrm>
            <a:off x="3155626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4</a:t>
            </a:r>
            <a:endParaRPr b="1" sz="1400"/>
          </a:p>
        </p:txBody>
      </p:sp>
      <p:sp>
        <p:nvSpPr>
          <p:cNvPr id="533" name="Google Shape;533;p29"/>
          <p:cNvSpPr txBox="1"/>
          <p:nvPr>
            <p:ph idx="1" type="body"/>
          </p:nvPr>
        </p:nvSpPr>
        <p:spPr>
          <a:xfrm>
            <a:off x="4109744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5</a:t>
            </a:r>
            <a:endParaRPr b="1" sz="1400"/>
          </a:p>
        </p:txBody>
      </p:sp>
      <p:sp>
        <p:nvSpPr>
          <p:cNvPr id="534" name="Google Shape;534;p29"/>
          <p:cNvSpPr txBox="1"/>
          <p:nvPr>
            <p:ph idx="1" type="body"/>
          </p:nvPr>
        </p:nvSpPr>
        <p:spPr>
          <a:xfrm>
            <a:off x="1247388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2</a:t>
            </a:r>
            <a:endParaRPr b="1" sz="1400"/>
          </a:p>
        </p:txBody>
      </p:sp>
      <p:sp>
        <p:nvSpPr>
          <p:cNvPr id="535" name="Google Shape;535;p29"/>
          <p:cNvSpPr txBox="1"/>
          <p:nvPr>
            <p:ph idx="1" type="body"/>
          </p:nvPr>
        </p:nvSpPr>
        <p:spPr>
          <a:xfrm>
            <a:off x="29326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1</a:t>
            </a:r>
            <a:endParaRPr b="1" sz="1400"/>
          </a:p>
        </p:txBody>
      </p:sp>
      <p:sp>
        <p:nvSpPr>
          <p:cNvPr id="536" name="Google Shape;536;p29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537" name="Google Shape;537;p29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sp>
        <p:nvSpPr>
          <p:cNvPr id="538" name="Google Shape;538;p29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539" name="Google Shape;539;p29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pic>
        <p:nvPicPr>
          <p:cNvPr id="540" name="Google Shape;54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87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29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b="1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One pass</a:t>
            </a: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has now been completed, increasing the sorted sublist by one item.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45" name="Google Shape;54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2216537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7933275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29"/>
          <p:cNvSpPr txBox="1"/>
          <p:nvPr/>
        </p:nvSpPr>
        <p:spPr>
          <a:xfrm>
            <a:off x="7933425" y="329057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8" name="Google Shape;548;p29"/>
          <p:cNvSpPr txBox="1"/>
          <p:nvPr>
            <p:ph idx="1" type="body"/>
          </p:nvPr>
        </p:nvSpPr>
        <p:spPr>
          <a:xfrm>
            <a:off x="793342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pic>
        <p:nvPicPr>
          <p:cNvPr id="549" name="Google Shape;549;p29"/>
          <p:cNvPicPr preferRelativeResize="0"/>
          <p:nvPr/>
        </p:nvPicPr>
        <p:blipFill rotWithShape="1">
          <a:blip r:embed="rId5">
            <a:alphaModFix amt="70000"/>
          </a:blip>
          <a:srcRect b="0" l="0" r="0" t="0"/>
          <a:stretch/>
        </p:blipFill>
        <p:spPr>
          <a:xfrm rot="10800000">
            <a:off x="6031017" y="2312038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29"/>
          <p:cNvPicPr preferRelativeResize="0"/>
          <p:nvPr/>
        </p:nvPicPr>
        <p:blipFill rotWithShape="1">
          <a:blip r:embed="rId5">
            <a:alphaModFix amt="70000"/>
          </a:blip>
          <a:srcRect b="0" l="0" r="0" t="0"/>
          <a:stretch/>
        </p:blipFill>
        <p:spPr>
          <a:xfrm rot="10800000">
            <a:off x="5074892" y="2312038"/>
            <a:ext cx="954720" cy="12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29"/>
          <p:cNvSpPr txBox="1"/>
          <p:nvPr>
            <p:ph idx="1" type="body"/>
          </p:nvPr>
        </p:nvSpPr>
        <p:spPr>
          <a:xfrm>
            <a:off x="5063863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6</a:t>
            </a:r>
            <a:endParaRPr b="1" sz="1400"/>
          </a:p>
        </p:txBody>
      </p:sp>
      <p:sp>
        <p:nvSpPr>
          <p:cNvPr id="552" name="Google Shape;552;p29"/>
          <p:cNvSpPr txBox="1"/>
          <p:nvPr>
            <p:ph idx="1" type="body"/>
          </p:nvPr>
        </p:nvSpPr>
        <p:spPr>
          <a:xfrm>
            <a:off x="6017982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7</a:t>
            </a:r>
            <a:endParaRPr b="1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0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Algorithm for one pass of insertion sort</a:t>
            </a:r>
            <a:endParaRPr/>
          </a:p>
        </p:txBody>
      </p:sp>
      <p:sp>
        <p:nvSpPr>
          <p:cNvPr id="558" name="Google Shape;558;p3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9" name="Google Shape;559;p30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560" name="Google Shape;560;p30"/>
          <p:cNvSpPr txBox="1"/>
          <p:nvPr/>
        </p:nvSpPr>
        <p:spPr>
          <a:xfrm>
            <a:off x="316050" y="1017700"/>
            <a:ext cx="85119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The instructions for executing one pass of insertion sort can be written as: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AutoNum type="arabicPeriod"/>
            </a:pPr>
            <a:r>
              <a:rPr b="0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Take a list where the first items are ordered and the rest are not.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AutoNum type="arabicPeriod"/>
            </a:pPr>
            <a:r>
              <a:rPr b="0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Copy the first out-of-order item into </a:t>
            </a:r>
            <a:r>
              <a:rPr b="0" i="0" lang="en-GB" sz="18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0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AutoNum type="arabicPeriod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Repeat steps a-b, starting from the last of the ordered items, 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until no more items remain or 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is ready to be inserted in the list: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AutoNum type="alphaLcPeriod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If the item at the current position is greater than 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copy it into the next item. Move on to the previous item in the list.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AutoNum type="alphaLcPeriod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Otherwise, 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is ready to be inserted in the list.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AutoNum type="arabicPeriod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Copy 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into the item after the current position.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61" name="Google Shape;561;p30"/>
          <p:cNvSpPr/>
          <p:nvPr/>
        </p:nvSpPr>
        <p:spPr>
          <a:xfrm>
            <a:off x="766650" y="1916625"/>
            <a:ext cx="8026800" cy="22791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30"/>
          <p:cNvSpPr txBox="1"/>
          <p:nvPr/>
        </p:nvSpPr>
        <p:spPr>
          <a:xfrm>
            <a:off x="8034766" y="1744062"/>
            <a:ext cx="6711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0" lIns="9000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Pass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8" name="Google Shape;568;p31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569" name="Google Shape;569;p31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Now that you have seen how one pass of an insertion sort works, the next slides will go through </a:t>
            </a:r>
            <a:r>
              <a:rPr b="1" lang="en-GB"/>
              <a:t>multiple passes</a:t>
            </a:r>
            <a:r>
              <a:rPr lang="en-GB"/>
              <a:t> to show you how a complete insertion sort is executed.</a:t>
            </a:r>
            <a:endParaRPr/>
          </a:p>
        </p:txBody>
      </p:sp>
      <p:sp>
        <p:nvSpPr>
          <p:cNvPr id="570" name="Google Shape;570;p31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Insertion sort: multiple passes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2"/>
          <p:cNvSpPr txBox="1"/>
          <p:nvPr/>
        </p:nvSpPr>
        <p:spPr>
          <a:xfrm>
            <a:off x="311163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1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76" name="Google Shape;576;p3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7" name="Google Shape;577;p32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578" name="Google Shape;578;p32"/>
          <p:cNvSpPr txBox="1"/>
          <p:nvPr/>
        </p:nvSpPr>
        <p:spPr>
          <a:xfrm>
            <a:off x="2216613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3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79" name="Google Shape;579;p32"/>
          <p:cNvSpPr txBox="1"/>
          <p:nvPr/>
        </p:nvSpPr>
        <p:spPr>
          <a:xfrm>
            <a:off x="3169375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4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80" name="Google Shape;580;p32"/>
          <p:cNvSpPr txBox="1"/>
          <p:nvPr/>
        </p:nvSpPr>
        <p:spPr>
          <a:xfrm>
            <a:off x="412215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5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81" name="Google Shape;581;p32"/>
          <p:cNvSpPr txBox="1"/>
          <p:nvPr/>
        </p:nvSpPr>
        <p:spPr>
          <a:xfrm>
            <a:off x="507490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6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82" name="Google Shape;582;p32"/>
          <p:cNvSpPr txBox="1"/>
          <p:nvPr/>
        </p:nvSpPr>
        <p:spPr>
          <a:xfrm>
            <a:off x="1263838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2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83" name="Google Shape;58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32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Take a list of data to be sorted.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85" name="Google Shape;58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87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49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3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591" name="Google Shape;591;p32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Insertion sort: multiple passes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3"/>
          <p:cNvSpPr/>
          <p:nvPr/>
        </p:nvSpPr>
        <p:spPr>
          <a:xfrm>
            <a:off x="1269094" y="2239075"/>
            <a:ext cx="4761300" cy="1436400"/>
          </a:xfrm>
          <a:prstGeom prst="roundRect">
            <a:avLst>
              <a:gd fmla="val 5365" name="adj"/>
            </a:avLst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33"/>
          <p:cNvSpPr txBox="1"/>
          <p:nvPr/>
        </p:nvSpPr>
        <p:spPr>
          <a:xfrm>
            <a:off x="3170794" y="329057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unsorted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98" name="Google Shape;598;p33"/>
          <p:cNvSpPr/>
          <p:nvPr/>
        </p:nvSpPr>
        <p:spPr>
          <a:xfrm>
            <a:off x="310900" y="2239075"/>
            <a:ext cx="954600" cy="1436400"/>
          </a:xfrm>
          <a:prstGeom prst="roundRect">
            <a:avLst>
              <a:gd fmla="val 5365" name="adj"/>
            </a:avLst>
          </a:prstGeom>
          <a:solidFill>
            <a:schemeClr val="accent6"/>
          </a:solidFill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33"/>
          <p:cNvSpPr txBox="1"/>
          <p:nvPr>
            <p:ph idx="1" type="body"/>
          </p:nvPr>
        </p:nvSpPr>
        <p:spPr>
          <a:xfrm>
            <a:off x="310975" y="329057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sorted</a:t>
            </a:r>
            <a:endParaRPr sz="1400"/>
          </a:p>
        </p:txBody>
      </p:sp>
      <p:sp>
        <p:nvSpPr>
          <p:cNvPr id="600" name="Google Shape;600;p33"/>
          <p:cNvSpPr txBox="1"/>
          <p:nvPr/>
        </p:nvSpPr>
        <p:spPr>
          <a:xfrm>
            <a:off x="311163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1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01" name="Google Shape;601;p3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02" name="Google Shape;602;p33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603" name="Google Shape;603;p33"/>
          <p:cNvSpPr txBox="1"/>
          <p:nvPr/>
        </p:nvSpPr>
        <p:spPr>
          <a:xfrm>
            <a:off x="2216613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3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04" name="Google Shape;604;p33"/>
          <p:cNvSpPr txBox="1"/>
          <p:nvPr/>
        </p:nvSpPr>
        <p:spPr>
          <a:xfrm>
            <a:off x="3169375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4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05" name="Google Shape;605;p33"/>
          <p:cNvSpPr txBox="1"/>
          <p:nvPr/>
        </p:nvSpPr>
        <p:spPr>
          <a:xfrm>
            <a:off x="412215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5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06" name="Google Shape;606;p33"/>
          <p:cNvSpPr txBox="1"/>
          <p:nvPr/>
        </p:nvSpPr>
        <p:spPr>
          <a:xfrm>
            <a:off x="507490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6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07" name="Google Shape;607;p33"/>
          <p:cNvSpPr txBox="1"/>
          <p:nvPr/>
        </p:nvSpPr>
        <p:spPr>
          <a:xfrm>
            <a:off x="1263838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2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608" name="Google Shape;60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33"/>
          <p:cNvPicPr preferRelativeResize="0"/>
          <p:nvPr/>
        </p:nvPicPr>
        <p:blipFill rotWithShape="1">
          <a:blip r:embed="rId4">
            <a:alphaModFix amt="70000"/>
          </a:blip>
          <a:srcRect b="0" l="0" r="0" t="0"/>
          <a:stretch/>
        </p:blipFill>
        <p:spPr>
          <a:xfrm rot="10800000">
            <a:off x="2218142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33"/>
          <p:cNvPicPr preferRelativeResize="0"/>
          <p:nvPr/>
        </p:nvPicPr>
        <p:blipFill rotWithShape="1">
          <a:blip r:embed="rId4">
            <a:alphaModFix amt="70000"/>
          </a:blip>
          <a:srcRect b="0" l="0" r="0" t="0"/>
          <a:stretch/>
        </p:blipFill>
        <p:spPr>
          <a:xfrm rot="10800000">
            <a:off x="3170992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33"/>
          <p:cNvPicPr preferRelativeResize="0"/>
          <p:nvPr/>
        </p:nvPicPr>
        <p:blipFill rotWithShape="1">
          <a:blip r:embed="rId4">
            <a:alphaModFix amt="70000"/>
          </a:blip>
          <a:srcRect b="0" l="0" r="0" t="0"/>
          <a:stretch/>
        </p:blipFill>
        <p:spPr>
          <a:xfrm rot="10800000">
            <a:off x="4122042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33"/>
          <p:cNvPicPr preferRelativeResize="0"/>
          <p:nvPr/>
        </p:nvPicPr>
        <p:blipFill rotWithShape="1">
          <a:blip r:embed="rId4">
            <a:alphaModFix amt="70000"/>
          </a:blip>
          <a:srcRect b="0" l="0" r="0" t="0"/>
          <a:stretch/>
        </p:blipFill>
        <p:spPr>
          <a:xfrm rot="10800000">
            <a:off x="5074892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33"/>
          <p:cNvPicPr preferRelativeResize="0"/>
          <p:nvPr/>
        </p:nvPicPr>
        <p:blipFill rotWithShape="1">
          <a:blip r:embed="rId4">
            <a:alphaModFix amt="70000"/>
          </a:blip>
          <a:srcRect b="0" l="0" r="0" t="0"/>
          <a:stretch/>
        </p:blipFill>
        <p:spPr>
          <a:xfrm rot="10800000">
            <a:off x="1267017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33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Let the unsorted sublist contain all the items, except the first one.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15" name="Google Shape;615;p33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616" name="Google Shape;616;p33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Insertion sort: multiple passes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4"/>
          <p:cNvSpPr/>
          <p:nvPr/>
        </p:nvSpPr>
        <p:spPr>
          <a:xfrm>
            <a:off x="1269094" y="2239075"/>
            <a:ext cx="4761300" cy="1436400"/>
          </a:xfrm>
          <a:prstGeom prst="roundRect">
            <a:avLst>
              <a:gd fmla="val 5365" name="adj"/>
            </a:avLst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34"/>
          <p:cNvSpPr txBox="1"/>
          <p:nvPr/>
        </p:nvSpPr>
        <p:spPr>
          <a:xfrm>
            <a:off x="3170794" y="329057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unsorted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23" name="Google Shape;623;p34"/>
          <p:cNvSpPr/>
          <p:nvPr/>
        </p:nvSpPr>
        <p:spPr>
          <a:xfrm>
            <a:off x="310900" y="2239075"/>
            <a:ext cx="954600" cy="1436400"/>
          </a:xfrm>
          <a:prstGeom prst="roundRect">
            <a:avLst>
              <a:gd fmla="val 5365" name="adj"/>
            </a:avLst>
          </a:prstGeom>
          <a:solidFill>
            <a:schemeClr val="accent6"/>
          </a:solidFill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34"/>
          <p:cNvSpPr txBox="1"/>
          <p:nvPr>
            <p:ph idx="1" type="body"/>
          </p:nvPr>
        </p:nvSpPr>
        <p:spPr>
          <a:xfrm>
            <a:off x="310975" y="329057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sorted</a:t>
            </a:r>
            <a:endParaRPr sz="1400"/>
          </a:p>
        </p:txBody>
      </p:sp>
      <p:sp>
        <p:nvSpPr>
          <p:cNvPr id="625" name="Google Shape;625;p34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626" name="Google Shape;626;p34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627" name="Google Shape;627;p3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8" name="Google Shape;628;p34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629" name="Google Shape;629;p34"/>
          <p:cNvSpPr txBox="1"/>
          <p:nvPr/>
        </p:nvSpPr>
        <p:spPr>
          <a:xfrm>
            <a:off x="2216613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3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0" name="Google Shape;630;p34"/>
          <p:cNvSpPr txBox="1"/>
          <p:nvPr/>
        </p:nvSpPr>
        <p:spPr>
          <a:xfrm>
            <a:off x="3169375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4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1" name="Google Shape;631;p34"/>
          <p:cNvSpPr txBox="1"/>
          <p:nvPr/>
        </p:nvSpPr>
        <p:spPr>
          <a:xfrm>
            <a:off x="412215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5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2" name="Google Shape;632;p34"/>
          <p:cNvSpPr txBox="1"/>
          <p:nvPr/>
        </p:nvSpPr>
        <p:spPr>
          <a:xfrm>
            <a:off x="507490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6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3" name="Google Shape;633;p34"/>
          <p:cNvSpPr txBox="1"/>
          <p:nvPr/>
        </p:nvSpPr>
        <p:spPr>
          <a:xfrm>
            <a:off x="311163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1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4" name="Google Shape;634;p34"/>
          <p:cNvSpPr txBox="1"/>
          <p:nvPr/>
        </p:nvSpPr>
        <p:spPr>
          <a:xfrm>
            <a:off x="1263838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2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635" name="Google Shape;635;p34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2218142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34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3170992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34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4122042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34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5074892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34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 the first pass, the first out-of-order item will be inserted at the appropriate position in the sorted list.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42" name="Google Shape;642;p34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643" name="Google Shape;643;p34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Insertion sort: multiple passes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5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649" name="Google Shape;649;p35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650" name="Google Shape;650;p3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51" name="Google Shape;651;p35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652" name="Google Shape;652;p35"/>
          <p:cNvSpPr txBox="1"/>
          <p:nvPr/>
        </p:nvSpPr>
        <p:spPr>
          <a:xfrm>
            <a:off x="2216613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3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53" name="Google Shape;653;p35"/>
          <p:cNvSpPr txBox="1"/>
          <p:nvPr/>
        </p:nvSpPr>
        <p:spPr>
          <a:xfrm>
            <a:off x="3169375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4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54" name="Google Shape;654;p35"/>
          <p:cNvSpPr txBox="1"/>
          <p:nvPr/>
        </p:nvSpPr>
        <p:spPr>
          <a:xfrm>
            <a:off x="412215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5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55" name="Google Shape;655;p35"/>
          <p:cNvSpPr txBox="1"/>
          <p:nvPr/>
        </p:nvSpPr>
        <p:spPr>
          <a:xfrm>
            <a:off x="507490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6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56" name="Google Shape;656;p35"/>
          <p:cNvSpPr txBox="1"/>
          <p:nvPr/>
        </p:nvSpPr>
        <p:spPr>
          <a:xfrm>
            <a:off x="311163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1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657" name="Google Shape;657;p35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2218142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35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3170992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35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4122042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35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5074892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1263700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35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Retrieve the first out-of-order item,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compare it to the items in the ordered list and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“shift” these items until the new item is inserted into the correct position.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64" name="Google Shape;664;p35"/>
          <p:cNvSpPr/>
          <p:nvPr/>
        </p:nvSpPr>
        <p:spPr>
          <a:xfrm>
            <a:off x="781550" y="3822725"/>
            <a:ext cx="3825300" cy="347700"/>
          </a:xfrm>
          <a:prstGeom prst="rect">
            <a:avLst/>
          </a:prstGeom>
          <a:solidFill>
            <a:srgbClr val="5B5BA5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35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666" name="Google Shape;666;p35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Insertion sort: multiple passes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6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672" name="Google Shape;672;p36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673" name="Google Shape;673;p3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4" name="Google Shape;674;p36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675" name="Google Shape;675;p36"/>
          <p:cNvSpPr txBox="1"/>
          <p:nvPr/>
        </p:nvSpPr>
        <p:spPr>
          <a:xfrm>
            <a:off x="2216613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3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76" name="Google Shape;676;p36"/>
          <p:cNvSpPr txBox="1"/>
          <p:nvPr/>
        </p:nvSpPr>
        <p:spPr>
          <a:xfrm>
            <a:off x="3169375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4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77" name="Google Shape;677;p36"/>
          <p:cNvSpPr txBox="1"/>
          <p:nvPr/>
        </p:nvSpPr>
        <p:spPr>
          <a:xfrm>
            <a:off x="412215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5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78" name="Google Shape;678;p36"/>
          <p:cNvSpPr txBox="1"/>
          <p:nvPr/>
        </p:nvSpPr>
        <p:spPr>
          <a:xfrm>
            <a:off x="507490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6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79" name="Google Shape;679;p36"/>
          <p:cNvSpPr txBox="1"/>
          <p:nvPr/>
        </p:nvSpPr>
        <p:spPr>
          <a:xfrm>
            <a:off x="311163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1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680" name="Google Shape;680;p36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2218142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36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3170992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36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4122042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36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5074892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310975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1263700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36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Retrieve the first out-of-order item,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compare it to the items in the ordered list and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“shift” these items until the new item is inserted into the correct position.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87" name="Google Shape;687;p36"/>
          <p:cNvSpPr/>
          <p:nvPr/>
        </p:nvSpPr>
        <p:spPr>
          <a:xfrm>
            <a:off x="781550" y="4147950"/>
            <a:ext cx="4989300" cy="347700"/>
          </a:xfrm>
          <a:prstGeom prst="rect">
            <a:avLst/>
          </a:prstGeom>
          <a:solidFill>
            <a:srgbClr val="5B5BA5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36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689" name="Google Shape;689;p36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Insertion sort: multiple passes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95" name="Google Shape;695;p37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696" name="Google Shape;696;p37"/>
          <p:cNvSpPr txBox="1"/>
          <p:nvPr/>
        </p:nvSpPr>
        <p:spPr>
          <a:xfrm>
            <a:off x="2216613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3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97" name="Google Shape;697;p37"/>
          <p:cNvSpPr txBox="1"/>
          <p:nvPr/>
        </p:nvSpPr>
        <p:spPr>
          <a:xfrm>
            <a:off x="3169375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4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98" name="Google Shape;698;p37"/>
          <p:cNvSpPr txBox="1"/>
          <p:nvPr/>
        </p:nvSpPr>
        <p:spPr>
          <a:xfrm>
            <a:off x="412215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5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99" name="Google Shape;699;p37"/>
          <p:cNvSpPr txBox="1"/>
          <p:nvPr/>
        </p:nvSpPr>
        <p:spPr>
          <a:xfrm>
            <a:off x="507490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6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700" name="Google Shape;700;p37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2218142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p37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3170992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37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4122042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37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5074892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4" name="Google Shape;704;p37"/>
          <p:cNvCxnSpPr/>
          <p:nvPr/>
        </p:nvCxnSpPr>
        <p:spPr>
          <a:xfrm>
            <a:off x="1044388" y="2951250"/>
            <a:ext cx="443700" cy="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stealth"/>
          </a:ln>
        </p:spPr>
      </p:cxnSp>
      <p:pic>
        <p:nvPicPr>
          <p:cNvPr id="705" name="Google Shape;70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263700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311050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37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708" name="Google Shape;708;p37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709" name="Google Shape;709;p37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Retrieve the first out-of-order item,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compare it to the items in the ordered list and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“shift” these items until the new item is inserted into the correct position.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10" name="Google Shape;710;p37"/>
          <p:cNvSpPr/>
          <p:nvPr/>
        </p:nvSpPr>
        <p:spPr>
          <a:xfrm>
            <a:off x="781550" y="4466225"/>
            <a:ext cx="7623600" cy="347700"/>
          </a:xfrm>
          <a:prstGeom prst="rect">
            <a:avLst/>
          </a:prstGeom>
          <a:solidFill>
            <a:srgbClr val="5B5BA5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7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712" name="Google Shape;712;p37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Insertion sort: multiple passes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In this lesson, you will: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Insert an item into an ordered list of items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Describe how insertion sort is used for ordering a list of items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-GB"/>
              <a:t>Perform an insertion sort to order a list containing sample data</a:t>
            </a:r>
            <a:endParaRPr/>
          </a:p>
        </p:txBody>
      </p:sp>
      <p:sp>
        <p:nvSpPr>
          <p:cNvPr id="68" name="Google Shape;68;p11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>
                <a:latin typeface="Quicksand"/>
                <a:ea typeface="Quicksand"/>
                <a:cs typeface="Quicksand"/>
                <a:sym typeface="Quicksand"/>
              </a:rPr>
              <a:t>Lesson </a:t>
            </a:r>
            <a:r>
              <a:rPr lang="en-GB"/>
              <a:t>50</a:t>
            </a:r>
            <a:r>
              <a:rPr b="1" lang="en-GB">
                <a:latin typeface="Quicksand"/>
                <a:ea typeface="Quicksand"/>
                <a:cs typeface="Quicksand"/>
                <a:sym typeface="Quicksand"/>
              </a:rPr>
              <a:t>: </a:t>
            </a:r>
            <a:r>
              <a:rPr lang="en-GB"/>
              <a:t>Insertion sort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0" name="Google Shape;70;p11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Objectives</a:t>
            </a:r>
            <a:endParaRPr/>
          </a:p>
        </p:txBody>
      </p:sp>
      <p:pic>
        <p:nvPicPr>
          <p:cNvPr id="71" name="Google Shape;7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3600" y="456363"/>
            <a:ext cx="4191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8"/>
          <p:cNvSpPr/>
          <p:nvPr/>
        </p:nvSpPr>
        <p:spPr>
          <a:xfrm>
            <a:off x="310900" y="2239075"/>
            <a:ext cx="1905600" cy="1436400"/>
          </a:xfrm>
          <a:prstGeom prst="roundRect">
            <a:avLst>
              <a:gd fmla="val 5365" name="adj"/>
            </a:avLst>
          </a:prstGeom>
          <a:solidFill>
            <a:schemeClr val="accent6"/>
          </a:solidFill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38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719" name="Google Shape;719;p38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720" name="Google Shape;720;p38"/>
          <p:cNvSpPr/>
          <p:nvPr/>
        </p:nvSpPr>
        <p:spPr>
          <a:xfrm>
            <a:off x="2221738" y="2239075"/>
            <a:ext cx="3808500" cy="1436400"/>
          </a:xfrm>
          <a:prstGeom prst="roundRect">
            <a:avLst>
              <a:gd fmla="val 5365" name="adj"/>
            </a:avLst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38"/>
          <p:cNvSpPr txBox="1"/>
          <p:nvPr/>
        </p:nvSpPr>
        <p:spPr>
          <a:xfrm>
            <a:off x="3647038" y="329057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unsorted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22" name="Google Shape;722;p38"/>
          <p:cNvSpPr txBox="1"/>
          <p:nvPr>
            <p:ph idx="1" type="body"/>
          </p:nvPr>
        </p:nvSpPr>
        <p:spPr>
          <a:xfrm>
            <a:off x="784750" y="329057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sorted</a:t>
            </a:r>
            <a:endParaRPr sz="1400"/>
          </a:p>
        </p:txBody>
      </p:sp>
      <p:sp>
        <p:nvSpPr>
          <p:cNvPr id="723" name="Google Shape;723;p3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24" name="Google Shape;724;p38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725" name="Google Shape;725;p38"/>
          <p:cNvSpPr txBox="1"/>
          <p:nvPr/>
        </p:nvSpPr>
        <p:spPr>
          <a:xfrm>
            <a:off x="2216613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3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26" name="Google Shape;726;p38"/>
          <p:cNvSpPr txBox="1"/>
          <p:nvPr/>
        </p:nvSpPr>
        <p:spPr>
          <a:xfrm>
            <a:off x="3169375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4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27" name="Google Shape;727;p38"/>
          <p:cNvSpPr txBox="1"/>
          <p:nvPr/>
        </p:nvSpPr>
        <p:spPr>
          <a:xfrm>
            <a:off x="412215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5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28" name="Google Shape;728;p38"/>
          <p:cNvSpPr txBox="1"/>
          <p:nvPr/>
        </p:nvSpPr>
        <p:spPr>
          <a:xfrm>
            <a:off x="507490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6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729" name="Google Shape;729;p38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2218142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Google Shape;730;p38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3170992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38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4122042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p38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5074892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263700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311050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38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</a:pPr>
            <a:r>
              <a:rPr b="1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One pass</a:t>
            </a: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has now been completed, increasing the sorted sublist by one item.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36" name="Google Shape;736;p38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737" name="Google Shape;737;p38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Insertion sort: multiple passes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9"/>
          <p:cNvSpPr/>
          <p:nvPr/>
        </p:nvSpPr>
        <p:spPr>
          <a:xfrm>
            <a:off x="310900" y="2239075"/>
            <a:ext cx="1905600" cy="1436400"/>
          </a:xfrm>
          <a:prstGeom prst="roundRect">
            <a:avLst>
              <a:gd fmla="val 5365" name="adj"/>
            </a:avLst>
          </a:prstGeom>
          <a:solidFill>
            <a:schemeClr val="accent6"/>
          </a:solidFill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39"/>
          <p:cNvSpPr/>
          <p:nvPr/>
        </p:nvSpPr>
        <p:spPr>
          <a:xfrm>
            <a:off x="2221738" y="2239075"/>
            <a:ext cx="3808500" cy="1436400"/>
          </a:xfrm>
          <a:prstGeom prst="roundRect">
            <a:avLst>
              <a:gd fmla="val 5365" name="adj"/>
            </a:avLst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39"/>
          <p:cNvSpPr txBox="1"/>
          <p:nvPr/>
        </p:nvSpPr>
        <p:spPr>
          <a:xfrm>
            <a:off x="3647038" y="329057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unsorted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45" name="Google Shape;745;p39"/>
          <p:cNvSpPr txBox="1"/>
          <p:nvPr>
            <p:ph idx="1" type="body"/>
          </p:nvPr>
        </p:nvSpPr>
        <p:spPr>
          <a:xfrm>
            <a:off x="784750" y="329057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sorted</a:t>
            </a:r>
            <a:endParaRPr sz="1400"/>
          </a:p>
        </p:txBody>
      </p:sp>
      <p:sp>
        <p:nvSpPr>
          <p:cNvPr id="746" name="Google Shape;746;p39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747" name="Google Shape;747;p39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748" name="Google Shape;748;p39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749" name="Google Shape;749;p3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50" name="Google Shape;750;p39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pic>
        <p:nvPicPr>
          <p:cNvPr id="751" name="Google Shape;75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1038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39"/>
          <p:cNvSpPr txBox="1"/>
          <p:nvPr/>
        </p:nvSpPr>
        <p:spPr>
          <a:xfrm>
            <a:off x="2216613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3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53" name="Google Shape;753;p39"/>
          <p:cNvSpPr txBox="1"/>
          <p:nvPr/>
        </p:nvSpPr>
        <p:spPr>
          <a:xfrm>
            <a:off x="3169375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4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54" name="Google Shape;754;p39"/>
          <p:cNvSpPr txBox="1"/>
          <p:nvPr/>
        </p:nvSpPr>
        <p:spPr>
          <a:xfrm>
            <a:off x="412215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5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55" name="Google Shape;755;p39"/>
          <p:cNvSpPr txBox="1"/>
          <p:nvPr/>
        </p:nvSpPr>
        <p:spPr>
          <a:xfrm>
            <a:off x="507490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6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756" name="Google Shape;756;p39"/>
          <p:cNvPicPr preferRelativeResize="0"/>
          <p:nvPr/>
        </p:nvPicPr>
        <p:blipFill rotWithShape="1">
          <a:blip r:embed="rId4">
            <a:alphaModFix amt="70000"/>
          </a:blip>
          <a:srcRect b="0" l="0" r="0" t="0"/>
          <a:stretch/>
        </p:blipFill>
        <p:spPr>
          <a:xfrm rot="10800000">
            <a:off x="4122042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39"/>
          <p:cNvPicPr preferRelativeResize="0"/>
          <p:nvPr/>
        </p:nvPicPr>
        <p:blipFill rotWithShape="1">
          <a:blip r:embed="rId4">
            <a:alphaModFix amt="70000"/>
          </a:blip>
          <a:srcRect b="0" l="0" r="0" t="0"/>
          <a:stretch/>
        </p:blipFill>
        <p:spPr>
          <a:xfrm rot="10800000">
            <a:off x="5074892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39"/>
          <p:cNvSpPr txBox="1"/>
          <p:nvPr/>
        </p:nvSpPr>
        <p:spPr>
          <a:xfrm>
            <a:off x="311163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1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759" name="Google Shape;75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39"/>
          <p:cNvSpPr txBox="1"/>
          <p:nvPr/>
        </p:nvSpPr>
        <p:spPr>
          <a:xfrm>
            <a:off x="1263838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2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761" name="Google Shape;761;p39"/>
          <p:cNvPicPr preferRelativeResize="0"/>
          <p:nvPr/>
        </p:nvPicPr>
        <p:blipFill rotWithShape="1">
          <a:blip r:embed="rId4">
            <a:alphaModFix amt="70000"/>
          </a:blip>
          <a:srcRect b="0" l="0" r="0" t="0"/>
          <a:stretch/>
        </p:blipFill>
        <p:spPr>
          <a:xfrm rot="10800000">
            <a:off x="3170992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2216425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39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 the next pass, the first out-of-order item will be inserted at the appropriate position in the sorted list.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64" name="Google Shape;764;p39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765" name="Google Shape;765;p39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Insertion sort: multiple passes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0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771" name="Google Shape;771;p40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772" name="Google Shape;772;p40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773" name="Google Shape;773;p4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74" name="Google Shape;774;p40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pic>
        <p:nvPicPr>
          <p:cNvPr id="775" name="Google Shape;77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1038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40"/>
          <p:cNvSpPr txBox="1"/>
          <p:nvPr/>
        </p:nvSpPr>
        <p:spPr>
          <a:xfrm>
            <a:off x="2216613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3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77" name="Google Shape;777;p40"/>
          <p:cNvSpPr txBox="1"/>
          <p:nvPr/>
        </p:nvSpPr>
        <p:spPr>
          <a:xfrm>
            <a:off x="3169375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4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78" name="Google Shape;778;p40"/>
          <p:cNvSpPr txBox="1"/>
          <p:nvPr/>
        </p:nvSpPr>
        <p:spPr>
          <a:xfrm>
            <a:off x="412215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5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79" name="Google Shape;779;p40"/>
          <p:cNvSpPr txBox="1"/>
          <p:nvPr/>
        </p:nvSpPr>
        <p:spPr>
          <a:xfrm>
            <a:off x="507490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6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780" name="Google Shape;780;p40"/>
          <p:cNvPicPr preferRelativeResize="0"/>
          <p:nvPr/>
        </p:nvPicPr>
        <p:blipFill rotWithShape="1">
          <a:blip r:embed="rId4">
            <a:alphaModFix amt="70000"/>
          </a:blip>
          <a:srcRect b="0" l="0" r="0" t="0"/>
          <a:stretch/>
        </p:blipFill>
        <p:spPr>
          <a:xfrm rot="10800000">
            <a:off x="4122042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p40"/>
          <p:cNvPicPr preferRelativeResize="0"/>
          <p:nvPr/>
        </p:nvPicPr>
        <p:blipFill rotWithShape="1">
          <a:blip r:embed="rId4">
            <a:alphaModFix amt="70000"/>
          </a:blip>
          <a:srcRect b="0" l="0" r="0" t="0"/>
          <a:stretch/>
        </p:blipFill>
        <p:spPr>
          <a:xfrm rot="10800000">
            <a:off x="5074892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40"/>
          <p:cNvSpPr txBox="1"/>
          <p:nvPr/>
        </p:nvSpPr>
        <p:spPr>
          <a:xfrm>
            <a:off x="311163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1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783" name="Google Shape;78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40"/>
          <p:cNvSpPr txBox="1"/>
          <p:nvPr/>
        </p:nvSpPr>
        <p:spPr>
          <a:xfrm>
            <a:off x="1263838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2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785" name="Google Shape;785;p40"/>
          <p:cNvPicPr preferRelativeResize="0"/>
          <p:nvPr/>
        </p:nvPicPr>
        <p:blipFill rotWithShape="1">
          <a:blip r:embed="rId4">
            <a:alphaModFix amt="70000"/>
          </a:blip>
          <a:srcRect b="0" l="0" r="0" t="0"/>
          <a:stretch/>
        </p:blipFill>
        <p:spPr>
          <a:xfrm rot="10800000">
            <a:off x="3170992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2216425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40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Retrieve the first out-of-order item,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compare it to the items in the ordered list and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“shift” these items until the new item is inserted into the correct position.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88" name="Google Shape;788;p40"/>
          <p:cNvSpPr/>
          <p:nvPr/>
        </p:nvSpPr>
        <p:spPr>
          <a:xfrm>
            <a:off x="781550" y="3822725"/>
            <a:ext cx="3825300" cy="347700"/>
          </a:xfrm>
          <a:prstGeom prst="rect">
            <a:avLst/>
          </a:prstGeom>
          <a:solidFill>
            <a:srgbClr val="5B5BA5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40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790" name="Google Shape;790;p40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Insertion sort: multiple passes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41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796" name="Google Shape;796;p41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797" name="Google Shape;797;p41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798" name="Google Shape;798;p4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99" name="Google Shape;799;p41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800" name="Google Shape;800;p41"/>
          <p:cNvSpPr txBox="1"/>
          <p:nvPr/>
        </p:nvSpPr>
        <p:spPr>
          <a:xfrm>
            <a:off x="2216613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3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1" name="Google Shape;801;p41"/>
          <p:cNvSpPr txBox="1"/>
          <p:nvPr/>
        </p:nvSpPr>
        <p:spPr>
          <a:xfrm>
            <a:off x="3169375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4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2" name="Google Shape;802;p41"/>
          <p:cNvSpPr txBox="1"/>
          <p:nvPr/>
        </p:nvSpPr>
        <p:spPr>
          <a:xfrm>
            <a:off x="412215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5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3" name="Google Shape;803;p41"/>
          <p:cNvSpPr txBox="1"/>
          <p:nvPr/>
        </p:nvSpPr>
        <p:spPr>
          <a:xfrm>
            <a:off x="507490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6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804" name="Google Shape;804;p41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4122042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p41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5074892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Google Shape;806;p41"/>
          <p:cNvSpPr txBox="1"/>
          <p:nvPr/>
        </p:nvSpPr>
        <p:spPr>
          <a:xfrm>
            <a:off x="311163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1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7" name="Google Shape;807;p41"/>
          <p:cNvSpPr txBox="1"/>
          <p:nvPr/>
        </p:nvSpPr>
        <p:spPr>
          <a:xfrm>
            <a:off x="1263838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2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808" name="Google Shape;808;p41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3170992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9" name="Google Shape;80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2216425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0" name="Google Shape;810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310975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1" name="Google Shape;811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1263700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41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Retrieve the first out-of-order item,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compare it to the items in the ordered list and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“shift” these items until the new item is inserted into the correct position.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13" name="Google Shape;813;p41"/>
          <p:cNvSpPr/>
          <p:nvPr/>
        </p:nvSpPr>
        <p:spPr>
          <a:xfrm>
            <a:off x="781550" y="4147950"/>
            <a:ext cx="4989300" cy="347700"/>
          </a:xfrm>
          <a:prstGeom prst="rect">
            <a:avLst/>
          </a:prstGeom>
          <a:solidFill>
            <a:srgbClr val="5B5BA5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41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815" name="Google Shape;815;p41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Insertion sort: multiple passes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42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821" name="Google Shape;821;p42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822" name="Google Shape;822;p42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823" name="Google Shape;823;p4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24" name="Google Shape;824;p42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825" name="Google Shape;825;p42"/>
          <p:cNvSpPr txBox="1"/>
          <p:nvPr/>
        </p:nvSpPr>
        <p:spPr>
          <a:xfrm>
            <a:off x="2216613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3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26" name="Google Shape;826;p42"/>
          <p:cNvSpPr txBox="1"/>
          <p:nvPr/>
        </p:nvSpPr>
        <p:spPr>
          <a:xfrm>
            <a:off x="3169375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4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27" name="Google Shape;827;p42"/>
          <p:cNvSpPr txBox="1"/>
          <p:nvPr/>
        </p:nvSpPr>
        <p:spPr>
          <a:xfrm>
            <a:off x="412215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5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28" name="Google Shape;828;p42"/>
          <p:cNvSpPr txBox="1"/>
          <p:nvPr/>
        </p:nvSpPr>
        <p:spPr>
          <a:xfrm>
            <a:off x="507490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6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829" name="Google Shape;829;p42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4122042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0" name="Google Shape;830;p42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5074892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42"/>
          <p:cNvSpPr txBox="1"/>
          <p:nvPr/>
        </p:nvSpPr>
        <p:spPr>
          <a:xfrm>
            <a:off x="311163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1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32" name="Google Shape;832;p42"/>
          <p:cNvSpPr txBox="1"/>
          <p:nvPr/>
        </p:nvSpPr>
        <p:spPr>
          <a:xfrm>
            <a:off x="1263838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2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833" name="Google Shape;833;p42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3170992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Google Shape;834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263700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5" name="Google Shape;835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311050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6" name="Google Shape;836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2216537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7" name="Google Shape;837;p42"/>
          <p:cNvCxnSpPr/>
          <p:nvPr/>
        </p:nvCxnSpPr>
        <p:spPr>
          <a:xfrm>
            <a:off x="1044550" y="2951250"/>
            <a:ext cx="443700" cy="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stealth"/>
          </a:ln>
        </p:spPr>
      </p:cxnSp>
      <p:cxnSp>
        <p:nvCxnSpPr>
          <p:cNvPr id="838" name="Google Shape;838;p42"/>
          <p:cNvCxnSpPr/>
          <p:nvPr/>
        </p:nvCxnSpPr>
        <p:spPr>
          <a:xfrm>
            <a:off x="1997294" y="2951250"/>
            <a:ext cx="443700" cy="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stealth"/>
          </a:ln>
        </p:spPr>
      </p:cxnSp>
      <p:sp>
        <p:nvSpPr>
          <p:cNvPr id="839" name="Google Shape;839;p42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Retrieve the first out-of-order item,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compare it to the items in the ordered list and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“shift” these items until the new item is inserted into the correct position.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40" name="Google Shape;840;p42"/>
          <p:cNvSpPr/>
          <p:nvPr/>
        </p:nvSpPr>
        <p:spPr>
          <a:xfrm>
            <a:off x="781550" y="4466225"/>
            <a:ext cx="7623600" cy="347700"/>
          </a:xfrm>
          <a:prstGeom prst="rect">
            <a:avLst/>
          </a:prstGeom>
          <a:solidFill>
            <a:srgbClr val="5B5BA5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4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842" name="Google Shape;842;p42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Insertion sort: multiple passes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43"/>
          <p:cNvSpPr/>
          <p:nvPr/>
        </p:nvSpPr>
        <p:spPr>
          <a:xfrm>
            <a:off x="3169075" y="2239075"/>
            <a:ext cx="2863800" cy="1436400"/>
          </a:xfrm>
          <a:prstGeom prst="roundRect">
            <a:avLst>
              <a:gd fmla="val 5365" name="adj"/>
            </a:avLst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43"/>
          <p:cNvSpPr txBox="1"/>
          <p:nvPr/>
        </p:nvSpPr>
        <p:spPr>
          <a:xfrm>
            <a:off x="4122025" y="329057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unsorted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49" name="Google Shape;849;p43"/>
          <p:cNvSpPr/>
          <p:nvPr/>
        </p:nvSpPr>
        <p:spPr>
          <a:xfrm>
            <a:off x="310900" y="2239075"/>
            <a:ext cx="2863800" cy="1436400"/>
          </a:xfrm>
          <a:prstGeom prst="roundRect">
            <a:avLst>
              <a:gd fmla="val 5365" name="adj"/>
            </a:avLst>
          </a:prstGeom>
          <a:solidFill>
            <a:schemeClr val="accent6"/>
          </a:solidFill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43"/>
          <p:cNvSpPr txBox="1"/>
          <p:nvPr>
            <p:ph idx="1" type="body"/>
          </p:nvPr>
        </p:nvSpPr>
        <p:spPr>
          <a:xfrm>
            <a:off x="1263850" y="329057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sorted</a:t>
            </a:r>
            <a:endParaRPr sz="1400"/>
          </a:p>
        </p:txBody>
      </p:sp>
      <p:sp>
        <p:nvSpPr>
          <p:cNvPr id="851" name="Google Shape;851;p43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852" name="Google Shape;852;p43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853" name="Google Shape;853;p43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854" name="Google Shape;854;p4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55" name="Google Shape;855;p43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856" name="Google Shape;856;p43"/>
          <p:cNvSpPr txBox="1"/>
          <p:nvPr/>
        </p:nvSpPr>
        <p:spPr>
          <a:xfrm>
            <a:off x="2216613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3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57" name="Google Shape;857;p43"/>
          <p:cNvSpPr txBox="1"/>
          <p:nvPr/>
        </p:nvSpPr>
        <p:spPr>
          <a:xfrm>
            <a:off x="3169375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4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58" name="Google Shape;858;p43"/>
          <p:cNvSpPr txBox="1"/>
          <p:nvPr/>
        </p:nvSpPr>
        <p:spPr>
          <a:xfrm>
            <a:off x="412215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5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59" name="Google Shape;859;p43"/>
          <p:cNvSpPr txBox="1"/>
          <p:nvPr/>
        </p:nvSpPr>
        <p:spPr>
          <a:xfrm>
            <a:off x="507490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6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860" name="Google Shape;860;p43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4122042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1" name="Google Shape;861;p43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5074892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43"/>
          <p:cNvSpPr txBox="1"/>
          <p:nvPr/>
        </p:nvSpPr>
        <p:spPr>
          <a:xfrm>
            <a:off x="311163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1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63" name="Google Shape;863;p43"/>
          <p:cNvSpPr txBox="1"/>
          <p:nvPr/>
        </p:nvSpPr>
        <p:spPr>
          <a:xfrm>
            <a:off x="1263838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2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864" name="Google Shape;864;p43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3170992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5" name="Google Shape;86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263700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6" name="Google Shape;866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2216537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7" name="Google Shape;86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311050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43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</a:pPr>
            <a:r>
              <a:rPr b="1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One pass</a:t>
            </a: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has now been completed, increasing the sorted sublist by one item.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69" name="Google Shape;869;p43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870" name="Google Shape;870;p43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Insertion sort: multiple passes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44"/>
          <p:cNvSpPr/>
          <p:nvPr/>
        </p:nvSpPr>
        <p:spPr>
          <a:xfrm>
            <a:off x="3169075" y="2239075"/>
            <a:ext cx="2863800" cy="1436400"/>
          </a:xfrm>
          <a:prstGeom prst="roundRect">
            <a:avLst>
              <a:gd fmla="val 5365" name="adj"/>
            </a:avLst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44"/>
          <p:cNvSpPr txBox="1"/>
          <p:nvPr/>
        </p:nvSpPr>
        <p:spPr>
          <a:xfrm>
            <a:off x="4122025" y="329057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unsorted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77" name="Google Shape;877;p44"/>
          <p:cNvSpPr/>
          <p:nvPr/>
        </p:nvSpPr>
        <p:spPr>
          <a:xfrm>
            <a:off x="310900" y="2239075"/>
            <a:ext cx="2863800" cy="1436400"/>
          </a:xfrm>
          <a:prstGeom prst="roundRect">
            <a:avLst>
              <a:gd fmla="val 5365" name="adj"/>
            </a:avLst>
          </a:prstGeom>
          <a:solidFill>
            <a:schemeClr val="accent6"/>
          </a:solidFill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44"/>
          <p:cNvSpPr txBox="1"/>
          <p:nvPr>
            <p:ph idx="1" type="body"/>
          </p:nvPr>
        </p:nvSpPr>
        <p:spPr>
          <a:xfrm>
            <a:off x="1263850" y="329057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sorted</a:t>
            </a:r>
            <a:endParaRPr sz="1400"/>
          </a:p>
        </p:txBody>
      </p:sp>
      <p:sp>
        <p:nvSpPr>
          <p:cNvPr id="879" name="Google Shape;879;p44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880" name="Google Shape;880;p44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881" name="Google Shape;881;p44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882" name="Google Shape;882;p4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83" name="Google Shape;883;p44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884" name="Google Shape;884;p44"/>
          <p:cNvSpPr txBox="1"/>
          <p:nvPr/>
        </p:nvSpPr>
        <p:spPr>
          <a:xfrm>
            <a:off x="2216613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3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85" name="Google Shape;885;p44"/>
          <p:cNvSpPr txBox="1"/>
          <p:nvPr/>
        </p:nvSpPr>
        <p:spPr>
          <a:xfrm>
            <a:off x="3169375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4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86" name="Google Shape;886;p44"/>
          <p:cNvSpPr txBox="1"/>
          <p:nvPr/>
        </p:nvSpPr>
        <p:spPr>
          <a:xfrm>
            <a:off x="412215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5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87" name="Google Shape;887;p44"/>
          <p:cNvSpPr txBox="1"/>
          <p:nvPr/>
        </p:nvSpPr>
        <p:spPr>
          <a:xfrm>
            <a:off x="507490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6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888" name="Google Shape;888;p44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4122042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Google Shape;889;p44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5074892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p44"/>
          <p:cNvSpPr txBox="1"/>
          <p:nvPr/>
        </p:nvSpPr>
        <p:spPr>
          <a:xfrm>
            <a:off x="311163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1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91" name="Google Shape;891;p44"/>
          <p:cNvSpPr txBox="1"/>
          <p:nvPr/>
        </p:nvSpPr>
        <p:spPr>
          <a:xfrm>
            <a:off x="1263838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2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892" name="Google Shape;89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2637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3" name="Google Shape;89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Google Shape;894;p44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50</a:t>
            </a:r>
            <a:endParaRPr sz="1600"/>
          </a:p>
        </p:txBody>
      </p:sp>
      <p:pic>
        <p:nvPicPr>
          <p:cNvPr id="895" name="Google Shape;895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31105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6" name="Google Shape;896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44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 the next pass, the first out-of-order item will be inserted at the appropriate position in the sorted list.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98" name="Google Shape;898;p44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899" name="Google Shape;899;p44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Insertion sort: multiple passes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45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905" name="Google Shape;905;p45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906" name="Google Shape;906;p45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907" name="Google Shape;907;p4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08" name="Google Shape;908;p45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909" name="Google Shape;909;p45"/>
          <p:cNvSpPr txBox="1"/>
          <p:nvPr/>
        </p:nvSpPr>
        <p:spPr>
          <a:xfrm>
            <a:off x="2216613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3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10" name="Google Shape;910;p45"/>
          <p:cNvSpPr txBox="1"/>
          <p:nvPr/>
        </p:nvSpPr>
        <p:spPr>
          <a:xfrm>
            <a:off x="3169375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4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11" name="Google Shape;911;p45"/>
          <p:cNvSpPr txBox="1"/>
          <p:nvPr/>
        </p:nvSpPr>
        <p:spPr>
          <a:xfrm>
            <a:off x="412215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5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12" name="Google Shape;912;p45"/>
          <p:cNvSpPr txBox="1"/>
          <p:nvPr/>
        </p:nvSpPr>
        <p:spPr>
          <a:xfrm>
            <a:off x="507490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6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913" name="Google Shape;913;p45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4122042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4" name="Google Shape;914;p45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5074892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45"/>
          <p:cNvSpPr txBox="1"/>
          <p:nvPr/>
        </p:nvSpPr>
        <p:spPr>
          <a:xfrm>
            <a:off x="311163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1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16" name="Google Shape;916;p45"/>
          <p:cNvSpPr txBox="1"/>
          <p:nvPr/>
        </p:nvSpPr>
        <p:spPr>
          <a:xfrm>
            <a:off x="1263838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2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917" name="Google Shape;917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2637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3169300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9" name="Google Shape;919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p45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pic>
        <p:nvPicPr>
          <p:cNvPr id="921" name="Google Shape;921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31105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922" name="Google Shape;922;p45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Retrieve the first out-of-order item,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compare it to the items in the ordered list and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“shift” these items until the new item is inserted into the correct position.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23" name="Google Shape;923;p45"/>
          <p:cNvSpPr/>
          <p:nvPr/>
        </p:nvSpPr>
        <p:spPr>
          <a:xfrm>
            <a:off x="781550" y="3822725"/>
            <a:ext cx="3825300" cy="347700"/>
          </a:xfrm>
          <a:prstGeom prst="rect">
            <a:avLst/>
          </a:prstGeom>
          <a:solidFill>
            <a:srgbClr val="5B5BA5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45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925" name="Google Shape;925;p45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Insertion sort: multiple passes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46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931" name="Google Shape;931;p46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932" name="Google Shape;932;p46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933" name="Google Shape;933;p4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34" name="Google Shape;934;p46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935" name="Google Shape;935;p46"/>
          <p:cNvSpPr txBox="1"/>
          <p:nvPr/>
        </p:nvSpPr>
        <p:spPr>
          <a:xfrm>
            <a:off x="2216613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3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36" name="Google Shape;936;p46"/>
          <p:cNvSpPr txBox="1"/>
          <p:nvPr/>
        </p:nvSpPr>
        <p:spPr>
          <a:xfrm>
            <a:off x="3169375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4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37" name="Google Shape;937;p46"/>
          <p:cNvSpPr txBox="1"/>
          <p:nvPr/>
        </p:nvSpPr>
        <p:spPr>
          <a:xfrm>
            <a:off x="412215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5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38" name="Google Shape;938;p46"/>
          <p:cNvSpPr txBox="1"/>
          <p:nvPr/>
        </p:nvSpPr>
        <p:spPr>
          <a:xfrm>
            <a:off x="507490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6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939" name="Google Shape;939;p46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4122042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0" name="Google Shape;940;p46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5074892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p46"/>
          <p:cNvSpPr txBox="1"/>
          <p:nvPr/>
        </p:nvSpPr>
        <p:spPr>
          <a:xfrm>
            <a:off x="311163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1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42" name="Google Shape;942;p46"/>
          <p:cNvSpPr txBox="1"/>
          <p:nvPr/>
        </p:nvSpPr>
        <p:spPr>
          <a:xfrm>
            <a:off x="1263838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2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943" name="Google Shape;943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263700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3169300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2216537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6" name="Google Shape;946;p46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pic>
        <p:nvPicPr>
          <p:cNvPr id="947" name="Google Shape;947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311050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8" name="Google Shape;948;p46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Retrieve the first out-of-order item,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compare it to the items in the ordered list and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“shift” these items until the new item is inserted into the correct position.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49" name="Google Shape;949;p46"/>
          <p:cNvSpPr/>
          <p:nvPr/>
        </p:nvSpPr>
        <p:spPr>
          <a:xfrm>
            <a:off x="781550" y="4147950"/>
            <a:ext cx="4989300" cy="347700"/>
          </a:xfrm>
          <a:prstGeom prst="rect">
            <a:avLst/>
          </a:prstGeom>
          <a:solidFill>
            <a:srgbClr val="5B5BA5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46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951" name="Google Shape;951;p46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Insertion sort: multiple passes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47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957" name="Google Shape;957;p47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958" name="Google Shape;958;p47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959" name="Google Shape;959;p4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60" name="Google Shape;960;p47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961" name="Google Shape;961;p47"/>
          <p:cNvSpPr txBox="1"/>
          <p:nvPr/>
        </p:nvSpPr>
        <p:spPr>
          <a:xfrm>
            <a:off x="2216613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3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62" name="Google Shape;962;p47"/>
          <p:cNvSpPr txBox="1"/>
          <p:nvPr/>
        </p:nvSpPr>
        <p:spPr>
          <a:xfrm>
            <a:off x="3169375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4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63" name="Google Shape;963;p47"/>
          <p:cNvSpPr txBox="1"/>
          <p:nvPr/>
        </p:nvSpPr>
        <p:spPr>
          <a:xfrm>
            <a:off x="412215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5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64" name="Google Shape;964;p47"/>
          <p:cNvSpPr txBox="1"/>
          <p:nvPr/>
        </p:nvSpPr>
        <p:spPr>
          <a:xfrm>
            <a:off x="507490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6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965" name="Google Shape;965;p47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4122042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6" name="Google Shape;966;p47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5074892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7" name="Google Shape;967;p47"/>
          <p:cNvSpPr txBox="1"/>
          <p:nvPr/>
        </p:nvSpPr>
        <p:spPr>
          <a:xfrm>
            <a:off x="311163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1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68" name="Google Shape;968;p47"/>
          <p:cNvSpPr txBox="1"/>
          <p:nvPr/>
        </p:nvSpPr>
        <p:spPr>
          <a:xfrm>
            <a:off x="1263838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2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969" name="Google Shape;969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263700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0" name="Google Shape;970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3169300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1" name="Google Shape;971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2216537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Google Shape;972;p47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pic>
        <p:nvPicPr>
          <p:cNvPr id="973" name="Google Shape;973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311050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974" name="Google Shape;974;p47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Retrieve the first out-of-order item,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compare it to the items in the ordered list and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“shift” these items until the new item is inserted into the correct position.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5" name="Google Shape;975;p47"/>
          <p:cNvSpPr/>
          <p:nvPr/>
        </p:nvSpPr>
        <p:spPr>
          <a:xfrm>
            <a:off x="781550" y="4466225"/>
            <a:ext cx="7623600" cy="347700"/>
          </a:xfrm>
          <a:prstGeom prst="rect">
            <a:avLst/>
          </a:prstGeom>
          <a:solidFill>
            <a:srgbClr val="5B5BA5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47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977" name="Google Shape;977;p47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Insertion sort: multiple passes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In the previous activity, you probably wouldn’t have added the new book to a random place in the list of books and then used a bubble sort to order the list.</a:t>
            </a:r>
            <a:endParaRPr/>
          </a:p>
        </p:txBody>
      </p:sp>
      <p:sp>
        <p:nvSpPr>
          <p:cNvPr id="77" name="Google Shape;77;p12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Inserting an item</a:t>
            </a:r>
            <a:endParaRPr/>
          </a:p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9" name="Google Shape;79;p1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80" name="Google Shape;80;p12"/>
          <p:cNvGraphicFramePr/>
          <p:nvPr/>
        </p:nvGraphicFramePr>
        <p:xfrm>
          <a:off x="310900" y="19405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{67D09BAE-7D61-40F4-ADDB-2D62AFDA8791}</a:tableStyleId>
              </a:tblPr>
              <a:tblGrid>
                <a:gridCol w="946900"/>
                <a:gridCol w="946900"/>
                <a:gridCol w="946900"/>
                <a:gridCol w="946900"/>
                <a:gridCol w="946900"/>
                <a:gridCol w="946900"/>
                <a:gridCol w="946900"/>
                <a:gridCol w="946900"/>
                <a:gridCol w="946900"/>
              </a:tblGrid>
              <a:tr h="128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Enid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Blyton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Agatha</a:t>
                      </a:r>
                      <a:b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</a:b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Christie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Roald</a:t>
                      </a:r>
                      <a:b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</a:b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Dahl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Patrick</a:t>
                      </a:r>
                      <a:b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</a:b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Rothfuss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J.K.</a:t>
                      </a:r>
                      <a:b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</a:b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Rowling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J. R. R.</a:t>
                      </a:r>
                      <a:b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</a:b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Tolkien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Akira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Toriyama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Virgina</a:t>
                      </a:r>
                      <a:b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</a:b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Woolf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81" name="Google Shape;81;p12"/>
          <p:cNvSpPr txBox="1"/>
          <p:nvPr/>
        </p:nvSpPr>
        <p:spPr>
          <a:xfrm>
            <a:off x="3179822" y="1974458"/>
            <a:ext cx="874800" cy="12132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George</a:t>
            </a:r>
            <a:br>
              <a:rPr b="1" i="0" lang="en-GB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b="1" i="0" lang="en-GB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Orwell</a:t>
            </a:r>
            <a:endParaRPr b="1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>
            <a:off x="310900" y="3393725"/>
            <a:ext cx="8522100" cy="15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It would make more sense to make space for the new book and insert it into the correct position in the list.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This is essentially how an insertion sort works.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48"/>
          <p:cNvSpPr/>
          <p:nvPr/>
        </p:nvSpPr>
        <p:spPr>
          <a:xfrm>
            <a:off x="4124688" y="2239075"/>
            <a:ext cx="1905600" cy="1436400"/>
          </a:xfrm>
          <a:prstGeom prst="roundRect">
            <a:avLst>
              <a:gd fmla="val 5365" name="adj"/>
            </a:avLst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48"/>
          <p:cNvSpPr txBox="1"/>
          <p:nvPr/>
        </p:nvSpPr>
        <p:spPr>
          <a:xfrm>
            <a:off x="4598538" y="329057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unsorted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84" name="Google Shape;984;p48"/>
          <p:cNvSpPr/>
          <p:nvPr/>
        </p:nvSpPr>
        <p:spPr>
          <a:xfrm>
            <a:off x="310900" y="2239075"/>
            <a:ext cx="3811200" cy="1436400"/>
          </a:xfrm>
          <a:prstGeom prst="roundRect">
            <a:avLst>
              <a:gd fmla="val 5365" name="adj"/>
            </a:avLst>
          </a:prstGeom>
          <a:solidFill>
            <a:schemeClr val="accent6"/>
          </a:solidFill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48"/>
          <p:cNvSpPr txBox="1"/>
          <p:nvPr>
            <p:ph idx="1" type="body"/>
          </p:nvPr>
        </p:nvSpPr>
        <p:spPr>
          <a:xfrm>
            <a:off x="1737550" y="329057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sorted</a:t>
            </a:r>
            <a:endParaRPr sz="1400"/>
          </a:p>
        </p:txBody>
      </p:sp>
      <p:sp>
        <p:nvSpPr>
          <p:cNvPr id="986" name="Google Shape;986;p48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987" name="Google Shape;987;p48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988" name="Google Shape;988;p48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989" name="Google Shape;989;p4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90" name="Google Shape;990;p48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991" name="Google Shape;991;p48"/>
          <p:cNvSpPr txBox="1"/>
          <p:nvPr/>
        </p:nvSpPr>
        <p:spPr>
          <a:xfrm>
            <a:off x="2216613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3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92" name="Google Shape;992;p48"/>
          <p:cNvSpPr txBox="1"/>
          <p:nvPr/>
        </p:nvSpPr>
        <p:spPr>
          <a:xfrm>
            <a:off x="3169375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4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93" name="Google Shape;993;p48"/>
          <p:cNvSpPr txBox="1"/>
          <p:nvPr/>
        </p:nvSpPr>
        <p:spPr>
          <a:xfrm>
            <a:off x="412215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5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94" name="Google Shape;994;p48"/>
          <p:cNvSpPr txBox="1"/>
          <p:nvPr/>
        </p:nvSpPr>
        <p:spPr>
          <a:xfrm>
            <a:off x="507490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6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995" name="Google Shape;995;p48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4122042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6" name="Google Shape;996;p48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5074892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7" name="Google Shape;997;p48"/>
          <p:cNvSpPr txBox="1"/>
          <p:nvPr/>
        </p:nvSpPr>
        <p:spPr>
          <a:xfrm>
            <a:off x="311163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1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98" name="Google Shape;998;p48"/>
          <p:cNvSpPr txBox="1"/>
          <p:nvPr/>
        </p:nvSpPr>
        <p:spPr>
          <a:xfrm>
            <a:off x="1263838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2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999" name="Google Shape;999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263700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Google Shape;1000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2216537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p48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pic>
        <p:nvPicPr>
          <p:cNvPr id="1002" name="Google Shape;1002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311050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3" name="Google Shape;1003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3169300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4" name="Google Shape;1004;p48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</a:pPr>
            <a:r>
              <a:rPr b="1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One pass</a:t>
            </a: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has now been completed, increasing the sorted sublist by one item.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05" name="Google Shape;1005;p48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1006" name="Google Shape;1006;p48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Insertion sort: multiple passes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9"/>
          <p:cNvSpPr/>
          <p:nvPr/>
        </p:nvSpPr>
        <p:spPr>
          <a:xfrm>
            <a:off x="4124688" y="2239075"/>
            <a:ext cx="1905600" cy="1436400"/>
          </a:xfrm>
          <a:prstGeom prst="roundRect">
            <a:avLst>
              <a:gd fmla="val 5365" name="adj"/>
            </a:avLst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49"/>
          <p:cNvSpPr txBox="1"/>
          <p:nvPr/>
        </p:nvSpPr>
        <p:spPr>
          <a:xfrm>
            <a:off x="4598538" y="329057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unsorted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13" name="Google Shape;1013;p49"/>
          <p:cNvSpPr/>
          <p:nvPr/>
        </p:nvSpPr>
        <p:spPr>
          <a:xfrm>
            <a:off x="310900" y="2239075"/>
            <a:ext cx="3811200" cy="1436400"/>
          </a:xfrm>
          <a:prstGeom prst="roundRect">
            <a:avLst>
              <a:gd fmla="val 5365" name="adj"/>
            </a:avLst>
          </a:prstGeom>
          <a:solidFill>
            <a:schemeClr val="accent6"/>
          </a:solidFill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49"/>
          <p:cNvSpPr txBox="1"/>
          <p:nvPr>
            <p:ph idx="1" type="body"/>
          </p:nvPr>
        </p:nvSpPr>
        <p:spPr>
          <a:xfrm>
            <a:off x="1737550" y="329057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sorted</a:t>
            </a:r>
            <a:endParaRPr sz="1400"/>
          </a:p>
        </p:txBody>
      </p:sp>
      <p:sp>
        <p:nvSpPr>
          <p:cNvPr id="1015" name="Google Shape;1015;p49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sp>
        <p:nvSpPr>
          <p:cNvPr id="1016" name="Google Shape;1016;p49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1017" name="Google Shape;1017;p49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1018" name="Google Shape;1018;p49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1019" name="Google Shape;1019;p4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20" name="Google Shape;1020;p49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1021" name="Google Shape;1021;p49"/>
          <p:cNvSpPr txBox="1"/>
          <p:nvPr/>
        </p:nvSpPr>
        <p:spPr>
          <a:xfrm>
            <a:off x="2216613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3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22" name="Google Shape;1022;p49"/>
          <p:cNvSpPr txBox="1"/>
          <p:nvPr/>
        </p:nvSpPr>
        <p:spPr>
          <a:xfrm>
            <a:off x="3169375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4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23" name="Google Shape;1023;p49"/>
          <p:cNvSpPr txBox="1"/>
          <p:nvPr/>
        </p:nvSpPr>
        <p:spPr>
          <a:xfrm>
            <a:off x="412215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5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24" name="Google Shape;1024;p49"/>
          <p:cNvSpPr txBox="1"/>
          <p:nvPr/>
        </p:nvSpPr>
        <p:spPr>
          <a:xfrm>
            <a:off x="507490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6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025" name="Google Shape;1025;p49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5074892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6" name="Google Shape;1026;p49"/>
          <p:cNvSpPr txBox="1"/>
          <p:nvPr/>
        </p:nvSpPr>
        <p:spPr>
          <a:xfrm>
            <a:off x="311163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1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27" name="Google Shape;1027;p49"/>
          <p:cNvSpPr txBox="1"/>
          <p:nvPr/>
        </p:nvSpPr>
        <p:spPr>
          <a:xfrm>
            <a:off x="1263838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2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028" name="Google Shape;1028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263700" y="2310325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9" name="Google Shape;1029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2216537" y="2310325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Google Shape;1030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311050" y="2310325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p49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</a:t>
            </a:r>
            <a:endParaRPr sz="1600"/>
          </a:p>
        </p:txBody>
      </p:sp>
      <p:pic>
        <p:nvPicPr>
          <p:cNvPr id="1032" name="Google Shape;1032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3169300" y="2310325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Google Shape;1033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4118713" y="2310325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4" name="Google Shape;1034;p49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 the next pass, the first out-of-order item will be inserted at the appropriate position in the sorted list.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35" name="Google Shape;1035;p49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1036" name="Google Shape;1036;p49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Insertion sort: multiple passes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50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sp>
        <p:nvSpPr>
          <p:cNvPr id="1042" name="Google Shape;1042;p50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1043" name="Google Shape;1043;p50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1044" name="Google Shape;1044;p50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1045" name="Google Shape;1045;p5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46" name="Google Shape;1046;p50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1047" name="Google Shape;1047;p50"/>
          <p:cNvSpPr txBox="1"/>
          <p:nvPr/>
        </p:nvSpPr>
        <p:spPr>
          <a:xfrm>
            <a:off x="2216613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3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48" name="Google Shape;1048;p50"/>
          <p:cNvSpPr txBox="1"/>
          <p:nvPr/>
        </p:nvSpPr>
        <p:spPr>
          <a:xfrm>
            <a:off x="3169375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4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49" name="Google Shape;1049;p50"/>
          <p:cNvSpPr txBox="1"/>
          <p:nvPr/>
        </p:nvSpPr>
        <p:spPr>
          <a:xfrm>
            <a:off x="412215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5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50" name="Google Shape;1050;p50"/>
          <p:cNvSpPr txBox="1"/>
          <p:nvPr/>
        </p:nvSpPr>
        <p:spPr>
          <a:xfrm>
            <a:off x="507490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6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051" name="Google Shape;1051;p50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5074892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2" name="Google Shape;1052;p50"/>
          <p:cNvSpPr txBox="1"/>
          <p:nvPr/>
        </p:nvSpPr>
        <p:spPr>
          <a:xfrm>
            <a:off x="311163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1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53" name="Google Shape;1053;p50"/>
          <p:cNvSpPr txBox="1"/>
          <p:nvPr/>
        </p:nvSpPr>
        <p:spPr>
          <a:xfrm>
            <a:off x="1263838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2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054" name="Google Shape;1054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263700" y="2310325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Google Shape;1055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2216537" y="2310325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Google Shape;1056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311050" y="2310325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p50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</a:t>
            </a:r>
            <a:endParaRPr sz="1600"/>
          </a:p>
        </p:txBody>
      </p:sp>
      <p:pic>
        <p:nvPicPr>
          <p:cNvPr id="1058" name="Google Shape;1058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3169300" y="2310325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9" name="Google Shape;1059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4118713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0" name="Google Shape;1060;p50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Retrieve the first out-of-order item,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compare it to the items in the ordered list and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“shift” these items until the new item is inserted into the correct position.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61" name="Google Shape;1061;p50"/>
          <p:cNvSpPr/>
          <p:nvPr/>
        </p:nvSpPr>
        <p:spPr>
          <a:xfrm>
            <a:off x="781550" y="3822725"/>
            <a:ext cx="3825300" cy="347700"/>
          </a:xfrm>
          <a:prstGeom prst="rect">
            <a:avLst/>
          </a:prstGeom>
          <a:solidFill>
            <a:srgbClr val="5B5BA5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50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1063" name="Google Shape;1063;p50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Insertion sort: multiple passes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51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sp>
        <p:nvSpPr>
          <p:cNvPr id="1069" name="Google Shape;1069;p51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1070" name="Google Shape;1070;p51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1071" name="Google Shape;1071;p51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1072" name="Google Shape;1072;p5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73" name="Google Shape;1073;p51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1074" name="Google Shape;1074;p51"/>
          <p:cNvSpPr txBox="1"/>
          <p:nvPr/>
        </p:nvSpPr>
        <p:spPr>
          <a:xfrm>
            <a:off x="2216613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3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75" name="Google Shape;1075;p51"/>
          <p:cNvSpPr txBox="1"/>
          <p:nvPr/>
        </p:nvSpPr>
        <p:spPr>
          <a:xfrm>
            <a:off x="3169375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4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76" name="Google Shape;1076;p51"/>
          <p:cNvSpPr txBox="1"/>
          <p:nvPr/>
        </p:nvSpPr>
        <p:spPr>
          <a:xfrm>
            <a:off x="412215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5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77" name="Google Shape;1077;p51"/>
          <p:cNvSpPr txBox="1"/>
          <p:nvPr/>
        </p:nvSpPr>
        <p:spPr>
          <a:xfrm>
            <a:off x="507490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6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078" name="Google Shape;1078;p51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5074892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9" name="Google Shape;1079;p51"/>
          <p:cNvSpPr txBox="1"/>
          <p:nvPr/>
        </p:nvSpPr>
        <p:spPr>
          <a:xfrm>
            <a:off x="311163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1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80" name="Google Shape;1080;p51"/>
          <p:cNvSpPr txBox="1"/>
          <p:nvPr/>
        </p:nvSpPr>
        <p:spPr>
          <a:xfrm>
            <a:off x="1263838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2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081" name="Google Shape;1081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263700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2" name="Google Shape;1082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2216537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3" name="Google Shape;1083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311050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4" name="Google Shape;1084;p51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</a:t>
            </a:r>
            <a:endParaRPr sz="1600"/>
          </a:p>
        </p:txBody>
      </p:sp>
      <p:pic>
        <p:nvPicPr>
          <p:cNvPr id="1085" name="Google Shape;108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3169300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6" name="Google Shape;1086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4118713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7" name="Google Shape;1087;p51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Retrieve the first out-of-order item,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compare it to the items in the ordered list and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“shift” these items until the new item is inserted into the correct position.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88" name="Google Shape;1088;p51"/>
          <p:cNvSpPr/>
          <p:nvPr/>
        </p:nvSpPr>
        <p:spPr>
          <a:xfrm>
            <a:off x="781550" y="4147950"/>
            <a:ext cx="4989300" cy="347700"/>
          </a:xfrm>
          <a:prstGeom prst="rect">
            <a:avLst/>
          </a:prstGeom>
          <a:solidFill>
            <a:srgbClr val="5B5BA5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51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1090" name="Google Shape;1090;p51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Insertion sort: multiple passes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52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1096" name="Google Shape;1096;p52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1097" name="Google Shape;1097;p52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</a:t>
            </a:r>
            <a:endParaRPr sz="1600"/>
          </a:p>
        </p:txBody>
      </p:sp>
      <p:sp>
        <p:nvSpPr>
          <p:cNvPr id="1098" name="Google Shape;1098;p52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1099" name="Google Shape;1099;p5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00" name="Google Shape;1100;p52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1101" name="Google Shape;1101;p52"/>
          <p:cNvSpPr txBox="1"/>
          <p:nvPr/>
        </p:nvSpPr>
        <p:spPr>
          <a:xfrm>
            <a:off x="2216613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3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02" name="Google Shape;1102;p52"/>
          <p:cNvSpPr txBox="1"/>
          <p:nvPr/>
        </p:nvSpPr>
        <p:spPr>
          <a:xfrm>
            <a:off x="3169375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4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03" name="Google Shape;1103;p52"/>
          <p:cNvSpPr txBox="1"/>
          <p:nvPr/>
        </p:nvSpPr>
        <p:spPr>
          <a:xfrm>
            <a:off x="412215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5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04" name="Google Shape;1104;p52"/>
          <p:cNvSpPr txBox="1"/>
          <p:nvPr/>
        </p:nvSpPr>
        <p:spPr>
          <a:xfrm>
            <a:off x="507490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6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105" name="Google Shape;1105;p52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5074892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6" name="Google Shape;1106;p52"/>
          <p:cNvSpPr txBox="1"/>
          <p:nvPr/>
        </p:nvSpPr>
        <p:spPr>
          <a:xfrm>
            <a:off x="311163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1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07" name="Google Shape;1107;p52"/>
          <p:cNvSpPr txBox="1"/>
          <p:nvPr/>
        </p:nvSpPr>
        <p:spPr>
          <a:xfrm>
            <a:off x="1263838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2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108" name="Google Shape;1108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4118713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9" name="Google Shape;1109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2216537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0" name="Google Shape;1110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311050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1" name="Google Shape;1111;p52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pic>
        <p:nvPicPr>
          <p:cNvPr id="1112" name="Google Shape;1112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3169300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3" name="Google Shape;1113;p52"/>
          <p:cNvCxnSpPr/>
          <p:nvPr/>
        </p:nvCxnSpPr>
        <p:spPr>
          <a:xfrm>
            <a:off x="1997294" y="2951250"/>
            <a:ext cx="443700" cy="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stealth"/>
          </a:ln>
        </p:spPr>
      </p:cxnSp>
      <p:cxnSp>
        <p:nvCxnSpPr>
          <p:cNvPr id="1114" name="Google Shape;1114;p52"/>
          <p:cNvCxnSpPr/>
          <p:nvPr/>
        </p:nvCxnSpPr>
        <p:spPr>
          <a:xfrm>
            <a:off x="2950094" y="2951250"/>
            <a:ext cx="443700" cy="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stealth"/>
          </a:ln>
        </p:spPr>
      </p:cxnSp>
      <p:cxnSp>
        <p:nvCxnSpPr>
          <p:cNvPr id="1115" name="Google Shape;1115;p52"/>
          <p:cNvCxnSpPr/>
          <p:nvPr/>
        </p:nvCxnSpPr>
        <p:spPr>
          <a:xfrm>
            <a:off x="3901181" y="2951250"/>
            <a:ext cx="443700" cy="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stealth"/>
          </a:ln>
        </p:spPr>
      </p:cxnSp>
      <p:pic>
        <p:nvPicPr>
          <p:cNvPr id="1116" name="Google Shape;1116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1263700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Google Shape;1117;p52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Retrieve the first out-of-order item,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compare it to the items in the ordered list and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“shift” these items until the new item is inserted into the correct position.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18" name="Google Shape;1118;p52"/>
          <p:cNvSpPr/>
          <p:nvPr/>
        </p:nvSpPr>
        <p:spPr>
          <a:xfrm>
            <a:off x="781550" y="4466225"/>
            <a:ext cx="7623600" cy="347700"/>
          </a:xfrm>
          <a:prstGeom prst="rect">
            <a:avLst/>
          </a:prstGeom>
          <a:solidFill>
            <a:srgbClr val="5B5BA5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5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1120" name="Google Shape;1120;p52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Insertion sort: multiple passes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53"/>
          <p:cNvSpPr/>
          <p:nvPr/>
        </p:nvSpPr>
        <p:spPr>
          <a:xfrm>
            <a:off x="5078275" y="2239075"/>
            <a:ext cx="954600" cy="1436400"/>
          </a:xfrm>
          <a:prstGeom prst="roundRect">
            <a:avLst>
              <a:gd fmla="val 5365" name="adj"/>
            </a:avLst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p53"/>
          <p:cNvSpPr/>
          <p:nvPr/>
        </p:nvSpPr>
        <p:spPr>
          <a:xfrm>
            <a:off x="310900" y="2239075"/>
            <a:ext cx="4769100" cy="1436400"/>
          </a:xfrm>
          <a:prstGeom prst="roundRect">
            <a:avLst>
              <a:gd fmla="val 5365" name="adj"/>
            </a:avLst>
          </a:prstGeom>
          <a:solidFill>
            <a:schemeClr val="accent6"/>
          </a:solidFill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p53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1128" name="Google Shape;1128;p53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1129" name="Google Shape;1129;p53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</a:t>
            </a:r>
            <a:endParaRPr sz="1600"/>
          </a:p>
        </p:txBody>
      </p:sp>
      <p:sp>
        <p:nvSpPr>
          <p:cNvPr id="1130" name="Google Shape;1130;p53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1131" name="Google Shape;1131;p5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32" name="Google Shape;1132;p53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1133" name="Google Shape;1133;p53"/>
          <p:cNvSpPr txBox="1"/>
          <p:nvPr/>
        </p:nvSpPr>
        <p:spPr>
          <a:xfrm>
            <a:off x="2216613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3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34" name="Google Shape;1134;p53"/>
          <p:cNvSpPr txBox="1"/>
          <p:nvPr/>
        </p:nvSpPr>
        <p:spPr>
          <a:xfrm>
            <a:off x="3169375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4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35" name="Google Shape;1135;p53"/>
          <p:cNvSpPr txBox="1"/>
          <p:nvPr/>
        </p:nvSpPr>
        <p:spPr>
          <a:xfrm>
            <a:off x="412215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5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36" name="Google Shape;1136;p53"/>
          <p:cNvSpPr txBox="1"/>
          <p:nvPr/>
        </p:nvSpPr>
        <p:spPr>
          <a:xfrm>
            <a:off x="507490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6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137" name="Google Shape;1137;p53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5076523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8" name="Google Shape;1138;p53"/>
          <p:cNvSpPr txBox="1"/>
          <p:nvPr/>
        </p:nvSpPr>
        <p:spPr>
          <a:xfrm>
            <a:off x="311163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1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39" name="Google Shape;1139;p53"/>
          <p:cNvSpPr txBox="1"/>
          <p:nvPr/>
        </p:nvSpPr>
        <p:spPr>
          <a:xfrm>
            <a:off x="1263838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2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140" name="Google Shape;1140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4118713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1" name="Google Shape;1141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2216537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2" name="Google Shape;1142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311050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3" name="Google Shape;1143;p53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pic>
        <p:nvPicPr>
          <p:cNvPr id="1144" name="Google Shape;1144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3169300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5" name="Google Shape;1145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263700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6" name="Google Shape;1146;p53"/>
          <p:cNvSpPr txBox="1"/>
          <p:nvPr>
            <p:ph idx="1" type="body"/>
          </p:nvPr>
        </p:nvSpPr>
        <p:spPr>
          <a:xfrm>
            <a:off x="2216500" y="329057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sorted</a:t>
            </a:r>
            <a:endParaRPr sz="1400"/>
          </a:p>
        </p:txBody>
      </p:sp>
      <p:sp>
        <p:nvSpPr>
          <p:cNvPr id="1147" name="Google Shape;1147;p53"/>
          <p:cNvSpPr txBox="1"/>
          <p:nvPr/>
        </p:nvSpPr>
        <p:spPr>
          <a:xfrm>
            <a:off x="5074934" y="329057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unsorted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48" name="Google Shape;1148;p53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</a:pPr>
            <a:r>
              <a:rPr b="1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One pass</a:t>
            </a: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has now been completed, increasing the sorted sublist by one item.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49" name="Google Shape;1149;p53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1150" name="Google Shape;1150;p53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Insertion sort: multiple passes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54"/>
          <p:cNvSpPr/>
          <p:nvPr/>
        </p:nvSpPr>
        <p:spPr>
          <a:xfrm>
            <a:off x="5078275" y="2239075"/>
            <a:ext cx="954600" cy="1436400"/>
          </a:xfrm>
          <a:prstGeom prst="roundRect">
            <a:avLst>
              <a:gd fmla="val 5365" name="adj"/>
            </a:avLst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p54"/>
          <p:cNvSpPr/>
          <p:nvPr/>
        </p:nvSpPr>
        <p:spPr>
          <a:xfrm>
            <a:off x="310900" y="2239075"/>
            <a:ext cx="4769100" cy="1436400"/>
          </a:xfrm>
          <a:prstGeom prst="roundRect">
            <a:avLst>
              <a:gd fmla="val 5365" name="adj"/>
            </a:avLst>
          </a:prstGeom>
          <a:solidFill>
            <a:schemeClr val="accent6"/>
          </a:solidFill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p54"/>
          <p:cNvSpPr txBox="1"/>
          <p:nvPr>
            <p:ph idx="1" type="body"/>
          </p:nvPr>
        </p:nvSpPr>
        <p:spPr>
          <a:xfrm>
            <a:off x="2216500" y="329057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sorted</a:t>
            </a:r>
            <a:endParaRPr sz="1400"/>
          </a:p>
        </p:txBody>
      </p:sp>
      <p:sp>
        <p:nvSpPr>
          <p:cNvPr id="1158" name="Google Shape;1158;p54"/>
          <p:cNvSpPr txBox="1"/>
          <p:nvPr/>
        </p:nvSpPr>
        <p:spPr>
          <a:xfrm>
            <a:off x="5074934" y="329057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unsorted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59" name="Google Shape;1159;p54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1160" name="Google Shape;1160;p54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1161" name="Google Shape;1161;p54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</a:t>
            </a:r>
            <a:endParaRPr sz="1600"/>
          </a:p>
        </p:txBody>
      </p:sp>
      <p:sp>
        <p:nvSpPr>
          <p:cNvPr id="1162" name="Google Shape;1162;p54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1163" name="Google Shape;1163;p5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64" name="Google Shape;1164;p54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1165" name="Google Shape;1165;p54"/>
          <p:cNvSpPr txBox="1"/>
          <p:nvPr/>
        </p:nvSpPr>
        <p:spPr>
          <a:xfrm>
            <a:off x="2216613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3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66" name="Google Shape;1166;p54"/>
          <p:cNvSpPr txBox="1"/>
          <p:nvPr/>
        </p:nvSpPr>
        <p:spPr>
          <a:xfrm>
            <a:off x="3169375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4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67" name="Google Shape;1167;p54"/>
          <p:cNvSpPr txBox="1"/>
          <p:nvPr/>
        </p:nvSpPr>
        <p:spPr>
          <a:xfrm>
            <a:off x="412215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5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68" name="Google Shape;1168;p54"/>
          <p:cNvSpPr txBox="1"/>
          <p:nvPr/>
        </p:nvSpPr>
        <p:spPr>
          <a:xfrm>
            <a:off x="507490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6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69" name="Google Shape;1169;p54"/>
          <p:cNvSpPr txBox="1"/>
          <p:nvPr/>
        </p:nvSpPr>
        <p:spPr>
          <a:xfrm>
            <a:off x="311163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1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70" name="Google Shape;1170;p54"/>
          <p:cNvSpPr txBox="1"/>
          <p:nvPr/>
        </p:nvSpPr>
        <p:spPr>
          <a:xfrm>
            <a:off x="1263838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2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171" name="Google Shape;117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0325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2" name="Google Shape;117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1050" y="2310325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3" name="Google Shape;1173;p54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pic>
        <p:nvPicPr>
          <p:cNvPr id="1174" name="Google Shape;117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0325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5" name="Google Shape;117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325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6" name="Google Shape;1176;p54"/>
          <p:cNvSpPr txBox="1"/>
          <p:nvPr>
            <p:ph idx="1" type="body"/>
          </p:nvPr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pic>
        <p:nvPicPr>
          <p:cNvPr id="1177" name="Google Shape;1177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18713" y="2310325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8" name="Google Shape;1178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5071563" y="2310325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9" name="Google Shape;1179;p54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 the next pass, the last remaining out-of-order item will be inserted at the appropriate position in the sorted list.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80" name="Google Shape;1180;p54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1181" name="Google Shape;1181;p54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Insertion sort: multiple passes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55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1187" name="Google Shape;1187;p55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1188" name="Google Shape;1188;p55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</a:t>
            </a:r>
            <a:endParaRPr sz="1600"/>
          </a:p>
        </p:txBody>
      </p:sp>
      <p:sp>
        <p:nvSpPr>
          <p:cNvPr id="1189" name="Google Shape;1189;p55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1190" name="Google Shape;1190;p5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91" name="Google Shape;1191;p55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1192" name="Google Shape;1192;p55"/>
          <p:cNvSpPr txBox="1"/>
          <p:nvPr/>
        </p:nvSpPr>
        <p:spPr>
          <a:xfrm>
            <a:off x="2216613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3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93" name="Google Shape;1193;p55"/>
          <p:cNvSpPr txBox="1"/>
          <p:nvPr/>
        </p:nvSpPr>
        <p:spPr>
          <a:xfrm>
            <a:off x="3169375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4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94" name="Google Shape;1194;p55"/>
          <p:cNvSpPr txBox="1"/>
          <p:nvPr/>
        </p:nvSpPr>
        <p:spPr>
          <a:xfrm>
            <a:off x="412215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5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95" name="Google Shape;1195;p55"/>
          <p:cNvSpPr txBox="1"/>
          <p:nvPr/>
        </p:nvSpPr>
        <p:spPr>
          <a:xfrm>
            <a:off x="507490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6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96" name="Google Shape;1196;p55"/>
          <p:cNvSpPr txBox="1"/>
          <p:nvPr/>
        </p:nvSpPr>
        <p:spPr>
          <a:xfrm>
            <a:off x="311163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1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97" name="Google Shape;1197;p55"/>
          <p:cNvSpPr txBox="1"/>
          <p:nvPr/>
        </p:nvSpPr>
        <p:spPr>
          <a:xfrm>
            <a:off x="1263838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2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198" name="Google Shape;119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0325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9" name="Google Shape;1199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1050" y="2310325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0" name="Google Shape;1200;p55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pic>
        <p:nvPicPr>
          <p:cNvPr id="1201" name="Google Shape;120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0325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2" name="Google Shape;120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325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3" name="Google Shape;1203;p55"/>
          <p:cNvSpPr txBox="1"/>
          <p:nvPr>
            <p:ph idx="1" type="body"/>
          </p:nvPr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pic>
        <p:nvPicPr>
          <p:cNvPr id="1204" name="Google Shape;120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18713" y="2310325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5" name="Google Shape;1205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5071563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6" name="Google Shape;1206;p55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Retrieve the first out-of-order item,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compare it to the items in the ordered list and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“shift” these items until the new item is inserted into the correct position.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07" name="Google Shape;1207;p55"/>
          <p:cNvSpPr/>
          <p:nvPr/>
        </p:nvSpPr>
        <p:spPr>
          <a:xfrm>
            <a:off x="781550" y="3822725"/>
            <a:ext cx="3825300" cy="347700"/>
          </a:xfrm>
          <a:prstGeom prst="rect">
            <a:avLst/>
          </a:prstGeom>
          <a:solidFill>
            <a:srgbClr val="5B5BA5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8" name="Google Shape;1208;p55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1209" name="Google Shape;1209;p55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Insertion sort: multiple passes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56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1215" name="Google Shape;1215;p56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1216" name="Google Shape;1216;p56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</a:t>
            </a:r>
            <a:endParaRPr sz="1600"/>
          </a:p>
        </p:txBody>
      </p:sp>
      <p:sp>
        <p:nvSpPr>
          <p:cNvPr id="1217" name="Google Shape;1217;p56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1218" name="Google Shape;1218;p5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19" name="Google Shape;1219;p56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1220" name="Google Shape;1220;p56"/>
          <p:cNvSpPr txBox="1"/>
          <p:nvPr/>
        </p:nvSpPr>
        <p:spPr>
          <a:xfrm>
            <a:off x="2216613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3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21" name="Google Shape;1221;p56"/>
          <p:cNvSpPr txBox="1"/>
          <p:nvPr/>
        </p:nvSpPr>
        <p:spPr>
          <a:xfrm>
            <a:off x="3169375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4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22" name="Google Shape;1222;p56"/>
          <p:cNvSpPr txBox="1"/>
          <p:nvPr/>
        </p:nvSpPr>
        <p:spPr>
          <a:xfrm>
            <a:off x="412215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5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23" name="Google Shape;1223;p56"/>
          <p:cNvSpPr txBox="1"/>
          <p:nvPr/>
        </p:nvSpPr>
        <p:spPr>
          <a:xfrm>
            <a:off x="507490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6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24" name="Google Shape;1224;p56"/>
          <p:cNvSpPr txBox="1"/>
          <p:nvPr/>
        </p:nvSpPr>
        <p:spPr>
          <a:xfrm>
            <a:off x="311163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1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25" name="Google Shape;1225;p56"/>
          <p:cNvSpPr txBox="1"/>
          <p:nvPr/>
        </p:nvSpPr>
        <p:spPr>
          <a:xfrm>
            <a:off x="1263838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2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226" name="Google Shape;122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7" name="Google Shape;122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1050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8" name="Google Shape;1228;p56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pic>
        <p:nvPicPr>
          <p:cNvPr id="1229" name="Google Shape;122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" name="Google Shape;123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1" name="Google Shape;1231;p56"/>
          <p:cNvSpPr txBox="1"/>
          <p:nvPr>
            <p:ph idx="1" type="body"/>
          </p:nvPr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pic>
        <p:nvPicPr>
          <p:cNvPr id="1232" name="Google Shape;123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18713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3" name="Google Shape;1233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5071563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4" name="Google Shape;1234;p56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Retrieve the first out-of-order item,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compare it to the items in the ordered list and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“shift” these items until the new item is inserted into the correct position.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35" name="Google Shape;1235;p56"/>
          <p:cNvSpPr/>
          <p:nvPr/>
        </p:nvSpPr>
        <p:spPr>
          <a:xfrm>
            <a:off x="781550" y="4147950"/>
            <a:ext cx="4989300" cy="347700"/>
          </a:xfrm>
          <a:prstGeom prst="rect">
            <a:avLst/>
          </a:prstGeom>
          <a:solidFill>
            <a:srgbClr val="5B5BA5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56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1237" name="Google Shape;1237;p56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Insertion sort: multiple passes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57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sp>
        <p:nvSpPr>
          <p:cNvPr id="1243" name="Google Shape;1243;p57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1244" name="Google Shape;1244;p57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</a:t>
            </a:r>
            <a:endParaRPr sz="1600"/>
          </a:p>
        </p:txBody>
      </p:sp>
      <p:sp>
        <p:nvSpPr>
          <p:cNvPr id="1245" name="Google Shape;1245;p57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1246" name="Google Shape;1246;p5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47" name="Google Shape;1247;p57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1248" name="Google Shape;1248;p57"/>
          <p:cNvSpPr txBox="1"/>
          <p:nvPr/>
        </p:nvSpPr>
        <p:spPr>
          <a:xfrm>
            <a:off x="2216613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3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49" name="Google Shape;1249;p57"/>
          <p:cNvSpPr txBox="1"/>
          <p:nvPr/>
        </p:nvSpPr>
        <p:spPr>
          <a:xfrm>
            <a:off x="3169375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4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50" name="Google Shape;1250;p57"/>
          <p:cNvSpPr txBox="1"/>
          <p:nvPr/>
        </p:nvSpPr>
        <p:spPr>
          <a:xfrm>
            <a:off x="412215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5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51" name="Google Shape;1251;p57"/>
          <p:cNvSpPr txBox="1"/>
          <p:nvPr/>
        </p:nvSpPr>
        <p:spPr>
          <a:xfrm>
            <a:off x="507490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6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52" name="Google Shape;1252;p57"/>
          <p:cNvSpPr txBox="1"/>
          <p:nvPr/>
        </p:nvSpPr>
        <p:spPr>
          <a:xfrm>
            <a:off x="311163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1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53" name="Google Shape;1253;p57"/>
          <p:cNvSpPr txBox="1"/>
          <p:nvPr/>
        </p:nvSpPr>
        <p:spPr>
          <a:xfrm>
            <a:off x="1263838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2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254" name="Google Shape;125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5" name="Google Shape;125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1050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6" name="Google Shape;1256;p57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pic>
        <p:nvPicPr>
          <p:cNvPr id="1257" name="Google Shape;1257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1563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8" name="Google Shape;1258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9" name="Google Shape;1259;p57"/>
          <p:cNvSpPr txBox="1"/>
          <p:nvPr>
            <p:ph idx="1" type="body"/>
          </p:nvPr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pic>
        <p:nvPicPr>
          <p:cNvPr id="1260" name="Google Shape;126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18713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1" name="Google Shape;1261;p57"/>
          <p:cNvCxnSpPr/>
          <p:nvPr/>
        </p:nvCxnSpPr>
        <p:spPr>
          <a:xfrm>
            <a:off x="4852313" y="2969300"/>
            <a:ext cx="443700" cy="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stealth"/>
          </a:ln>
        </p:spPr>
      </p:cxnSp>
      <p:cxnSp>
        <p:nvCxnSpPr>
          <p:cNvPr id="1262" name="Google Shape;1262;p57"/>
          <p:cNvCxnSpPr/>
          <p:nvPr/>
        </p:nvCxnSpPr>
        <p:spPr>
          <a:xfrm>
            <a:off x="3901181" y="2951250"/>
            <a:ext cx="443700" cy="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stealth"/>
          </a:ln>
        </p:spPr>
      </p:cxnSp>
      <p:pic>
        <p:nvPicPr>
          <p:cNvPr id="1263" name="Google Shape;1263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3169300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4" name="Google Shape;1264;p57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Retrieve the first out-of-order item,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compare it to the items in the ordered list and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“shift” these items until the new item is inserted into the correct position.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65" name="Google Shape;1265;p57"/>
          <p:cNvSpPr/>
          <p:nvPr/>
        </p:nvSpPr>
        <p:spPr>
          <a:xfrm>
            <a:off x="781550" y="4466225"/>
            <a:ext cx="7623600" cy="347700"/>
          </a:xfrm>
          <a:prstGeom prst="rect">
            <a:avLst/>
          </a:prstGeom>
          <a:solidFill>
            <a:srgbClr val="5B5BA5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p57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1267" name="Google Shape;1267;p57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Insertion sort: multiple passes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Imagine you are sorting a pack of cards into order. To add a card into the sorted list of cards you would probably do something like: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Retrieve a card from the unsorted pile.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Make room for the card in the sorted list.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Insert the card into the correct position in the list.</a:t>
            </a:r>
            <a:endParaRPr/>
          </a:p>
        </p:txBody>
      </p:sp>
      <p:sp>
        <p:nvSpPr>
          <p:cNvPr id="88" name="Google Shape;88;p13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Inserting an item</a:t>
            </a:r>
            <a:endParaRPr/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0" name="Google Shape;90;p13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58"/>
          <p:cNvSpPr/>
          <p:nvPr/>
        </p:nvSpPr>
        <p:spPr>
          <a:xfrm>
            <a:off x="310900" y="2239075"/>
            <a:ext cx="5721900" cy="1436400"/>
          </a:xfrm>
          <a:prstGeom prst="roundRect">
            <a:avLst>
              <a:gd fmla="val 5365" name="adj"/>
            </a:avLst>
          </a:prstGeom>
          <a:solidFill>
            <a:schemeClr val="accent6"/>
          </a:solidFill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Google Shape;1273;p58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sp>
        <p:nvSpPr>
          <p:cNvPr id="1274" name="Google Shape;1274;p58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1275" name="Google Shape;1275;p58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</a:t>
            </a:r>
            <a:endParaRPr sz="1600"/>
          </a:p>
        </p:txBody>
      </p:sp>
      <p:sp>
        <p:nvSpPr>
          <p:cNvPr id="1276" name="Google Shape;1276;p58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1277" name="Google Shape;1277;p5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78" name="Google Shape;1278;p58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1279" name="Google Shape;1279;p58"/>
          <p:cNvSpPr txBox="1"/>
          <p:nvPr/>
        </p:nvSpPr>
        <p:spPr>
          <a:xfrm>
            <a:off x="2216613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3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80" name="Google Shape;1280;p58"/>
          <p:cNvSpPr txBox="1"/>
          <p:nvPr/>
        </p:nvSpPr>
        <p:spPr>
          <a:xfrm>
            <a:off x="3169375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4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81" name="Google Shape;1281;p58"/>
          <p:cNvSpPr txBox="1"/>
          <p:nvPr/>
        </p:nvSpPr>
        <p:spPr>
          <a:xfrm>
            <a:off x="412215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5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82" name="Google Shape;1282;p58"/>
          <p:cNvSpPr txBox="1"/>
          <p:nvPr/>
        </p:nvSpPr>
        <p:spPr>
          <a:xfrm>
            <a:off x="5074900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6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83" name="Google Shape;1283;p58"/>
          <p:cNvSpPr txBox="1"/>
          <p:nvPr/>
        </p:nvSpPr>
        <p:spPr>
          <a:xfrm>
            <a:off x="311163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1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84" name="Google Shape;1284;p58"/>
          <p:cNvSpPr txBox="1"/>
          <p:nvPr/>
        </p:nvSpPr>
        <p:spPr>
          <a:xfrm>
            <a:off x="1263838" y="1897250"/>
            <a:ext cx="95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2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285" name="Google Shape;1285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6" name="Google Shape;1286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1050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7" name="Google Shape;1287;p58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pic>
        <p:nvPicPr>
          <p:cNvPr id="1288" name="Google Shape;128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1563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9" name="Google Shape;1289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0" name="Google Shape;1290;p58"/>
          <p:cNvSpPr txBox="1"/>
          <p:nvPr>
            <p:ph idx="1" type="body"/>
          </p:nvPr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pic>
        <p:nvPicPr>
          <p:cNvPr id="1291" name="Google Shape;129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18713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2" name="Google Shape;1292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3" name="Google Shape;1293;p58"/>
          <p:cNvSpPr txBox="1"/>
          <p:nvPr>
            <p:ph idx="1" type="body"/>
          </p:nvPr>
        </p:nvSpPr>
        <p:spPr>
          <a:xfrm>
            <a:off x="2692900" y="329057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sorted</a:t>
            </a:r>
            <a:endParaRPr sz="1400"/>
          </a:p>
        </p:txBody>
      </p:sp>
      <p:sp>
        <p:nvSpPr>
          <p:cNvPr id="1294" name="Google Shape;1294;p58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</a:pPr>
            <a:r>
              <a:rPr b="1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One pass</a:t>
            </a: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has now been completed and the list of items is now ordered.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95" name="Google Shape;1295;p58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1296" name="Google Shape;1296;p58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Insertion sort: multiple passes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59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Algorithm for a complete insertion sort</a:t>
            </a:r>
            <a:endParaRPr/>
          </a:p>
        </p:txBody>
      </p:sp>
      <p:sp>
        <p:nvSpPr>
          <p:cNvPr id="1302" name="Google Shape;1302;p5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03" name="Google Shape;1303;p59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1304" name="Google Shape;1304;p59"/>
          <p:cNvSpPr txBox="1"/>
          <p:nvPr/>
        </p:nvSpPr>
        <p:spPr>
          <a:xfrm>
            <a:off x="316050" y="1017700"/>
            <a:ext cx="85119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The instructions for executing an insertion sort in full can be written as: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AutoNum type="romanUcPeriod"/>
            </a:pPr>
            <a:r>
              <a:rPr b="0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Take a list of data to be sorted.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AutoNum type="romanUcPeriod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Let the unsorted sublist contain all the items, except the first one.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AutoNum type="romanUcPeriod"/>
            </a:pPr>
            <a:r>
              <a:rPr b="0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Repeat steps 1-3 (the pass) until the unsorted list is empty: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AutoNum type="arabicPeriod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Copy the first out-of-order item into 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AutoNum type="arabicPeriod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Repeat steps a-b, starting from the last of the ordered items,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until no more items remain or 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is ready to be inserted in the list: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AutoNum type="alphaLcPeriod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If the item at the current position is greater than 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copy it into the next item. Move on to the previous item in the list.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AutoNum type="alphaLcPeriod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Otherwise, 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is ready to be inserted in the list.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AutoNum type="arabicPeriod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Copy 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into the item after the current position.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05" name="Google Shape;1305;p59"/>
          <p:cNvSpPr/>
          <p:nvPr/>
        </p:nvSpPr>
        <p:spPr>
          <a:xfrm>
            <a:off x="1235725" y="2555500"/>
            <a:ext cx="7557600" cy="2272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p59"/>
          <p:cNvSpPr txBox="1"/>
          <p:nvPr/>
        </p:nvSpPr>
        <p:spPr>
          <a:xfrm>
            <a:off x="8034766" y="2395479"/>
            <a:ext cx="671100" cy="2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0" lIns="9000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Pass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60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Complete</a:t>
            </a:r>
            <a:r>
              <a:rPr lang="en-GB"/>
              <a:t> the tasks on the </a:t>
            </a:r>
            <a:r>
              <a:rPr b="1" lang="en-GB"/>
              <a:t>Activity 4 worksheet</a:t>
            </a:r>
            <a:r>
              <a:rPr lang="en-GB"/>
              <a:t> for executing an insertion sort.</a:t>
            </a:r>
            <a:endParaRPr/>
          </a:p>
        </p:txBody>
      </p:sp>
      <p:sp>
        <p:nvSpPr>
          <p:cNvPr id="1312" name="Google Shape;1312;p6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Executing an insertion sort</a:t>
            </a:r>
            <a:endParaRPr/>
          </a:p>
        </p:txBody>
      </p:sp>
      <p:sp>
        <p:nvSpPr>
          <p:cNvPr id="1313" name="Google Shape;1313;p6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14" name="Google Shape;1314;p6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4</a:t>
            </a:r>
            <a:endParaRPr/>
          </a:p>
        </p:txBody>
      </p:sp>
      <p:pic>
        <p:nvPicPr>
          <p:cNvPr id="1315" name="Google Shape;131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1225" y="482913"/>
            <a:ext cx="3714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6" name="Google Shape;1316;p60"/>
          <p:cNvPicPr preferRelativeResize="0"/>
          <p:nvPr/>
        </p:nvPicPr>
        <p:blipFill rotWithShape="1">
          <a:blip r:embed="rId4">
            <a:alphaModFix/>
          </a:blip>
          <a:srcRect b="6949" l="0" r="0" t="0"/>
          <a:stretch/>
        </p:blipFill>
        <p:spPr>
          <a:xfrm>
            <a:off x="4736600" y="1289300"/>
            <a:ext cx="4096501" cy="35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61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Below is the</a:t>
            </a:r>
            <a:r>
              <a:rPr b="1" lang="en-GB"/>
              <a:t> solution</a:t>
            </a:r>
            <a:r>
              <a:rPr lang="en-GB"/>
              <a:t> for each pass of the insertion sort in the first task:</a:t>
            </a:r>
            <a:endParaRPr/>
          </a:p>
        </p:txBody>
      </p:sp>
      <p:sp>
        <p:nvSpPr>
          <p:cNvPr id="1322" name="Google Shape;1322;p61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Executing an insertion sort</a:t>
            </a:r>
            <a:endParaRPr/>
          </a:p>
        </p:txBody>
      </p:sp>
      <p:sp>
        <p:nvSpPr>
          <p:cNvPr id="1323" name="Google Shape;1323;p6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24" name="Google Shape;1324;p61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4</a:t>
            </a:r>
            <a:endParaRPr/>
          </a:p>
        </p:txBody>
      </p:sp>
      <p:pic>
        <p:nvPicPr>
          <p:cNvPr id="1325" name="Google Shape;1325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1625" y="482913"/>
            <a:ext cx="3714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6" name="Google Shape;1326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100" y="1647599"/>
            <a:ext cx="8511799" cy="3320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62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You may have noticed that an insertion sort passes over the list a similar amount of times to bubble sort.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However, an insertion sort usually involves </a:t>
            </a:r>
            <a:r>
              <a:rPr b="1" lang="en-GB"/>
              <a:t>less comparisons per pass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This means that insertion sort is generally quicker to execute than bubble sort, especially on large data sets.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32" name="Google Shape;1332;p62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Comparing insertion sort to bubble sort</a:t>
            </a:r>
            <a:endParaRPr/>
          </a:p>
        </p:txBody>
      </p:sp>
      <p:sp>
        <p:nvSpPr>
          <p:cNvPr id="1333" name="Google Shape;1333;p6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34" name="Google Shape;1334;p6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5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63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 insertion sort groups the items of a list into two parts: a sorted sublist and an unsorted sublist.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algorithm takes each item from the unsorted sublist, compares it to the items in the sorted sublist and places it in the correct position.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-GB"/>
              <a:t>People often perform an insertion sort when they are putting objects into order, like books or cards.</a:t>
            </a:r>
            <a:endParaRPr/>
          </a:p>
        </p:txBody>
      </p:sp>
      <p:sp>
        <p:nvSpPr>
          <p:cNvPr id="1340" name="Google Shape;1340;p63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Summary of insertion sort</a:t>
            </a:r>
            <a:endParaRPr/>
          </a:p>
        </p:txBody>
      </p:sp>
      <p:sp>
        <p:nvSpPr>
          <p:cNvPr id="1341" name="Google Shape;1341;p6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42" name="Google Shape;1342;p63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Wrap Up</a:t>
            </a:r>
            <a:endParaRPr/>
          </a:p>
        </p:txBody>
      </p:sp>
      <p:pic>
        <p:nvPicPr>
          <p:cNvPr id="1343" name="Google Shape;1343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4000" y="456363"/>
            <a:ext cx="4191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64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In your own words, </a:t>
            </a:r>
            <a:r>
              <a:rPr b="1" lang="en-GB"/>
              <a:t>write</a:t>
            </a:r>
            <a:r>
              <a:rPr lang="en-GB"/>
              <a:t> the instructions for carrying out an insertion sort on a pack of cards.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Anyone should be able to follow these steps without needing to know about insertion sort beforehand.</a:t>
            </a:r>
            <a:endParaRPr/>
          </a:p>
        </p:txBody>
      </p:sp>
      <p:sp>
        <p:nvSpPr>
          <p:cNvPr id="1349" name="Google Shape;1349;p6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Homework: Describing insertion sort</a:t>
            </a:r>
            <a:endParaRPr/>
          </a:p>
        </p:txBody>
      </p:sp>
      <p:sp>
        <p:nvSpPr>
          <p:cNvPr id="1350" name="Google Shape;1350;p6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51" name="Google Shape;1351;p6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Homework</a:t>
            </a:r>
            <a:endParaRPr/>
          </a:p>
        </p:txBody>
      </p:sp>
      <p:sp>
        <p:nvSpPr>
          <p:cNvPr id="1352" name="Google Shape;1352;p64"/>
          <p:cNvSpPr txBox="1"/>
          <p:nvPr/>
        </p:nvSpPr>
        <p:spPr>
          <a:xfrm>
            <a:off x="310900" y="4114800"/>
            <a:ext cx="3564900" cy="698100"/>
          </a:xfrm>
          <a:prstGeom prst="rect">
            <a:avLst/>
          </a:prstGeom>
          <a:solidFill>
            <a:srgbClr val="49498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Due: Next lesson</a:t>
            </a:r>
            <a:endParaRPr b="0" i="0" sz="1600" u="none" cap="none" strike="noStrike">
              <a:solidFill>
                <a:srgbClr val="FA9FD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3" name="Google Shape;1353;p64"/>
          <p:cNvPicPr preferRelativeResize="0"/>
          <p:nvPr/>
        </p:nvPicPr>
        <p:blipFill rotWithShape="1">
          <a:blip r:embed="rId3">
            <a:alphaModFix/>
          </a:blip>
          <a:srcRect b="0" l="0" r="3641" t="0"/>
          <a:stretch/>
        </p:blipFill>
        <p:spPr>
          <a:xfrm>
            <a:off x="4736600" y="1289300"/>
            <a:ext cx="4096500" cy="282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65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In this lesson, you…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Inserted an item into an ordered list of items.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Described how insertion sort is used for ordering a list of items.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Performed an insertion sort to order a list containing sample data.</a:t>
            </a:r>
            <a:endParaRPr/>
          </a:p>
        </p:txBody>
      </p:sp>
      <p:sp>
        <p:nvSpPr>
          <p:cNvPr id="1359" name="Google Shape;1359;p6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Next lesson</a:t>
            </a:r>
            <a:endParaRPr/>
          </a:p>
        </p:txBody>
      </p:sp>
      <p:sp>
        <p:nvSpPr>
          <p:cNvPr id="1360" name="Google Shape;1360;p6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61" name="Google Shape;1361;p65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Next lesson, you will…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Analyse and interpret Python code for bubble sort and insertion sort.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62" name="Google Shape;1362;p6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Summary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Using the instructions in the previous slide, you are going to insert a card into a sorted list of cards.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Fill in the table on the </a:t>
            </a:r>
            <a:r>
              <a:rPr b="1" lang="en-GB"/>
              <a:t>Activity 1 worksheet</a:t>
            </a:r>
            <a:r>
              <a:rPr lang="en-GB"/>
              <a:t> to show the list of cards after one insertion.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Inserting an item</a:t>
            </a:r>
            <a:endParaRPr/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8" name="Google Shape;98;p1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600" y="1289300"/>
            <a:ext cx="4096499" cy="330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1225" y="482913"/>
            <a:ext cx="37147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Inserting an item - Solution</a:t>
            </a:r>
            <a:endParaRPr/>
          </a:p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7" name="Google Shape;107;p1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1625" y="482913"/>
            <a:ext cx="3714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900" y="1017725"/>
            <a:ext cx="4064421" cy="382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The insertion sort algorithm works by grouping the items in a list into two parts: a sorted sublist and an unsorted sublist.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With each </a:t>
            </a:r>
            <a:r>
              <a:rPr b="1" lang="en-GB"/>
              <a:t>pass</a:t>
            </a:r>
            <a:r>
              <a:rPr lang="en-GB"/>
              <a:t> through the list, an item from the unsorted sublist is compared to items in the sorted sublist until it is inserted into the correct position.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In the next slides, you will first see how the algorithm inserts one out-of-order item into the correct position in the list i.e. </a:t>
            </a:r>
            <a:r>
              <a:rPr b="1" lang="en-GB"/>
              <a:t>one pass of the algorithm</a:t>
            </a:r>
            <a:r>
              <a:rPr lang="en-GB"/>
              <a:t>.</a:t>
            </a:r>
            <a:endParaRPr/>
          </a:p>
        </p:txBody>
      </p:sp>
      <p:sp>
        <p:nvSpPr>
          <p:cNvPr id="115" name="Google Shape;115;p16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Insertion sort</a:t>
            </a:r>
            <a:endParaRPr/>
          </a:p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7" name="Google Shape;117;p16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4475" y="451588"/>
            <a:ext cx="42862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>
            <a:off x="310900" y="2239075"/>
            <a:ext cx="3816600" cy="1436400"/>
          </a:xfrm>
          <a:prstGeom prst="roundRect">
            <a:avLst>
              <a:gd fmla="val 5365" name="adj"/>
            </a:avLst>
          </a:prstGeom>
          <a:solidFill>
            <a:schemeClr val="accent6"/>
          </a:solidFill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4127350" y="2239075"/>
            <a:ext cx="2858400" cy="1436400"/>
          </a:xfrm>
          <a:prstGeom prst="roundRect">
            <a:avLst>
              <a:gd fmla="val 5365" name="adj"/>
            </a:avLst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Insertion sort: single pass</a:t>
            </a:r>
            <a:endParaRPr/>
          </a:p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7" name="Google Shape;127;p17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Take a list where the first items are ordered and the rest are not.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2201507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3</a:t>
            </a:r>
            <a:endParaRPr b="1" sz="1400"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3155626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4</a:t>
            </a:r>
            <a:endParaRPr b="1" sz="1400"/>
          </a:p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1247388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2</a:t>
            </a:r>
            <a:endParaRPr b="1" sz="1400"/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29326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1</a:t>
            </a:r>
            <a:endParaRPr b="1" sz="1400"/>
          </a:p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136" name="Google Shape;136;p17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pic>
        <p:nvPicPr>
          <p:cNvPr id="138" name="Google Shape;13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7"/>
          <p:cNvSpPr txBox="1"/>
          <p:nvPr>
            <p:ph idx="1" type="body"/>
          </p:nvPr>
        </p:nvSpPr>
        <p:spPr>
          <a:xfrm>
            <a:off x="1740250" y="329057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sorted</a:t>
            </a:r>
            <a:endParaRPr sz="1400"/>
          </a:p>
        </p:txBody>
      </p:sp>
      <p:sp>
        <p:nvSpPr>
          <p:cNvPr id="143" name="Google Shape;143;p17"/>
          <p:cNvSpPr txBox="1"/>
          <p:nvPr/>
        </p:nvSpPr>
        <p:spPr>
          <a:xfrm>
            <a:off x="5077600" y="329057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unsorted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44" name="Google Shape;144;p17"/>
          <p:cNvPicPr preferRelativeResize="0"/>
          <p:nvPr/>
        </p:nvPicPr>
        <p:blipFill rotWithShape="1">
          <a:blip r:embed="rId4">
            <a:alphaModFix amt="70000"/>
          </a:blip>
          <a:srcRect b="0" l="0" r="0" t="0"/>
          <a:stretch/>
        </p:blipFill>
        <p:spPr>
          <a:xfrm rot="10800000">
            <a:off x="6031017" y="2312038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7"/>
          <p:cNvPicPr preferRelativeResize="0"/>
          <p:nvPr/>
        </p:nvPicPr>
        <p:blipFill rotWithShape="1">
          <a:blip r:embed="rId4">
            <a:alphaModFix amt="70000"/>
          </a:blip>
          <a:srcRect b="0" l="0" r="0" t="0"/>
          <a:stretch/>
        </p:blipFill>
        <p:spPr>
          <a:xfrm rot="10800000">
            <a:off x="4122087" y="2312038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7"/>
          <p:cNvPicPr preferRelativeResize="0"/>
          <p:nvPr/>
        </p:nvPicPr>
        <p:blipFill rotWithShape="1">
          <a:blip r:embed="rId4">
            <a:alphaModFix amt="70000"/>
          </a:blip>
          <a:srcRect b="0" l="0" r="0" t="0"/>
          <a:stretch/>
        </p:blipFill>
        <p:spPr>
          <a:xfrm rot="10800000">
            <a:off x="5074892" y="2312038"/>
            <a:ext cx="954720" cy="12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 txBox="1"/>
          <p:nvPr>
            <p:ph idx="1" type="body"/>
          </p:nvPr>
        </p:nvSpPr>
        <p:spPr>
          <a:xfrm>
            <a:off x="4109744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5</a:t>
            </a:r>
            <a:endParaRPr b="1" sz="1400"/>
          </a:p>
        </p:txBody>
      </p:sp>
      <p:sp>
        <p:nvSpPr>
          <p:cNvPr id="148" name="Google Shape;148;p17"/>
          <p:cNvSpPr txBox="1"/>
          <p:nvPr>
            <p:ph idx="1" type="body"/>
          </p:nvPr>
        </p:nvSpPr>
        <p:spPr>
          <a:xfrm>
            <a:off x="5063863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6</a:t>
            </a:r>
            <a:endParaRPr b="1" sz="1400"/>
          </a:p>
        </p:txBody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6017982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7</a:t>
            </a:r>
            <a:endParaRPr b="1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CCE Slides">
  <a:themeElements>
    <a:clrScheme name="Simple Light">
      <a:dk1>
        <a:srgbClr val="5B5BA5"/>
      </a:dk1>
      <a:lt1>
        <a:srgbClr val="FFFFFF"/>
      </a:lt1>
      <a:dk2>
        <a:srgbClr val="E9E9F3"/>
      </a:dk2>
      <a:lt2>
        <a:srgbClr val="F2F6FC"/>
      </a:lt2>
      <a:accent1>
        <a:srgbClr val="E9F7FC"/>
      </a:accent1>
      <a:accent2>
        <a:srgbClr val="FFEFDA"/>
      </a:accent2>
      <a:accent3>
        <a:srgbClr val="ECF8F5"/>
      </a:accent3>
      <a:accent4>
        <a:srgbClr val="FEF2F6"/>
      </a:accent4>
      <a:accent5>
        <a:srgbClr val="E6E6EA"/>
      </a:accent5>
      <a:accent6>
        <a:srgbClr val="F0F6ED"/>
      </a:accent6>
      <a:hlink>
        <a:srgbClr val="3197A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