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Quicksand"/>
      <p:regular r:id="rId48"/>
      <p:bold r:id="rId49"/>
    </p:embeddedFont>
    <p:embeddedFont>
      <p:font typeface="Roboto Mono"/>
      <p:regular r:id="rId50"/>
      <p:bold r:id="rId51"/>
      <p:italic r:id="rId52"/>
      <p:boldItalic r:id="rId53"/>
    </p:embeddedFont>
    <p:embeddedFont>
      <p:font typeface="Quicksand Medium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73E823-1EA7-4A42-921B-F76DD7F7D660}">
  <a:tblStyle styleId="{3F73E823-1EA7-4A42-921B-F76DD7F7D66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Quicksand-regular.fntdata"/><Relationship Id="rId47" Type="http://schemas.openxmlformats.org/officeDocument/2006/relationships/slide" Target="slides/slide42.xml"/><Relationship Id="rId49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55" Type="http://schemas.openxmlformats.org/officeDocument/2006/relationships/font" Target="fonts/QuicksandMedium-bold.fntdata"/><Relationship Id="rId10" Type="http://schemas.openxmlformats.org/officeDocument/2006/relationships/slide" Target="slides/slide5.xml"/><Relationship Id="rId54" Type="http://schemas.openxmlformats.org/officeDocument/2006/relationships/font" Target="fonts/Quicksand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latin typeface="Quicksand"/>
                <a:ea typeface="Quicksand"/>
                <a:cs typeface="Quicksand"/>
                <a:sym typeface="Quicksand"/>
              </a:rPr>
              <a:t>Last updated: 12-9-2022</a:t>
            </a:r>
            <a:endParaRPr sz="9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86900" y="4066025"/>
            <a:ext cx="1714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155CC">
            <a:alpha val="549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725"/>
            <a:ext cx="91440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i="0" sz="2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"/>
              <a:buChar char="■"/>
              <a:defRPr b="0" i="0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5400"/>
              <a:t>Coding sorting algorithms</a:t>
            </a:r>
            <a:endParaRPr sz="5400"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Mack 2023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7004950" y="3869875"/>
            <a:ext cx="1973400" cy="1112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310900" y="1170125"/>
            <a:ext cx="5550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bubble_sort(items):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current in range(             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items[current] &gt; items[current+1]: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temp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items[current] = items[current+1]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items[current+1] = temp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/>
          </a:p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</a:t>
            </a:r>
            <a:endParaRPr/>
          </a:p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1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423742" y="1512858"/>
            <a:ext cx="0" cy="3028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7" name="Google Shape;157;p18"/>
          <p:cNvCxnSpPr/>
          <p:nvPr/>
        </p:nvCxnSpPr>
        <p:spPr>
          <a:xfrm>
            <a:off x="1289355" y="3055450"/>
            <a:ext cx="0" cy="1179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8" name="Google Shape;158;p18"/>
          <p:cNvCxnSpPr/>
          <p:nvPr/>
        </p:nvCxnSpPr>
        <p:spPr>
          <a:xfrm>
            <a:off x="1705805" y="3361450"/>
            <a:ext cx="0" cy="873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9" name="Google Shape;159;p18"/>
          <p:cNvSpPr txBox="1"/>
          <p:nvPr/>
        </p:nvSpPr>
        <p:spPr>
          <a:xfrm>
            <a:off x="6023500" y="2506200"/>
            <a:ext cx="2799300" cy="567600"/>
          </a:xfrm>
          <a:prstGeom prst="rect">
            <a:avLst/>
          </a:prstGeom>
          <a:solidFill>
            <a:srgbClr val="5B5BA5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 single pass: 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Iterate over the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list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6023500" y="3118775"/>
            <a:ext cx="27993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current element to the one next to it.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Swap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two elements if they are in the wrong order.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568350" y="3323825"/>
            <a:ext cx="4182300" cy="669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10900" y="1170125"/>
            <a:ext cx="5550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bubble_sort(items):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current in range(             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items[current] &gt; items[current+1]: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temp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items[current] = items[current+1]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items[current+1] = temp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/>
          </a:p>
        </p:txBody>
      </p:sp>
      <p:sp>
        <p:nvSpPr>
          <p:cNvPr id="168" name="Google Shape;168;p1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</a:t>
            </a:r>
            <a:endParaRPr/>
          </a:p>
        </p:txBody>
      </p:sp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1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cxnSp>
        <p:nvCxnSpPr>
          <p:cNvPr id="171" name="Google Shape;171;p19"/>
          <p:cNvCxnSpPr/>
          <p:nvPr/>
        </p:nvCxnSpPr>
        <p:spPr>
          <a:xfrm>
            <a:off x="423742" y="1512858"/>
            <a:ext cx="0" cy="3028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1289355" y="3055450"/>
            <a:ext cx="0" cy="1179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1705805" y="3361450"/>
            <a:ext cx="0" cy="873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4" name="Google Shape;174;p19"/>
          <p:cNvSpPr/>
          <p:nvPr/>
        </p:nvSpPr>
        <p:spPr>
          <a:xfrm>
            <a:off x="3488675" y="2805900"/>
            <a:ext cx="13899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6033800" y="2770325"/>
            <a:ext cx="2799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Which index values should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range over?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Tip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How many items need to be compared in a single pass?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310900" y="1170125"/>
            <a:ext cx="5550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bubble_sort(items):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num_items = len(items)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current in range(num_items - 1):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items[current] &gt; items[current+1]: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temp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items[current] = items[current+1]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items[current+1] = temp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/>
          </a:p>
        </p:txBody>
      </p:sp>
      <p:sp>
        <p:nvSpPr>
          <p:cNvPr id="182" name="Google Shape;182;p2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</a:t>
            </a:r>
            <a:endParaRPr/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4" name="Google Shape;184;p2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cxnSp>
        <p:nvCxnSpPr>
          <p:cNvPr id="185" name="Google Shape;185;p20"/>
          <p:cNvCxnSpPr/>
          <p:nvPr/>
        </p:nvCxnSpPr>
        <p:spPr>
          <a:xfrm>
            <a:off x="423742" y="1512858"/>
            <a:ext cx="0" cy="3028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86" name="Google Shape;186;p20"/>
          <p:cNvCxnSpPr/>
          <p:nvPr/>
        </p:nvCxnSpPr>
        <p:spPr>
          <a:xfrm>
            <a:off x="1289355" y="3055450"/>
            <a:ext cx="0" cy="1179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87" name="Google Shape;187;p20"/>
          <p:cNvCxnSpPr/>
          <p:nvPr/>
        </p:nvCxnSpPr>
        <p:spPr>
          <a:xfrm>
            <a:off x="1705805" y="3361450"/>
            <a:ext cx="0" cy="873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88" name="Google Shape;188;p20"/>
          <p:cNvSpPr/>
          <p:nvPr/>
        </p:nvSpPr>
        <p:spPr>
          <a:xfrm>
            <a:off x="3488675" y="2805900"/>
            <a:ext cx="13899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6033800" y="2770325"/>
            <a:ext cx="27993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Which index values should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range over?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All the item indices </a:t>
            </a:r>
            <a:r>
              <a:rPr b="1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except the last one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In the last iteration, the last two items will be compared.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6023500" y="1464300"/>
            <a:ext cx="2799300" cy="314100"/>
          </a:xfrm>
          <a:prstGeom prst="rect">
            <a:avLst/>
          </a:prstGeom>
          <a:solidFill>
            <a:srgbClr val="5B5BA5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Initialisation 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6023500" y="1850788"/>
            <a:ext cx="27993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num_items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stores the number of elements in the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list.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310900" y="1170125"/>
            <a:ext cx="5550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bubble_sort(items):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num_items = len(items)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                  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current in range(num_items - 1):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items[current] &gt; items[current+1]: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temp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items[current] = items[current+1]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items[current+1] = temp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/>
          </a:p>
        </p:txBody>
      </p:sp>
      <p:sp>
        <p:nvSpPr>
          <p:cNvPr id="198" name="Google Shape;198;p2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</a:t>
            </a:r>
            <a:endParaRPr/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0" name="Google Shape;200;p2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cxnSp>
        <p:nvCxnSpPr>
          <p:cNvPr id="201" name="Google Shape;201;p21"/>
          <p:cNvCxnSpPr/>
          <p:nvPr/>
        </p:nvCxnSpPr>
        <p:spPr>
          <a:xfrm>
            <a:off x="423742" y="1512858"/>
            <a:ext cx="0" cy="3028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2" name="Google Shape;202;p21"/>
          <p:cNvCxnSpPr/>
          <p:nvPr/>
        </p:nvCxnSpPr>
        <p:spPr>
          <a:xfrm>
            <a:off x="853064" y="2503458"/>
            <a:ext cx="0" cy="203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3" name="Google Shape;203;p21"/>
          <p:cNvCxnSpPr/>
          <p:nvPr/>
        </p:nvCxnSpPr>
        <p:spPr>
          <a:xfrm>
            <a:off x="1289355" y="3055450"/>
            <a:ext cx="0" cy="1179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04" name="Google Shape;204;p21"/>
          <p:cNvCxnSpPr/>
          <p:nvPr/>
        </p:nvCxnSpPr>
        <p:spPr>
          <a:xfrm>
            <a:off x="1705805" y="3361450"/>
            <a:ext cx="0" cy="873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05" name="Google Shape;205;p21"/>
          <p:cNvSpPr txBox="1"/>
          <p:nvPr/>
        </p:nvSpPr>
        <p:spPr>
          <a:xfrm>
            <a:off x="6023400" y="2066908"/>
            <a:ext cx="2799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The statements for a single pass are placed inside a loop, so that the process is repeated.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310900" y="1170125"/>
            <a:ext cx="5550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bubble_sort(items):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num_items = len(items)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                  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current in range(num_items - 1):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items[current] &gt; items[current+1]: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temp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items[current] = items[current+1]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items[current+1] = temp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/>
          </a:p>
        </p:txBody>
      </p:sp>
      <p:sp>
        <p:nvSpPr>
          <p:cNvPr id="211" name="Google Shape;211;p2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</a:t>
            </a:r>
            <a:endParaRPr/>
          </a:p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3" name="Google Shape;213;p2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cxnSp>
        <p:nvCxnSpPr>
          <p:cNvPr id="214" name="Google Shape;214;p22"/>
          <p:cNvCxnSpPr/>
          <p:nvPr/>
        </p:nvCxnSpPr>
        <p:spPr>
          <a:xfrm>
            <a:off x="423742" y="1512858"/>
            <a:ext cx="0" cy="3028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15" name="Google Shape;215;p22"/>
          <p:cNvCxnSpPr/>
          <p:nvPr/>
        </p:nvCxnSpPr>
        <p:spPr>
          <a:xfrm>
            <a:off x="853064" y="2503458"/>
            <a:ext cx="0" cy="203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16" name="Google Shape;216;p22"/>
          <p:cNvCxnSpPr/>
          <p:nvPr/>
        </p:nvCxnSpPr>
        <p:spPr>
          <a:xfrm>
            <a:off x="1289355" y="3055450"/>
            <a:ext cx="0" cy="1179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17" name="Google Shape;217;p22"/>
          <p:cNvCxnSpPr/>
          <p:nvPr/>
        </p:nvCxnSpPr>
        <p:spPr>
          <a:xfrm>
            <a:off x="1705805" y="3361450"/>
            <a:ext cx="0" cy="873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18" name="Google Shape;218;p22"/>
          <p:cNvSpPr/>
          <p:nvPr/>
        </p:nvSpPr>
        <p:spPr>
          <a:xfrm>
            <a:off x="1431275" y="2238125"/>
            <a:ext cx="19560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6033800" y="2181634"/>
            <a:ext cx="27993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What is the condition for the while loop? For how long should the passes be repeated?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20" name="Google Shape;2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310900" y="1170125"/>
            <a:ext cx="5550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bubble_sort(items):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num_items = len(items)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passes =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passes &lt; num_items: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current in range(num_items - 1):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items[current] &gt; items[current+1]: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temp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items[current] = items[current+1]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items[current+1] = temp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passes = passes + 1</a:t>
            </a:r>
            <a:endParaRPr/>
          </a:p>
        </p:txBody>
      </p:sp>
      <p:sp>
        <p:nvSpPr>
          <p:cNvPr id="226" name="Google Shape;226;p2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</a:t>
            </a:r>
            <a:endParaRPr/>
          </a:p>
        </p:txBody>
      </p:sp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8" name="Google Shape;228;p2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cxnSp>
        <p:nvCxnSpPr>
          <p:cNvPr id="229" name="Google Shape;229;p23"/>
          <p:cNvCxnSpPr/>
          <p:nvPr/>
        </p:nvCxnSpPr>
        <p:spPr>
          <a:xfrm>
            <a:off x="423742" y="1512858"/>
            <a:ext cx="0" cy="3028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0" name="Google Shape;230;p23"/>
          <p:cNvCxnSpPr/>
          <p:nvPr/>
        </p:nvCxnSpPr>
        <p:spPr>
          <a:xfrm>
            <a:off x="853064" y="2503458"/>
            <a:ext cx="0" cy="203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1" name="Google Shape;231;p23"/>
          <p:cNvCxnSpPr/>
          <p:nvPr/>
        </p:nvCxnSpPr>
        <p:spPr>
          <a:xfrm>
            <a:off x="1289355" y="3055450"/>
            <a:ext cx="0" cy="1179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32" name="Google Shape;232;p23"/>
          <p:cNvCxnSpPr/>
          <p:nvPr/>
        </p:nvCxnSpPr>
        <p:spPr>
          <a:xfrm>
            <a:off x="1705805" y="3361450"/>
            <a:ext cx="0" cy="873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33" name="Google Shape;233;p23"/>
          <p:cNvSpPr txBox="1"/>
          <p:nvPr/>
        </p:nvSpPr>
        <p:spPr>
          <a:xfrm>
            <a:off x="6033800" y="2181625"/>
            <a:ext cx="2799300" cy="2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What is the condition for the while loop? For how long should the passes be repeated?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Each pass sets at least one more item into its final position.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the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passes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variable to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count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number of passes and repeat until all elements have reached their final position.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1424305" y="2238125"/>
            <a:ext cx="19908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753800" y="1740680"/>
            <a:ext cx="12045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1187350" y="4297455"/>
            <a:ext cx="21651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next worksheet contains one version of the bubble sort algorithm written in Python.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Complete</a:t>
            </a:r>
            <a:r>
              <a:rPr lang="en-GB"/>
              <a:t> the tasks on the </a:t>
            </a:r>
            <a:r>
              <a:rPr b="1" lang="en-GB"/>
              <a:t>Activity 1 worksheet</a:t>
            </a:r>
            <a:r>
              <a:rPr lang="en-GB"/>
              <a:t>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2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</a:t>
            </a:r>
            <a:endParaRPr/>
          </a:p>
        </p:txBody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5" name="Google Shape;245;p2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46" name="Google Shape;2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4"/>
          <p:cNvPicPr preferRelativeResize="0"/>
          <p:nvPr/>
        </p:nvPicPr>
        <p:blipFill rotWithShape="1">
          <a:blip r:embed="rId4">
            <a:alphaModFix/>
          </a:blip>
          <a:srcRect b="-876" l="0" r="0" t="0"/>
          <a:stretch/>
        </p:blipFill>
        <p:spPr>
          <a:xfrm>
            <a:off x="4736600" y="1289300"/>
            <a:ext cx="4032898" cy="38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3" name="Google Shape;253;p2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000" y="1289300"/>
            <a:ext cx="8521200" cy="243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16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 - trace table solution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previous version of the bubble sort algorithm in Python works but it can be made more efficient.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You are going to look at two improvements to the code: reducing the number of comparisons after each pass and stopping once no swaps are made during a single pass.</a:t>
            </a:r>
            <a:endParaRPr/>
          </a:p>
        </p:txBody>
      </p:sp>
      <p:sp>
        <p:nvSpPr>
          <p:cNvPr id="262" name="Google Shape;262;p26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sort: making improvements</a:t>
            </a:r>
            <a:endParaRPr/>
          </a:p>
        </p:txBody>
      </p:sp>
      <p:sp>
        <p:nvSpPr>
          <p:cNvPr id="263" name="Google Shape;263;p2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4" name="Google Shape;264;p26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310900" y="1170125"/>
            <a:ext cx="5550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bubble_sort(items):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num_items = len(items)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passes =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passes &lt; num_items: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current in range(num_items - passes):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items[current] &gt; items[current+1]: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temp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items[current] = items[current+1]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items[current+1] = temp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passes = passes + 1</a:t>
            </a:r>
            <a:endParaRPr/>
          </a:p>
        </p:txBody>
      </p:sp>
      <p:sp>
        <p:nvSpPr>
          <p:cNvPr id="270" name="Google Shape;270;p2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sort: making improvements (1)</a:t>
            </a:r>
            <a:endParaRPr/>
          </a:p>
        </p:txBody>
      </p:sp>
      <p:sp>
        <p:nvSpPr>
          <p:cNvPr id="271" name="Google Shape;271;p2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2" name="Google Shape;272;p2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  <p:cxnSp>
        <p:nvCxnSpPr>
          <p:cNvPr id="273" name="Google Shape;273;p27"/>
          <p:cNvCxnSpPr/>
          <p:nvPr/>
        </p:nvCxnSpPr>
        <p:spPr>
          <a:xfrm>
            <a:off x="423742" y="1512858"/>
            <a:ext cx="0" cy="3028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74" name="Google Shape;274;p27"/>
          <p:cNvCxnSpPr/>
          <p:nvPr/>
        </p:nvCxnSpPr>
        <p:spPr>
          <a:xfrm>
            <a:off x="853064" y="2503458"/>
            <a:ext cx="0" cy="203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75" name="Google Shape;275;p27"/>
          <p:cNvCxnSpPr/>
          <p:nvPr/>
        </p:nvCxnSpPr>
        <p:spPr>
          <a:xfrm>
            <a:off x="1289355" y="3055450"/>
            <a:ext cx="0" cy="1179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76" name="Google Shape;276;p27"/>
          <p:cNvCxnSpPr/>
          <p:nvPr/>
        </p:nvCxnSpPr>
        <p:spPr>
          <a:xfrm>
            <a:off x="1705805" y="3361450"/>
            <a:ext cx="0" cy="873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77" name="Google Shape;277;p27"/>
          <p:cNvSpPr txBox="1"/>
          <p:nvPr/>
        </p:nvSpPr>
        <p:spPr>
          <a:xfrm>
            <a:off x="6033800" y="2181625"/>
            <a:ext cx="2799300" cy="2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Tip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Each pass sets at least one more item into its final position.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Improvement 1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No need for each pass to iterate over all the items. As the number of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passes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increases, the number of ordered elements increases and the range of indices for the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index decreases.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3488675" y="2805900"/>
            <a:ext cx="19407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True or False</a:t>
            </a:r>
            <a:endParaRPr/>
          </a:p>
        </p:txBody>
      </p:sp>
      <p:sp>
        <p:nvSpPr>
          <p:cNvPr id="58" name="Google Shape;58;p10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Starter activity</a:t>
            </a:r>
            <a:endParaRPr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38" y="461125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/>
              <a:t>Choose whether each phrase for bubble sort and insertion sort is </a:t>
            </a:r>
            <a:r>
              <a:rPr b="1" lang="en-GB"/>
              <a:t>True</a:t>
            </a:r>
            <a:r>
              <a:rPr lang="en-GB"/>
              <a:t> or </a:t>
            </a:r>
            <a:r>
              <a:rPr b="1" lang="en-GB"/>
              <a:t>False</a:t>
            </a:r>
            <a:r>
              <a:rPr lang="en-GB"/>
              <a:t>.</a:t>
            </a:r>
            <a:endParaRPr/>
          </a:p>
        </p:txBody>
      </p:sp>
      <p:graphicFrame>
        <p:nvGraphicFramePr>
          <p:cNvPr id="62" name="Google Shape;62;p10"/>
          <p:cNvGraphicFramePr/>
          <p:nvPr/>
        </p:nvGraphicFramePr>
        <p:xfrm>
          <a:off x="347075" y="18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{3F73E823-1EA7-4A42-921B-F76DD7F7D660}</a:tableStyleId>
              </a:tblPr>
              <a:tblGrid>
                <a:gridCol w="6243525"/>
                <a:gridCol w="22063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rgbClr val="FFFFFF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True or False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5BA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Bubble sort compares items next to each other in the list and swaps them if they are in the wrong order.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Insertion sort compares an item from the unsorted sublist to the items in the sorted sublist and places it in the correct position.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Bubble sort is good at sorting large collections of unordered data.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Bubble sort can be really fast at sorting data that is nearly in order.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Insertion sort is usually slower to execute than bubble sort on large, unordered data sets.</a:t>
                      </a:r>
                      <a:endParaRPr b="1"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949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p10"/>
          <p:cNvSpPr txBox="1"/>
          <p:nvPr/>
        </p:nvSpPr>
        <p:spPr>
          <a:xfrm>
            <a:off x="6590450" y="1921050"/>
            <a:ext cx="22065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6590450" y="2523000"/>
            <a:ext cx="22065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6590450" y="3124950"/>
            <a:ext cx="2206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6590450" y="3521175"/>
            <a:ext cx="2206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6590450" y="3917400"/>
            <a:ext cx="22065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310900" y="1170125"/>
            <a:ext cx="5550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bubble_sort(items):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num_items = len(items)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passes =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passes &lt; num_items: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current in range(num_items - passes):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items[current] &gt; items[current+1]: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temp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items[current] = items[current+1]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items[current+1] = temp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passes = passes + 1</a:t>
            </a:r>
            <a:endParaRPr/>
          </a:p>
        </p:txBody>
      </p:sp>
      <p:sp>
        <p:nvSpPr>
          <p:cNvPr id="284" name="Google Shape;284;p2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sort: making improvements (2)</a:t>
            </a:r>
            <a:endParaRPr/>
          </a:p>
        </p:txBody>
      </p:sp>
      <p:sp>
        <p:nvSpPr>
          <p:cNvPr id="285" name="Google Shape;285;p2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86" name="Google Shape;286;p28"/>
          <p:cNvCxnSpPr/>
          <p:nvPr/>
        </p:nvCxnSpPr>
        <p:spPr>
          <a:xfrm>
            <a:off x="423742" y="1512858"/>
            <a:ext cx="0" cy="3028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7" name="Google Shape;287;p28"/>
          <p:cNvCxnSpPr/>
          <p:nvPr/>
        </p:nvCxnSpPr>
        <p:spPr>
          <a:xfrm>
            <a:off x="853064" y="2503458"/>
            <a:ext cx="0" cy="203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8" name="Google Shape;288;p28"/>
          <p:cNvCxnSpPr/>
          <p:nvPr/>
        </p:nvCxnSpPr>
        <p:spPr>
          <a:xfrm>
            <a:off x="1289355" y="3055450"/>
            <a:ext cx="0" cy="1179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9" name="Google Shape;289;p28"/>
          <p:cNvCxnSpPr/>
          <p:nvPr/>
        </p:nvCxnSpPr>
        <p:spPr>
          <a:xfrm>
            <a:off x="1705805" y="3361450"/>
            <a:ext cx="0" cy="873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90" name="Google Shape;290;p28"/>
          <p:cNvSpPr txBox="1"/>
          <p:nvPr/>
        </p:nvSpPr>
        <p:spPr>
          <a:xfrm>
            <a:off x="6023500" y="2291875"/>
            <a:ext cx="2799300" cy="2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Tip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If no elements are swapped during a pass, then the list is sorted.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Improvement 2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Keep track of any swaps that were made and then stop the algorithm once no elements are swapped in a single pass.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1568350" y="3085225"/>
            <a:ext cx="4182300" cy="9084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idx="1" type="body"/>
          </p:nvPr>
        </p:nvSpPr>
        <p:spPr>
          <a:xfrm>
            <a:off x="310900" y="1170125"/>
            <a:ext cx="5550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bubble_sort(items):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num_items = len(items)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passes =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passes &lt; num_items: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swapped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current in range(num_items - passes):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items[current] &gt; items[current+1]: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temp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items[current] = items[current+1]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items[current+1] = temp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swapped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passes = passes + 1</a:t>
            </a:r>
            <a:endParaRPr/>
          </a:p>
        </p:txBody>
      </p:sp>
      <p:sp>
        <p:nvSpPr>
          <p:cNvPr id="298" name="Google Shape;298;p2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sort: making improvements (2)</a:t>
            </a:r>
            <a:endParaRPr/>
          </a:p>
        </p:txBody>
      </p:sp>
      <p:sp>
        <p:nvSpPr>
          <p:cNvPr id="299" name="Google Shape;299;p2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00" name="Google Shape;300;p29"/>
          <p:cNvCxnSpPr/>
          <p:nvPr/>
        </p:nvCxnSpPr>
        <p:spPr>
          <a:xfrm>
            <a:off x="423742" y="1512858"/>
            <a:ext cx="0" cy="3028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01" name="Google Shape;301;p29"/>
          <p:cNvCxnSpPr/>
          <p:nvPr/>
        </p:nvCxnSpPr>
        <p:spPr>
          <a:xfrm>
            <a:off x="853064" y="2503458"/>
            <a:ext cx="0" cy="203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02" name="Google Shape;302;p29"/>
          <p:cNvCxnSpPr/>
          <p:nvPr/>
        </p:nvCxnSpPr>
        <p:spPr>
          <a:xfrm>
            <a:off x="1289355" y="3055450"/>
            <a:ext cx="0" cy="1179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03" name="Google Shape;303;p29"/>
          <p:cNvCxnSpPr/>
          <p:nvPr/>
        </p:nvCxnSpPr>
        <p:spPr>
          <a:xfrm>
            <a:off x="1705805" y="3361450"/>
            <a:ext cx="0" cy="873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04" name="Google Shape;304;p29"/>
          <p:cNvSpPr/>
          <p:nvPr/>
        </p:nvSpPr>
        <p:spPr>
          <a:xfrm>
            <a:off x="1187350" y="2517450"/>
            <a:ext cx="17607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2032525" y="4006600"/>
            <a:ext cx="16542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6023500" y="2461275"/>
            <a:ext cx="2799300" cy="16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swapped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flag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which will indicate if any swaps were made during a single pass.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 is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lowered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at the start of each pass and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raised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if a swap is made.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7" name="Google Shape;307;p2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310900" y="1170125"/>
            <a:ext cx="5550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bubble_sort(items):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num_items = len(items)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passes =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               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swapped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current in range(num_items - passes):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items[current] &gt; items[current+1]: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temp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items[current] = items[current+1]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items[current+1] = temp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swapped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passes = passes + 1</a:t>
            </a:r>
            <a:endParaRPr/>
          </a:p>
        </p:txBody>
      </p:sp>
      <p:sp>
        <p:nvSpPr>
          <p:cNvPr id="313" name="Google Shape;313;p3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sort: making improvements (2)</a:t>
            </a:r>
            <a:endParaRPr/>
          </a:p>
        </p:txBody>
      </p:sp>
      <p:sp>
        <p:nvSpPr>
          <p:cNvPr id="314" name="Google Shape;314;p3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15" name="Google Shape;315;p30"/>
          <p:cNvCxnSpPr/>
          <p:nvPr/>
        </p:nvCxnSpPr>
        <p:spPr>
          <a:xfrm>
            <a:off x="423742" y="1512858"/>
            <a:ext cx="0" cy="3028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16" name="Google Shape;316;p30"/>
          <p:cNvCxnSpPr/>
          <p:nvPr/>
        </p:nvCxnSpPr>
        <p:spPr>
          <a:xfrm>
            <a:off x="853064" y="2503458"/>
            <a:ext cx="0" cy="203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17" name="Google Shape;317;p30"/>
          <p:cNvCxnSpPr/>
          <p:nvPr/>
        </p:nvCxnSpPr>
        <p:spPr>
          <a:xfrm>
            <a:off x="1289355" y="3055450"/>
            <a:ext cx="0" cy="1179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18" name="Google Shape;318;p30"/>
          <p:cNvCxnSpPr/>
          <p:nvPr/>
        </p:nvCxnSpPr>
        <p:spPr>
          <a:xfrm>
            <a:off x="1705805" y="3361450"/>
            <a:ext cx="0" cy="873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19" name="Google Shape;319;p30"/>
          <p:cNvSpPr txBox="1"/>
          <p:nvPr/>
        </p:nvSpPr>
        <p:spPr>
          <a:xfrm>
            <a:off x="6023500" y="2461275"/>
            <a:ext cx="27993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swapped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flag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which will indicate if any swaps were made during a single pass.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How can the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swapped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flag be used so that more passes are performed only if the flag has been raised, i.e. the list is not sorted yet?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20" name="Google Shape;3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0"/>
          <p:cNvSpPr/>
          <p:nvPr/>
        </p:nvSpPr>
        <p:spPr>
          <a:xfrm>
            <a:off x="1436375" y="2235550"/>
            <a:ext cx="16581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idx="1" type="body"/>
          </p:nvPr>
        </p:nvSpPr>
        <p:spPr>
          <a:xfrm>
            <a:off x="310900" y="1170125"/>
            <a:ext cx="5550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bubble_sort(items):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num_items = len(items)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passes =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swapped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while swapped == True: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swapped = False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current in range(num_items - passes):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items[current] &gt; items[current+1]: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temp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items[current] = items[current+1]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items[current+1] = temp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swapped = True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passes = passes + 1</a:t>
            </a:r>
            <a:endParaRPr/>
          </a:p>
        </p:txBody>
      </p:sp>
      <p:sp>
        <p:nvSpPr>
          <p:cNvPr id="328" name="Google Shape;328;p3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sort: making improvements (2)</a:t>
            </a:r>
            <a:endParaRPr/>
          </a:p>
        </p:txBody>
      </p:sp>
      <p:sp>
        <p:nvSpPr>
          <p:cNvPr id="329" name="Google Shape;329;p3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30" name="Google Shape;330;p31"/>
          <p:cNvCxnSpPr/>
          <p:nvPr/>
        </p:nvCxnSpPr>
        <p:spPr>
          <a:xfrm>
            <a:off x="423742" y="1512858"/>
            <a:ext cx="0" cy="3028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31" name="Google Shape;331;p31"/>
          <p:cNvCxnSpPr/>
          <p:nvPr/>
        </p:nvCxnSpPr>
        <p:spPr>
          <a:xfrm>
            <a:off x="853064" y="2503458"/>
            <a:ext cx="0" cy="2037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32" name="Google Shape;332;p31"/>
          <p:cNvCxnSpPr/>
          <p:nvPr/>
        </p:nvCxnSpPr>
        <p:spPr>
          <a:xfrm>
            <a:off x="1289355" y="3055450"/>
            <a:ext cx="0" cy="1179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33" name="Google Shape;333;p31"/>
          <p:cNvCxnSpPr/>
          <p:nvPr/>
        </p:nvCxnSpPr>
        <p:spPr>
          <a:xfrm>
            <a:off x="1705805" y="3361450"/>
            <a:ext cx="0" cy="873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34" name="Google Shape;334;p31"/>
          <p:cNvSpPr txBox="1"/>
          <p:nvPr/>
        </p:nvSpPr>
        <p:spPr>
          <a:xfrm>
            <a:off x="6023500" y="2461275"/>
            <a:ext cx="27993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swapped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a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flag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which will indicate if any swaps were made during a single pass.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Continue passing through the list while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swapped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is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i.e. a swap was made in the previous pass.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35" name="Google Shape;3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/>
          <p:nvPr/>
        </p:nvSpPr>
        <p:spPr>
          <a:xfrm>
            <a:off x="1436375" y="2235550"/>
            <a:ext cx="16581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796675" y="1967650"/>
            <a:ext cx="15798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next worksheet is based on two improvements that can be made to the bubble sort algorithm.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Complete</a:t>
            </a:r>
            <a:r>
              <a:rPr lang="en-GB"/>
              <a:t> the tasks on the </a:t>
            </a:r>
            <a:r>
              <a:rPr b="1" lang="en-GB"/>
              <a:t>Activity 2 worksheet</a:t>
            </a:r>
            <a:r>
              <a:rPr lang="en-GB"/>
              <a:t>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3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sort: making improvements</a:t>
            </a:r>
            <a:endParaRPr/>
          </a:p>
        </p:txBody>
      </p:sp>
      <p:sp>
        <p:nvSpPr>
          <p:cNvPr id="345" name="Google Shape;345;p3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6" name="Google Shape;346;p3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347" name="Google Shape;34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6600" y="1289300"/>
            <a:ext cx="4027361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sort: making improvements</a:t>
            </a:r>
            <a:endParaRPr/>
          </a:p>
        </p:txBody>
      </p:sp>
      <p:sp>
        <p:nvSpPr>
          <p:cNvPr id="354" name="Google Shape;354;p3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5" name="Google Shape;355;p3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356" name="Google Shape;3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900" y="1017700"/>
            <a:ext cx="4308482" cy="38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As well as bubble sort, you also need to be able to identify the code for insertion sort.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In the next slides you will go over a step-by-step breakdown of an insertion sort algorithm written in Python.</a:t>
            </a:r>
            <a:endParaRPr/>
          </a:p>
        </p:txBody>
      </p:sp>
      <p:sp>
        <p:nvSpPr>
          <p:cNvPr id="363" name="Google Shape;363;p34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insertion sort</a:t>
            </a:r>
            <a:endParaRPr/>
          </a:p>
        </p:txBody>
      </p:sp>
      <p:sp>
        <p:nvSpPr>
          <p:cNvPr id="364" name="Google Shape;364;p3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5" name="Google Shape;365;p34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/>
          <p:nvPr>
            <p:ph idx="1" type="body"/>
          </p:nvPr>
        </p:nvSpPr>
        <p:spPr>
          <a:xfrm>
            <a:off x="310900" y="1170125"/>
            <a:ext cx="59649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insertion_sort(     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71" name="Google Shape;371;p3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insertion sort</a:t>
            </a:r>
            <a:endParaRPr/>
          </a:p>
        </p:txBody>
      </p:sp>
      <p:sp>
        <p:nvSpPr>
          <p:cNvPr id="372" name="Google Shape;372;p3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3" name="Google Shape;373;p35"/>
          <p:cNvSpPr txBox="1"/>
          <p:nvPr/>
        </p:nvSpPr>
        <p:spPr>
          <a:xfrm>
            <a:off x="6023550" y="1242500"/>
            <a:ext cx="2799300" cy="587700"/>
          </a:xfrm>
          <a:prstGeom prst="rect">
            <a:avLst/>
          </a:prstGeom>
          <a:solidFill>
            <a:srgbClr val="5B5BA5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Define a new procedure for insertion sort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74" name="Google Shape;374;p35"/>
          <p:cNvCxnSpPr/>
          <p:nvPr/>
        </p:nvCxnSpPr>
        <p:spPr>
          <a:xfrm>
            <a:off x="423742" y="1512858"/>
            <a:ext cx="0" cy="21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75" name="Google Shape;375;p3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/>
          <p:nvPr>
            <p:ph idx="1" type="body"/>
          </p:nvPr>
        </p:nvSpPr>
        <p:spPr>
          <a:xfrm>
            <a:off x="310900" y="1170125"/>
            <a:ext cx="59649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insertion_sort(     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81" name="Google Shape;381;p3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insertion sort</a:t>
            </a:r>
            <a:endParaRPr/>
          </a:p>
        </p:txBody>
      </p:sp>
      <p:sp>
        <p:nvSpPr>
          <p:cNvPr id="382" name="Google Shape;382;p3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3" name="Google Shape;383;p36"/>
          <p:cNvSpPr/>
          <p:nvPr/>
        </p:nvSpPr>
        <p:spPr>
          <a:xfrm>
            <a:off x="2418575" y="1242500"/>
            <a:ext cx="5598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6"/>
          <p:cNvSpPr txBox="1"/>
          <p:nvPr/>
        </p:nvSpPr>
        <p:spPr>
          <a:xfrm>
            <a:off x="6033800" y="1170125"/>
            <a:ext cx="2799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What input data is needed for the algorithm’s parameters?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36"/>
          <p:cNvCxnSpPr/>
          <p:nvPr/>
        </p:nvCxnSpPr>
        <p:spPr>
          <a:xfrm>
            <a:off x="423742" y="1512858"/>
            <a:ext cx="0" cy="21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87" name="Google Shape;387;p3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/>
          <p:nvPr>
            <p:ph idx="1" type="body"/>
          </p:nvPr>
        </p:nvSpPr>
        <p:spPr>
          <a:xfrm>
            <a:off x="310900" y="1170125"/>
            <a:ext cx="59649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insertion_sort(items):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insertion sort</a:t>
            </a:r>
            <a:endParaRPr/>
          </a:p>
        </p:txBody>
      </p:sp>
      <p:sp>
        <p:nvSpPr>
          <p:cNvPr id="394" name="Google Shape;394;p3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2418575" y="1242500"/>
            <a:ext cx="5598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7"/>
          <p:cNvSpPr txBox="1"/>
          <p:nvPr/>
        </p:nvSpPr>
        <p:spPr>
          <a:xfrm>
            <a:off x="6033800" y="1170125"/>
            <a:ext cx="2799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What input data is needed for the algorithm’s parameters?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The algorithm receives a list of items as a parameter.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8" name="Google Shape;398;p37"/>
          <p:cNvCxnSpPr/>
          <p:nvPr/>
        </p:nvCxnSpPr>
        <p:spPr>
          <a:xfrm>
            <a:off x="423742" y="1512858"/>
            <a:ext cx="0" cy="21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99" name="Google Shape;399;p3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 will: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Interpret the code for bubble sort and insertion sort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Trace code for both sorting algorithms with input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-GB"/>
              <a:t>Identify factors that could influence the efficiency of a bubble sort implementation</a:t>
            </a:r>
            <a:endParaRPr/>
          </a:p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Lesson </a:t>
            </a:r>
            <a:r>
              <a:rPr lang="en-GB"/>
              <a:t>6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GB"/>
              <a:t>Coding sorting algorithms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11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Objectives</a:t>
            </a:r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3600" y="456363"/>
            <a:ext cx="41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idx="1" type="body"/>
          </p:nvPr>
        </p:nvSpPr>
        <p:spPr>
          <a:xfrm>
            <a:off x="310900" y="1170125"/>
            <a:ext cx="5637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insertion_sort(items):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value = items[first_unordered]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5" name="Google Shape;405;p3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insertion sort</a:t>
            </a:r>
            <a:endParaRPr/>
          </a:p>
        </p:txBody>
      </p:sp>
      <p:sp>
        <p:nvSpPr>
          <p:cNvPr id="406" name="Google Shape;406;p3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07" name="Google Shape;407;p38"/>
          <p:cNvCxnSpPr/>
          <p:nvPr/>
        </p:nvCxnSpPr>
        <p:spPr>
          <a:xfrm>
            <a:off x="423742" y="1512858"/>
            <a:ext cx="0" cy="21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08" name="Google Shape;408;p38"/>
          <p:cNvSpPr txBox="1"/>
          <p:nvPr/>
        </p:nvSpPr>
        <p:spPr>
          <a:xfrm>
            <a:off x="6023500" y="2037864"/>
            <a:ext cx="27993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first_unordered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the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of the first item in the unordered section of the list.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of this item is stored.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the value that will be inserted at the appropriate position within the ordered section of the list.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1187350" y="2088475"/>
            <a:ext cx="33282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/>
          <p:nvPr>
            <p:ph idx="1" type="body"/>
          </p:nvPr>
        </p:nvSpPr>
        <p:spPr>
          <a:xfrm>
            <a:off x="310900" y="1170125"/>
            <a:ext cx="5637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insertion_sort(items):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value = items[first_unordered]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first_unordered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6" name="Google Shape;416;p39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insertion sort</a:t>
            </a:r>
            <a:endParaRPr/>
          </a:p>
        </p:txBody>
      </p:sp>
      <p:sp>
        <p:nvSpPr>
          <p:cNvPr id="417" name="Google Shape;417;p3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18" name="Google Shape;418;p39"/>
          <p:cNvCxnSpPr/>
          <p:nvPr/>
        </p:nvCxnSpPr>
        <p:spPr>
          <a:xfrm>
            <a:off x="423742" y="1512858"/>
            <a:ext cx="0" cy="21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19" name="Google Shape;419;p39"/>
          <p:cNvSpPr txBox="1"/>
          <p:nvPr/>
        </p:nvSpPr>
        <p:spPr>
          <a:xfrm>
            <a:off x="6023500" y="2037874"/>
            <a:ext cx="27993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the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of the current item.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It starts at the last item in the ordered section of the list, right before the first unordered item.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0" name="Google Shape;420;p39"/>
          <p:cNvSpPr/>
          <p:nvPr/>
        </p:nvSpPr>
        <p:spPr>
          <a:xfrm>
            <a:off x="1187350" y="2302975"/>
            <a:ext cx="32202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9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idx="1" type="body"/>
          </p:nvPr>
        </p:nvSpPr>
        <p:spPr>
          <a:xfrm>
            <a:off x="310900" y="1170125"/>
            <a:ext cx="5637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insertion_sort(items):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value = items[first_unordered]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first_unordered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items[current+1]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insertion sort</a:t>
            </a:r>
            <a:endParaRPr/>
          </a:p>
        </p:txBody>
      </p:sp>
      <p:sp>
        <p:nvSpPr>
          <p:cNvPr id="428" name="Google Shape;428;p4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29" name="Google Shape;429;p40"/>
          <p:cNvCxnSpPr/>
          <p:nvPr/>
        </p:nvCxnSpPr>
        <p:spPr>
          <a:xfrm>
            <a:off x="423742" y="1512858"/>
            <a:ext cx="0" cy="21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30" name="Google Shape;430;p40"/>
          <p:cNvSpPr txBox="1"/>
          <p:nvPr/>
        </p:nvSpPr>
        <p:spPr>
          <a:xfrm>
            <a:off x="6023500" y="2821041"/>
            <a:ext cx="27993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Copy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value of the current item into the one next to it.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Imagine this like “shifting” an item to the right, to make room for the new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to be inserted.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40"/>
          <p:cNvSpPr/>
          <p:nvPr/>
        </p:nvSpPr>
        <p:spPr>
          <a:xfrm>
            <a:off x="1568350" y="2870725"/>
            <a:ext cx="3723300" cy="2760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"/>
          <p:cNvSpPr txBox="1"/>
          <p:nvPr>
            <p:ph idx="1" type="body"/>
          </p:nvPr>
        </p:nvSpPr>
        <p:spPr>
          <a:xfrm>
            <a:off x="310900" y="1170125"/>
            <a:ext cx="5637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insertion_sort(items):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value = items[first_unordered]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first_unordered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while                                     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items[current+1]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current = current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8" name="Google Shape;438;p41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insertion sort</a:t>
            </a:r>
            <a:endParaRPr/>
          </a:p>
        </p:txBody>
      </p:sp>
      <p:sp>
        <p:nvSpPr>
          <p:cNvPr id="439" name="Google Shape;439;p4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40" name="Google Shape;440;p41"/>
          <p:cNvCxnSpPr/>
          <p:nvPr/>
        </p:nvCxnSpPr>
        <p:spPr>
          <a:xfrm>
            <a:off x="423742" y="1512858"/>
            <a:ext cx="0" cy="21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41" name="Google Shape;441;p41"/>
          <p:cNvSpPr txBox="1"/>
          <p:nvPr/>
        </p:nvSpPr>
        <p:spPr>
          <a:xfrm>
            <a:off x="6023500" y="1512958"/>
            <a:ext cx="27993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 this “shifting” to the right process, with the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index iterating over the elements of the ordered section of the list.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42" name="Google Shape;442;p41"/>
          <p:cNvCxnSpPr/>
          <p:nvPr/>
        </p:nvCxnSpPr>
        <p:spPr>
          <a:xfrm>
            <a:off x="1278580" y="2876616"/>
            <a:ext cx="0" cy="433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43" name="Google Shape;443;p41"/>
          <p:cNvSpPr/>
          <p:nvPr/>
        </p:nvSpPr>
        <p:spPr>
          <a:xfrm>
            <a:off x="1873150" y="2593650"/>
            <a:ext cx="39618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1568350" y="3107782"/>
            <a:ext cx="3723300" cy="2520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1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"/>
          <p:cNvSpPr txBox="1"/>
          <p:nvPr>
            <p:ph idx="1" type="body"/>
          </p:nvPr>
        </p:nvSpPr>
        <p:spPr>
          <a:xfrm>
            <a:off x="310900" y="1170125"/>
            <a:ext cx="5637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insertion_sort(items):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value = items[first_unordered]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first_unordered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while                                     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items[current+1]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current = current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1" name="Google Shape;451;p42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insertion sort</a:t>
            </a:r>
            <a:endParaRPr/>
          </a:p>
        </p:txBody>
      </p:sp>
      <p:sp>
        <p:nvSpPr>
          <p:cNvPr id="452" name="Google Shape;452;p4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53" name="Google Shape;453;p42"/>
          <p:cNvCxnSpPr/>
          <p:nvPr/>
        </p:nvCxnSpPr>
        <p:spPr>
          <a:xfrm>
            <a:off x="423742" y="1512858"/>
            <a:ext cx="0" cy="21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54" name="Google Shape;454;p42"/>
          <p:cNvSpPr txBox="1"/>
          <p:nvPr/>
        </p:nvSpPr>
        <p:spPr>
          <a:xfrm>
            <a:off x="6023500" y="1512958"/>
            <a:ext cx="27993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 this “shifting” to the right process, with the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index iterating over the elements of the ordered section of the list.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When will the “shifting” process stop, so that the new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can be inserted?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55" name="Google Shape;455;p42"/>
          <p:cNvCxnSpPr/>
          <p:nvPr/>
        </p:nvCxnSpPr>
        <p:spPr>
          <a:xfrm>
            <a:off x="1278580" y="2876616"/>
            <a:ext cx="0" cy="433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56" name="Google Shape;456;p42"/>
          <p:cNvSpPr/>
          <p:nvPr/>
        </p:nvSpPr>
        <p:spPr>
          <a:xfrm>
            <a:off x="1873150" y="2593650"/>
            <a:ext cx="39618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2"/>
          <p:cNvSpPr/>
          <p:nvPr/>
        </p:nvSpPr>
        <p:spPr>
          <a:xfrm>
            <a:off x="1568350" y="3107782"/>
            <a:ext cx="3723300" cy="2520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2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3"/>
          <p:cNvSpPr txBox="1"/>
          <p:nvPr>
            <p:ph idx="1" type="body"/>
          </p:nvPr>
        </p:nvSpPr>
        <p:spPr>
          <a:xfrm>
            <a:off x="310900" y="1170125"/>
            <a:ext cx="5637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insertion_sort(items):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value = items[first_unordered]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first_unordered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while                 items[current]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value: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items[current+1]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current = current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4" name="Google Shape;464;p4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insertion sort</a:t>
            </a:r>
            <a:endParaRPr/>
          </a:p>
        </p:txBody>
      </p:sp>
      <p:sp>
        <p:nvSpPr>
          <p:cNvPr id="465" name="Google Shape;465;p4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66" name="Google Shape;466;p43"/>
          <p:cNvCxnSpPr/>
          <p:nvPr/>
        </p:nvCxnSpPr>
        <p:spPr>
          <a:xfrm>
            <a:off x="423742" y="1512858"/>
            <a:ext cx="0" cy="21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67" name="Google Shape;467;p43"/>
          <p:cNvSpPr txBox="1"/>
          <p:nvPr/>
        </p:nvSpPr>
        <p:spPr>
          <a:xfrm>
            <a:off x="6023500" y="1512958"/>
            <a:ext cx="27993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 this “shifting” to the right process, with the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index iterating over the elements of the ordered section of the list.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When will the “shifting” process stop, so that the new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can be inserted?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As long as the current item is greater than the new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it needs to be “shifted”, to make room for the new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68" name="Google Shape;468;p43"/>
          <p:cNvCxnSpPr/>
          <p:nvPr/>
        </p:nvCxnSpPr>
        <p:spPr>
          <a:xfrm>
            <a:off x="1278580" y="2876616"/>
            <a:ext cx="0" cy="433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69" name="Google Shape;469;p43"/>
          <p:cNvSpPr/>
          <p:nvPr/>
        </p:nvSpPr>
        <p:spPr>
          <a:xfrm>
            <a:off x="3570100" y="2593650"/>
            <a:ext cx="22650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"/>
          <p:cNvSpPr txBox="1"/>
          <p:nvPr>
            <p:ph idx="1" type="body"/>
          </p:nvPr>
        </p:nvSpPr>
        <p:spPr>
          <a:xfrm>
            <a:off x="310900" y="1170125"/>
            <a:ext cx="5637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insertion_sort(items):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value = items[first_unordered]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first_unordered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while current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 and items[current]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value: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items[current+1]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current = current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6" name="Google Shape;476;p4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insertion sort</a:t>
            </a:r>
            <a:endParaRPr/>
          </a:p>
        </p:txBody>
      </p:sp>
      <p:sp>
        <p:nvSpPr>
          <p:cNvPr id="477" name="Google Shape;477;p4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78" name="Google Shape;478;p44"/>
          <p:cNvCxnSpPr/>
          <p:nvPr/>
        </p:nvCxnSpPr>
        <p:spPr>
          <a:xfrm>
            <a:off x="423742" y="1512858"/>
            <a:ext cx="0" cy="21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79" name="Google Shape;479;p44"/>
          <p:cNvSpPr txBox="1"/>
          <p:nvPr/>
        </p:nvSpPr>
        <p:spPr>
          <a:xfrm>
            <a:off x="6023500" y="1512949"/>
            <a:ext cx="27993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Repeat this “shifting” to the right process, with the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index iterating over the elements of the ordered section of the list.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When will the “shifting” process stop, so that the new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can be inserted?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The “shifting” also stops when the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index goes beyond the first list item, i.e. there are no more elements to shift.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80" name="Google Shape;480;p44"/>
          <p:cNvCxnSpPr/>
          <p:nvPr/>
        </p:nvCxnSpPr>
        <p:spPr>
          <a:xfrm>
            <a:off x="1278580" y="2876616"/>
            <a:ext cx="0" cy="433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81" name="Google Shape;481;p44"/>
          <p:cNvSpPr/>
          <p:nvPr/>
        </p:nvSpPr>
        <p:spPr>
          <a:xfrm>
            <a:off x="1852776" y="2593650"/>
            <a:ext cx="12657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insertion sort</a:t>
            </a:r>
            <a:endParaRPr/>
          </a:p>
        </p:txBody>
      </p:sp>
      <p:sp>
        <p:nvSpPr>
          <p:cNvPr id="488" name="Google Shape;488;p4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89" name="Google Shape;489;p45"/>
          <p:cNvCxnSpPr/>
          <p:nvPr/>
        </p:nvCxnSpPr>
        <p:spPr>
          <a:xfrm>
            <a:off x="423742" y="1512858"/>
            <a:ext cx="0" cy="21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90" name="Google Shape;490;p45"/>
          <p:cNvCxnSpPr/>
          <p:nvPr/>
        </p:nvCxnSpPr>
        <p:spPr>
          <a:xfrm>
            <a:off x="1278580" y="2876616"/>
            <a:ext cx="0" cy="433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91" name="Google Shape;491;p45"/>
          <p:cNvSpPr txBox="1"/>
          <p:nvPr/>
        </p:nvSpPr>
        <p:spPr>
          <a:xfrm>
            <a:off x="6023500" y="3320578"/>
            <a:ext cx="27993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Insert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new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after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the point where the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index stopped.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ordered section of the list is now extended by one item.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2" name="Google Shape;492;p45"/>
          <p:cNvSpPr/>
          <p:nvPr/>
        </p:nvSpPr>
        <p:spPr>
          <a:xfrm>
            <a:off x="1187350" y="3369775"/>
            <a:ext cx="26988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5"/>
          <p:cNvSpPr txBox="1"/>
          <p:nvPr>
            <p:ph idx="1" type="body"/>
          </p:nvPr>
        </p:nvSpPr>
        <p:spPr>
          <a:xfrm>
            <a:off x="310900" y="1170125"/>
            <a:ext cx="5637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insertion_sort(items):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value = items[first_unordered]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first_unordered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while current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 and items[current]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value: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items[current+1]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current = current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items[current+1] = value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4" name="Google Shape;494;p4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insertion sort</a:t>
            </a:r>
            <a:endParaRPr/>
          </a:p>
        </p:txBody>
      </p:sp>
      <p:sp>
        <p:nvSpPr>
          <p:cNvPr id="500" name="Google Shape;500;p4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01" name="Google Shape;501;p46"/>
          <p:cNvCxnSpPr/>
          <p:nvPr/>
        </p:nvCxnSpPr>
        <p:spPr>
          <a:xfrm>
            <a:off x="423742" y="1512858"/>
            <a:ext cx="0" cy="21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02" name="Google Shape;502;p46"/>
          <p:cNvCxnSpPr/>
          <p:nvPr/>
        </p:nvCxnSpPr>
        <p:spPr>
          <a:xfrm>
            <a:off x="853064" y="2100880"/>
            <a:ext cx="0" cy="1543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03" name="Google Shape;503;p46"/>
          <p:cNvCxnSpPr/>
          <p:nvPr/>
        </p:nvCxnSpPr>
        <p:spPr>
          <a:xfrm>
            <a:off x="1278580" y="2876616"/>
            <a:ext cx="0" cy="433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04" name="Google Shape;504;p46"/>
          <p:cNvSpPr txBox="1"/>
          <p:nvPr>
            <p:ph idx="1" type="body"/>
          </p:nvPr>
        </p:nvSpPr>
        <p:spPr>
          <a:xfrm>
            <a:off x="310900" y="1170125"/>
            <a:ext cx="5637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insertion_sort(items):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num_items = len(items)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 first_unordered in range(1, num_items):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value = items[first_unordered]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 = first_unordered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while current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 and items[current]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value: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items[current+1] = items[current]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current = current - 1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items[current+1] = value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5" name="Google Shape;505;p46"/>
          <p:cNvSpPr txBox="1"/>
          <p:nvPr/>
        </p:nvSpPr>
        <p:spPr>
          <a:xfrm>
            <a:off x="6023500" y="1782471"/>
            <a:ext cx="27993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Perform this process iteratively, incrementing the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first_unordered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index in each iteration, i.e. extending the ordered section of the list.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6" name="Google Shape;506;p46"/>
          <p:cNvSpPr/>
          <p:nvPr/>
        </p:nvSpPr>
        <p:spPr>
          <a:xfrm>
            <a:off x="753800" y="1811225"/>
            <a:ext cx="47073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final worksheet is based on the insertion sort algorithm in Python.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Complete</a:t>
            </a:r>
            <a:r>
              <a:rPr lang="en-GB"/>
              <a:t> the tasks on the </a:t>
            </a:r>
            <a:r>
              <a:rPr b="1" lang="en-GB"/>
              <a:t>Activity 3 worksheet</a:t>
            </a:r>
            <a:r>
              <a:rPr lang="en-GB"/>
              <a:t>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513" name="Google Shape;513;p4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insertion sort</a:t>
            </a:r>
            <a:endParaRPr/>
          </a:p>
        </p:txBody>
      </p:sp>
      <p:sp>
        <p:nvSpPr>
          <p:cNvPr id="514" name="Google Shape;514;p4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15" name="Google Shape;51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2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517" name="Google Shape;517;p47"/>
          <p:cNvPicPr preferRelativeResize="0"/>
          <p:nvPr/>
        </p:nvPicPr>
        <p:blipFill rotWithShape="1">
          <a:blip r:embed="rId4">
            <a:alphaModFix/>
          </a:blip>
          <a:srcRect b="5766" l="0" r="0" t="0"/>
          <a:stretch/>
        </p:blipFill>
        <p:spPr>
          <a:xfrm>
            <a:off x="4736600" y="1289300"/>
            <a:ext cx="4110775" cy="36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need to be able to identify the code for a bubble sort algorithm, as well as analyse improvements that could be made and spot errors.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In the next slides you will go over a step-by-step breakdown of one version of a bubble sort algorithm written in Python.</a:t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</a:t>
            </a:r>
            <a:endParaRPr/>
          </a:p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2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insertion sort - trace table solution</a:t>
            </a:r>
            <a:endParaRPr/>
          </a:p>
        </p:txBody>
      </p:sp>
      <p:sp>
        <p:nvSpPr>
          <p:cNvPr id="523" name="Google Shape;523;p4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4" name="Google Shape;524;p48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3</a:t>
            </a:r>
            <a:endParaRPr/>
          </a:p>
        </p:txBody>
      </p:sp>
      <p:pic>
        <p:nvPicPr>
          <p:cNvPr id="525" name="Google Shape;52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25" y="482913"/>
            <a:ext cx="3714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900" y="1289300"/>
            <a:ext cx="7632352" cy="3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9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Summary of bubble sort and insertion sort</a:t>
            </a:r>
            <a:endParaRPr/>
          </a:p>
        </p:txBody>
      </p:sp>
      <p:sp>
        <p:nvSpPr>
          <p:cNvPr id="532" name="Google Shape;532;p49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3" name="Google Shape;533;p49"/>
          <p:cNvSpPr txBox="1"/>
          <p:nvPr>
            <p:ph idx="2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Wrap Up</a:t>
            </a:r>
            <a:endParaRPr/>
          </a:p>
        </p:txBody>
      </p:sp>
      <p:pic>
        <p:nvPicPr>
          <p:cNvPr id="534" name="Google Shape;53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3125" y="459513"/>
            <a:ext cx="40957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9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Bubble sort compares elements next to each other in the list and swaps them if they are in the wrong order.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more efficient version of bubble sort uses a variable to flag when a swap was made during a single pass.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insertion sort algorithm copies the value to be inserted in a variable at the start of each pass.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During a pass of an insertion sort, elements in the sorted part of the list are copied into the next position to make space for the value to be inserted.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0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In this lesson, you…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Interpreted the code for bubble sort and insertion sort.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Traced code for both sorting algorithms with input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Identified factors that could influence the efficiency of a bubble sort implementation.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41" name="Google Shape;541;p50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Next lesson</a:t>
            </a:r>
            <a:endParaRPr/>
          </a:p>
        </p:txBody>
      </p:sp>
      <p:sp>
        <p:nvSpPr>
          <p:cNvPr id="542" name="Google Shape;542;p50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3" name="Google Shape;543;p50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Next lesson, you will…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Investigate the final sorting algorithm, merge sort.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44" name="Google Shape;544;p50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310900" y="1170125"/>
            <a:ext cx="5961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bubble_sort(     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</a:t>
            </a:r>
            <a:endParaRPr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3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360413" y="1242500"/>
            <a:ext cx="25191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023550" y="1242500"/>
            <a:ext cx="2799300" cy="587700"/>
          </a:xfrm>
          <a:prstGeom prst="rect">
            <a:avLst/>
          </a:prstGeom>
          <a:solidFill>
            <a:srgbClr val="5B5BA5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Define a new procedure for bubble sort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423742" y="1512858"/>
            <a:ext cx="0" cy="3028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310900" y="1170125"/>
            <a:ext cx="5961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bubble_sort(     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</a:t>
            </a:r>
            <a:endParaRPr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4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101750" y="1242500"/>
            <a:ext cx="5598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033800" y="1170125"/>
            <a:ext cx="2799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What input data is needed for the algorithm’s parameters?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4"/>
          <p:cNvCxnSpPr/>
          <p:nvPr/>
        </p:nvCxnSpPr>
        <p:spPr>
          <a:xfrm>
            <a:off x="423742" y="1512858"/>
            <a:ext cx="0" cy="3028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310900" y="1170125"/>
            <a:ext cx="59616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bubble_sort(items):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</a:t>
            </a:r>
            <a:endParaRPr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5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/>
          <p:nvPr/>
        </p:nvSpPr>
        <p:spPr>
          <a:xfrm>
            <a:off x="2101750" y="1242500"/>
            <a:ext cx="5598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6033800" y="1170125"/>
            <a:ext cx="27993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What input data is needed for the algorithm’s parameters?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highlight>
                  <a:srgbClr val="5B5BA5"/>
                </a:highlight>
                <a:latin typeface="Quicksand"/>
                <a:ea typeface="Quicksand"/>
                <a:cs typeface="Quicksand"/>
                <a:sym typeface="Quicksand"/>
              </a:rPr>
              <a:t> Answer </a:t>
            </a:r>
            <a:r>
              <a:rPr b="0" i="0" lang="en-GB" sz="1400" u="none" cap="none" strike="noStrike">
                <a:solidFill>
                  <a:srgbClr val="5B5BA5"/>
                </a:solidFill>
                <a:latin typeface="Quicksand"/>
                <a:ea typeface="Quicksand"/>
                <a:cs typeface="Quicksand"/>
                <a:sym typeface="Quicksand"/>
              </a:rPr>
              <a:t>  The algorithm receives a list of items as a parameter.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19" name="Google Shape;119;p15"/>
          <p:cNvCxnSpPr/>
          <p:nvPr/>
        </p:nvCxnSpPr>
        <p:spPr>
          <a:xfrm>
            <a:off x="423742" y="1512858"/>
            <a:ext cx="0" cy="3028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310900" y="1170125"/>
            <a:ext cx="5550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bubble_sort(items):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current in range(             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endParaRPr/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</a:t>
            </a:r>
            <a:endParaRPr/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Google Shape;127;p16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cxnSp>
        <p:nvCxnSpPr>
          <p:cNvPr id="128" name="Google Shape;128;p16"/>
          <p:cNvCxnSpPr/>
          <p:nvPr/>
        </p:nvCxnSpPr>
        <p:spPr>
          <a:xfrm>
            <a:off x="423742" y="1512858"/>
            <a:ext cx="0" cy="3028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9" name="Google Shape;129;p16"/>
          <p:cNvCxnSpPr/>
          <p:nvPr/>
        </p:nvCxnSpPr>
        <p:spPr>
          <a:xfrm>
            <a:off x="1289355" y="3055450"/>
            <a:ext cx="0" cy="1179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0" name="Google Shape;130;p16"/>
          <p:cNvSpPr/>
          <p:nvPr/>
        </p:nvSpPr>
        <p:spPr>
          <a:xfrm>
            <a:off x="1187350" y="2801339"/>
            <a:ext cx="3942300" cy="2679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023500" y="2506200"/>
            <a:ext cx="2799300" cy="567600"/>
          </a:xfrm>
          <a:prstGeom prst="rect">
            <a:avLst/>
          </a:prstGeom>
          <a:solidFill>
            <a:srgbClr val="5B5BA5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 single pass: 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Iterate over the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list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023500" y="3118775"/>
            <a:ext cx="27993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current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is the </a:t>
            </a: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index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of the current item. 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values it ranges over will be determined after we specify the statements executed in the pass.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310900" y="1170125"/>
            <a:ext cx="55503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bubble_sort(items):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current in range(             ):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items[current] &gt; items[current+1]: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endParaRPr/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Code for bubble sort</a:t>
            </a:r>
            <a:endParaRPr/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17"/>
          <p:cNvSpPr txBox="1"/>
          <p:nvPr>
            <p:ph idx="3" type="subTitle"/>
          </p:nvPr>
        </p:nvSpPr>
        <p:spPr>
          <a:xfrm>
            <a:off x="5257800" y="0"/>
            <a:ext cx="3564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Activity 1</a:t>
            </a:r>
            <a:endParaRPr/>
          </a:p>
        </p:txBody>
      </p:sp>
      <p:cxnSp>
        <p:nvCxnSpPr>
          <p:cNvPr id="141" name="Google Shape;141;p17"/>
          <p:cNvCxnSpPr/>
          <p:nvPr/>
        </p:nvCxnSpPr>
        <p:spPr>
          <a:xfrm>
            <a:off x="423742" y="1512858"/>
            <a:ext cx="0" cy="3028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1289355" y="3055450"/>
            <a:ext cx="0" cy="1179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1705805" y="3361450"/>
            <a:ext cx="0" cy="873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4" name="Google Shape;144;p17"/>
          <p:cNvSpPr txBox="1"/>
          <p:nvPr/>
        </p:nvSpPr>
        <p:spPr>
          <a:xfrm>
            <a:off x="6023500" y="2506200"/>
            <a:ext cx="2799300" cy="567600"/>
          </a:xfrm>
          <a:prstGeom prst="rect">
            <a:avLst/>
          </a:prstGeom>
          <a:solidFill>
            <a:srgbClr val="5B5BA5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 single pass: 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Iterate over the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r>
              <a:rPr b="0" i="0" lang="en-GB" sz="1400" u="none" cap="none" strike="noStrike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list</a:t>
            </a:r>
            <a:endParaRPr b="0" i="0" sz="14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6023500" y="3118775"/>
            <a:ext cx="27993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54000" spcFirstLastPara="1" rIns="0" wrap="square" tIns="54000">
            <a:noAutofit/>
          </a:bodyPr>
          <a:lstStyle/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Compare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current item to the one next to it.</a:t>
            </a:r>
            <a:endParaRPr b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Question </a:t>
            </a:r>
            <a:r>
              <a:rPr b="0" i="0" lang="en-GB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What happens if the items are in the wrong order? </a:t>
            </a:r>
            <a:endParaRPr b="0" i="0" sz="1400" u="none" cap="none" strike="noStrike">
              <a:solidFill>
                <a:srgbClr val="5B5BA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1568350" y="3085225"/>
            <a:ext cx="4182300" cy="276300"/>
          </a:xfrm>
          <a:prstGeom prst="rect">
            <a:avLst/>
          </a:prstGeom>
          <a:noFill/>
          <a:ln cap="flat" cmpd="sng" w="9525">
            <a:solidFill>
              <a:srgbClr val="5B5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038" y="459513"/>
            <a:ext cx="4000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