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Quicksand"/>
      <p:regular r:id="rId55"/>
      <p:bold r:id="rId56"/>
    </p:embeddedFont>
    <p:embeddedFont>
      <p:font typeface="Quicksand Medium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C9F8F-6F95-495F-9ADF-D0B960E7B5A5}">
  <a:tblStyle styleId="{ABDC9F8F-6F95-495F-9ADF-D0B960E7B5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Quicksand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QuicksandMedium-regular.fntdata"/><Relationship Id="rId12" Type="http://schemas.openxmlformats.org/officeDocument/2006/relationships/slide" Target="slides/slide7.xml"/><Relationship Id="rId56" Type="http://schemas.openxmlformats.org/officeDocument/2006/relationships/font" Target="fonts/Quicksan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Quicksand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12-9-2022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8200" y="4114800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Merge sort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704050" y="3736900"/>
            <a:ext cx="2218500" cy="1280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Nina’s birthday comes before Mo’s in the school year, so place Nina’s birthday into the next position in the merged list.</a:t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9" name="Google Shape;149;p18"/>
          <p:cNvSpPr/>
          <p:nvPr/>
        </p:nvSpPr>
        <p:spPr>
          <a:xfrm>
            <a:off x="2872751" y="2936125"/>
            <a:ext cx="3032156" cy="918850"/>
          </a:xfrm>
          <a:custGeom>
            <a:rect b="b" l="l" r="r" t="t"/>
            <a:pathLst>
              <a:path extrusionOk="0" h="36754" w="173663">
                <a:moveTo>
                  <a:pt x="170253" y="0"/>
                </a:moveTo>
                <a:cubicBezTo>
                  <a:pt x="168070" y="3943"/>
                  <a:pt x="185532" y="17532"/>
                  <a:pt x="157156" y="23658"/>
                </a:cubicBezTo>
                <a:cubicBezTo>
                  <a:pt x="128781" y="29784"/>
                  <a:pt x="26193" y="34571"/>
                  <a:pt x="0" y="36754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18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For the remaining items, compare the items at the start of list 1 and list 2 and place the item that comes first into the merged list.</a:t>
            </a:r>
            <a:endParaRPr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3" name="Google Shape;163;p19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Mo’s birthday comes before Malik’s, so add Mo’s birthday to the merged list of items.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75" name="Google Shape;175;p20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8" name="Google Shape;178;p20"/>
          <p:cNvSpPr/>
          <p:nvPr/>
        </p:nvSpPr>
        <p:spPr>
          <a:xfrm>
            <a:off x="2064291" y="2936125"/>
            <a:ext cx="2660375" cy="918850"/>
          </a:xfrm>
          <a:custGeom>
            <a:rect b="b" l="l" r="r" t="t"/>
            <a:pathLst>
              <a:path extrusionOk="0" h="36754" w="106415">
                <a:moveTo>
                  <a:pt x="2343" y="0"/>
                </a:moveTo>
                <a:cubicBezTo>
                  <a:pt x="3399" y="1620"/>
                  <a:pt x="-6740" y="7816"/>
                  <a:pt x="8680" y="9717"/>
                </a:cubicBezTo>
                <a:cubicBezTo>
                  <a:pt x="24100" y="11618"/>
                  <a:pt x="79021" y="7535"/>
                  <a:pt x="94863" y="11407"/>
                </a:cubicBezTo>
                <a:cubicBezTo>
                  <a:pt x="110706" y="15280"/>
                  <a:pt x="106481" y="28728"/>
                  <a:pt x="103735" y="32952"/>
                </a:cubicBezTo>
                <a:cubicBezTo>
                  <a:pt x="100989" y="37177"/>
                  <a:pt x="82612" y="36120"/>
                  <a:pt x="78387" y="36754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Which item will be added to the merged list next?</a:t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Alicia’s birthday comes before Malik’s, so add Alicia’s birthday to the merged list of items.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2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203" name="Google Shape;203;p22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6" name="Google Shape;206;p22"/>
          <p:cNvSpPr/>
          <p:nvPr/>
        </p:nvSpPr>
        <p:spPr>
          <a:xfrm>
            <a:off x="3356064" y="2936125"/>
            <a:ext cx="2835200" cy="897725"/>
          </a:xfrm>
          <a:custGeom>
            <a:rect b="b" l="l" r="r" t="t"/>
            <a:pathLst>
              <a:path extrusionOk="0" h="35909" w="113408">
                <a:moveTo>
                  <a:pt x="2213" y="0"/>
                </a:moveTo>
                <a:cubicBezTo>
                  <a:pt x="3410" y="1620"/>
                  <a:pt x="-7011" y="7675"/>
                  <a:pt x="9395" y="9717"/>
                </a:cubicBezTo>
                <a:cubicBezTo>
                  <a:pt x="25801" y="11759"/>
                  <a:pt x="83889" y="9012"/>
                  <a:pt x="100647" y="12251"/>
                </a:cubicBezTo>
                <a:cubicBezTo>
                  <a:pt x="117405" y="15490"/>
                  <a:pt x="114236" y="25207"/>
                  <a:pt x="109941" y="29150"/>
                </a:cubicBezTo>
                <a:cubicBezTo>
                  <a:pt x="105646" y="33093"/>
                  <a:pt x="80721" y="34783"/>
                  <a:pt x="74877" y="35909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2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no items remain in one of the lists, copy the items that remain in the other list into the merged list.</a:t>
            </a:r>
            <a:endParaRPr/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9" name="Google Shape;219;p23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0" name="Google Shape;220;p23"/>
          <p:cNvSpPr/>
          <p:nvPr/>
        </p:nvSpPr>
        <p:spPr>
          <a:xfrm>
            <a:off x="6474250" y="2957250"/>
            <a:ext cx="1081575" cy="876600"/>
          </a:xfrm>
          <a:custGeom>
            <a:rect b="b" l="l" r="r" t="t"/>
            <a:pathLst>
              <a:path extrusionOk="0" h="35064" w="43263">
                <a:moveTo>
                  <a:pt x="23236" y="0"/>
                </a:moveTo>
                <a:cubicBezTo>
                  <a:pt x="26475" y="3591"/>
                  <a:pt x="46542" y="15702"/>
                  <a:pt x="42669" y="21546"/>
                </a:cubicBezTo>
                <a:cubicBezTo>
                  <a:pt x="38796" y="27390"/>
                  <a:pt x="7112" y="32811"/>
                  <a:pt x="0" y="35064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graphicFrame>
        <p:nvGraphicFramePr>
          <p:cNvPr id="232" name="Google Shape;232;p24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3" name="Google Shape;233;p24"/>
          <p:cNvSpPr/>
          <p:nvPr/>
        </p:nvSpPr>
        <p:spPr>
          <a:xfrm>
            <a:off x="7667725" y="2957250"/>
            <a:ext cx="855025" cy="887175"/>
          </a:xfrm>
          <a:custGeom>
            <a:rect b="b" l="l" r="r" t="t"/>
            <a:pathLst>
              <a:path extrusionOk="0" h="35487" w="34201">
                <a:moveTo>
                  <a:pt x="23658" y="0"/>
                </a:moveTo>
                <a:cubicBezTo>
                  <a:pt x="25278" y="2746"/>
                  <a:pt x="37318" y="10562"/>
                  <a:pt x="33375" y="16476"/>
                </a:cubicBezTo>
                <a:cubicBezTo>
                  <a:pt x="29432" y="22391"/>
                  <a:pt x="5563" y="32319"/>
                  <a:pt x="0" y="35487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no items remain in one of the lists, copy the items that remain in the other list into the merged list.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244" name="Google Shape;244;p25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have successfully completed one merge of a merge sort by combining a pair of ordered lists into a new sorted list. </a:t>
            </a:r>
            <a:endParaRPr/>
          </a:p>
        </p:txBody>
      </p:sp>
      <p:graphicFrame>
        <p:nvGraphicFramePr>
          <p:cNvPr id="247" name="Google Shape;247;p25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instructions for performing </a:t>
            </a:r>
            <a:r>
              <a:rPr b="1" lang="en-GB"/>
              <a:t>one merge</a:t>
            </a:r>
            <a:r>
              <a:rPr lang="en-GB"/>
              <a:t> of a merge sort can be written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 two lists of data to be merged.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new empty list for the merged items.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Repeat steps a-b until one of the lists of items is empty: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Compare the first items of the two lists.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Remove the item that is lower and place it into the merged list, in the next available position.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Then place each </a:t>
            </a:r>
            <a:r>
              <a:rPr lang="en-GB"/>
              <a:t>item</a:t>
            </a:r>
            <a:r>
              <a:rPr lang="en-GB" sz="1800"/>
              <a:t> from the remaining </a:t>
            </a:r>
            <a:r>
              <a:rPr lang="en-GB"/>
              <a:t>list</a:t>
            </a:r>
            <a:r>
              <a:rPr lang="en-GB" sz="1800"/>
              <a:t> into the merged list in order.</a:t>
            </a: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one merge of a merge sort</a:t>
            </a:r>
            <a:endParaRPr/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792350" y="2228500"/>
            <a:ext cx="7878600" cy="125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7530425" y="2124825"/>
            <a:ext cx="855600" cy="24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Merge</a:t>
            </a:r>
            <a:endParaRPr b="1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are now going to execute </a:t>
            </a:r>
            <a:r>
              <a:rPr b="1" lang="en-GB"/>
              <a:t>one merge</a:t>
            </a:r>
            <a:r>
              <a:rPr lang="en-GB"/>
              <a:t> a merge sort on two lists of cards.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Fill in the table on the </a:t>
            </a:r>
            <a:r>
              <a:rPr b="1" lang="en-GB"/>
              <a:t>Activity 1 worksheet</a:t>
            </a:r>
            <a:r>
              <a:rPr lang="en-GB"/>
              <a:t> to show the merged list at each stage of the algorithm.</a:t>
            </a:r>
            <a:endParaRPr/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Merging two lists of cards</a:t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5" name="Google Shape;265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289300"/>
            <a:ext cx="4096500" cy="359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Birthday time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Some people in your form have written their birthdays on a card that you want to put on display. Both groups of cards have been given to you ordered by academic year, from September to August.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 how you would put both groups of cards together so they are all in one group that is ordered by academic year.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0"/>
          <p:cNvGraphicFramePr/>
          <p:nvPr/>
        </p:nvGraphicFramePr>
        <p:xfrm>
          <a:off x="310950" y="115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3" name="Google Shape;273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310900"/>
            <a:ext cx="3690322" cy="45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8522" y="309450"/>
            <a:ext cx="3665801" cy="4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merge sort algorithm has two parts: splitting items and merging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Splitting: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first part of a merge sort it to continuously split a list in half until all the elements are in a list by themselves.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Merging: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These individual lists are then merged, one pair at a time, into new ordered lists. This is repeated until all the lists have been merged into one ordered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2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475" y="451588"/>
            <a:ext cx="4286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splitting phase</a:t>
            </a:r>
            <a:endParaRPr/>
          </a:p>
        </p:txBody>
      </p:sp>
      <p:sp>
        <p:nvSpPr>
          <p:cNvPr id="291" name="Google Shape;291;p3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310950" y="19533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a list of data to be sorted.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293" name="Google Shape;293;p30"/>
          <p:cNvGraphicFramePr/>
          <p:nvPr/>
        </p:nvGraphicFramePr>
        <p:xfrm>
          <a:off x="1560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999438" y="1216550"/>
            <a:ext cx="9540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Split the list in the middle into two lists. If there are an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odd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number of items, the first list will </a:t>
            </a:r>
            <a:r>
              <a:rPr b="1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include</a:t>
            </a: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middle item.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01" name="Google Shape;301;p31"/>
          <p:cNvGraphicFramePr/>
          <p:nvPr/>
        </p:nvGraphicFramePr>
        <p:xfrm>
          <a:off x="1560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2" name="Google Shape;302;p31"/>
          <p:cNvGraphicFramePr/>
          <p:nvPr/>
        </p:nvGraphicFramePr>
        <p:xfrm>
          <a:off x="11440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31"/>
          <p:cNvGraphicFramePr/>
          <p:nvPr/>
        </p:nvGraphicFramePr>
        <p:xfrm>
          <a:off x="53095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1"/>
          <p:cNvCxnSpPr/>
          <p:nvPr/>
        </p:nvCxnSpPr>
        <p:spPr>
          <a:xfrm>
            <a:off x="281025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05" name="Google Shape;305;p31"/>
          <p:cNvCxnSpPr/>
          <p:nvPr/>
        </p:nvCxnSpPr>
        <p:spPr>
          <a:xfrm>
            <a:off x="655920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06" name="Google Shape;306;p3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splitting phase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12" name="Google Shape;312;p32"/>
          <p:cNvGraphicFramePr/>
          <p:nvPr/>
        </p:nvGraphicFramePr>
        <p:xfrm>
          <a:off x="1560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32"/>
          <p:cNvGraphicFramePr/>
          <p:nvPr/>
        </p:nvGraphicFramePr>
        <p:xfrm>
          <a:off x="11440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4" name="Google Shape;314;p32"/>
          <p:cNvGraphicFramePr/>
          <p:nvPr/>
        </p:nvGraphicFramePr>
        <p:xfrm>
          <a:off x="53095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5" name="Google Shape;315;p32"/>
          <p:cNvCxnSpPr/>
          <p:nvPr/>
        </p:nvCxnSpPr>
        <p:spPr>
          <a:xfrm>
            <a:off x="281025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16" name="Google Shape;316;p32"/>
          <p:cNvCxnSpPr/>
          <p:nvPr/>
        </p:nvCxnSpPr>
        <p:spPr>
          <a:xfrm>
            <a:off x="655920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graphicFrame>
        <p:nvGraphicFramePr>
          <p:cNvPr id="317" name="Google Shape;317;p32"/>
          <p:cNvGraphicFramePr/>
          <p:nvPr/>
        </p:nvGraphicFramePr>
        <p:xfrm>
          <a:off x="82177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8" name="Google Shape;318;p32"/>
          <p:cNvGraphicFramePr/>
          <p:nvPr/>
        </p:nvGraphicFramePr>
        <p:xfrm>
          <a:off x="301195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9" name="Google Shape;319;p32"/>
          <p:cNvGraphicFramePr/>
          <p:nvPr/>
        </p:nvGraphicFramePr>
        <p:xfrm>
          <a:off x="520212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0" name="Google Shape;320;p32"/>
          <p:cNvGraphicFramePr/>
          <p:nvPr/>
        </p:nvGraphicFramePr>
        <p:xfrm>
          <a:off x="739230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32"/>
          <p:cNvCxnSpPr/>
          <p:nvPr/>
        </p:nvCxnSpPr>
        <p:spPr>
          <a:xfrm>
            <a:off x="165487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22" name="Google Shape;322;p32"/>
          <p:cNvCxnSpPr/>
          <p:nvPr/>
        </p:nvCxnSpPr>
        <p:spPr>
          <a:xfrm>
            <a:off x="38450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23" name="Google Shape;323;p32"/>
          <p:cNvCxnSpPr/>
          <p:nvPr/>
        </p:nvCxnSpPr>
        <p:spPr>
          <a:xfrm>
            <a:off x="603522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24" name="Google Shape;324;p32"/>
          <p:cNvCxnSpPr/>
          <p:nvPr/>
        </p:nvCxnSpPr>
        <p:spPr>
          <a:xfrm>
            <a:off x="78088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25" name="Google Shape;325;p32"/>
          <p:cNvSpPr/>
          <p:nvPr/>
        </p:nvSpPr>
        <p:spPr>
          <a:xfrm>
            <a:off x="6082200" y="2116200"/>
            <a:ext cx="9540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2616161" y="2114300"/>
            <a:ext cx="3882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310950" y="37526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Continue splitting the lists in the middle until each item is in a list of its own.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8" name="Google Shape;328;p3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splitting phase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34" name="Google Shape;334;p33"/>
          <p:cNvGraphicFramePr/>
          <p:nvPr/>
        </p:nvGraphicFramePr>
        <p:xfrm>
          <a:off x="1560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5" name="Google Shape;335;p33"/>
          <p:cNvGraphicFramePr/>
          <p:nvPr/>
        </p:nvGraphicFramePr>
        <p:xfrm>
          <a:off x="11440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6" name="Google Shape;336;p33"/>
          <p:cNvGraphicFramePr/>
          <p:nvPr/>
        </p:nvGraphicFramePr>
        <p:xfrm>
          <a:off x="53095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7" name="Google Shape;337;p33"/>
          <p:cNvCxnSpPr/>
          <p:nvPr/>
        </p:nvCxnSpPr>
        <p:spPr>
          <a:xfrm>
            <a:off x="281025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38" name="Google Shape;338;p33"/>
          <p:cNvCxnSpPr/>
          <p:nvPr/>
        </p:nvCxnSpPr>
        <p:spPr>
          <a:xfrm>
            <a:off x="655920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graphicFrame>
        <p:nvGraphicFramePr>
          <p:cNvPr id="339" name="Google Shape;339;p33"/>
          <p:cNvGraphicFramePr/>
          <p:nvPr/>
        </p:nvGraphicFramePr>
        <p:xfrm>
          <a:off x="82177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0" name="Google Shape;340;p33"/>
          <p:cNvGraphicFramePr/>
          <p:nvPr/>
        </p:nvGraphicFramePr>
        <p:xfrm>
          <a:off x="301195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33"/>
          <p:cNvGraphicFramePr/>
          <p:nvPr/>
        </p:nvGraphicFramePr>
        <p:xfrm>
          <a:off x="520212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2" name="Google Shape;342;p33"/>
          <p:cNvGraphicFramePr/>
          <p:nvPr/>
        </p:nvGraphicFramePr>
        <p:xfrm>
          <a:off x="739230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33"/>
          <p:cNvCxnSpPr/>
          <p:nvPr/>
        </p:nvCxnSpPr>
        <p:spPr>
          <a:xfrm>
            <a:off x="165487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44" name="Google Shape;344;p33"/>
          <p:cNvCxnSpPr/>
          <p:nvPr/>
        </p:nvCxnSpPr>
        <p:spPr>
          <a:xfrm>
            <a:off x="38450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45" name="Google Shape;345;p33"/>
          <p:cNvCxnSpPr/>
          <p:nvPr/>
        </p:nvCxnSpPr>
        <p:spPr>
          <a:xfrm>
            <a:off x="603522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46" name="Google Shape;346;p33"/>
          <p:cNvCxnSpPr/>
          <p:nvPr/>
        </p:nvCxnSpPr>
        <p:spPr>
          <a:xfrm>
            <a:off x="78088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47" name="Google Shape;347;p33"/>
          <p:cNvSpPr/>
          <p:nvPr/>
        </p:nvSpPr>
        <p:spPr>
          <a:xfrm>
            <a:off x="6082200" y="2116200"/>
            <a:ext cx="9540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2616161" y="2114300"/>
            <a:ext cx="3882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33"/>
          <p:cNvGraphicFramePr/>
          <p:nvPr/>
        </p:nvGraphicFramePr>
        <p:xfrm>
          <a:off x="406450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0" name="Google Shape;350;p33"/>
          <p:cNvGraphicFramePr/>
          <p:nvPr/>
        </p:nvGraphicFramePr>
        <p:xfrm>
          <a:off x="1656365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1" name="Google Shape;351;p33"/>
          <p:cNvGraphicFramePr/>
          <p:nvPr/>
        </p:nvGraphicFramePr>
        <p:xfrm>
          <a:off x="2906281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2" name="Google Shape;352;p33"/>
          <p:cNvGraphicFramePr/>
          <p:nvPr/>
        </p:nvGraphicFramePr>
        <p:xfrm>
          <a:off x="4156196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3" name="Google Shape;353;p33"/>
          <p:cNvGraphicFramePr/>
          <p:nvPr/>
        </p:nvGraphicFramePr>
        <p:xfrm>
          <a:off x="5406111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4" name="Google Shape;354;p33"/>
          <p:cNvGraphicFramePr/>
          <p:nvPr/>
        </p:nvGraphicFramePr>
        <p:xfrm>
          <a:off x="6656026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5" name="Google Shape;355;p33"/>
          <p:cNvGraphicFramePr/>
          <p:nvPr/>
        </p:nvGraphicFramePr>
        <p:xfrm>
          <a:off x="7905942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6" name="Google Shape;356;p33"/>
          <p:cNvCxnSpPr/>
          <p:nvPr/>
        </p:nvCxnSpPr>
        <p:spPr>
          <a:xfrm>
            <a:off x="207215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57" name="Google Shape;357;p33"/>
          <p:cNvCxnSpPr/>
          <p:nvPr/>
        </p:nvCxnSpPr>
        <p:spPr>
          <a:xfrm>
            <a:off x="332207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58" name="Google Shape;358;p33"/>
          <p:cNvCxnSpPr/>
          <p:nvPr/>
        </p:nvCxnSpPr>
        <p:spPr>
          <a:xfrm>
            <a:off x="457200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59" name="Google Shape;359;p33"/>
          <p:cNvCxnSpPr/>
          <p:nvPr/>
        </p:nvCxnSpPr>
        <p:spPr>
          <a:xfrm>
            <a:off x="582190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60" name="Google Shape;360;p33"/>
          <p:cNvCxnSpPr/>
          <p:nvPr/>
        </p:nvCxnSpPr>
        <p:spPr>
          <a:xfrm>
            <a:off x="707182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832175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362" name="Google Shape;362;p33"/>
          <p:cNvCxnSpPr/>
          <p:nvPr/>
        </p:nvCxnSpPr>
        <p:spPr>
          <a:xfrm>
            <a:off x="82222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363" name="Google Shape;363;p33"/>
          <p:cNvSpPr/>
          <p:nvPr/>
        </p:nvSpPr>
        <p:spPr>
          <a:xfrm>
            <a:off x="3650961" y="3015850"/>
            <a:ext cx="3882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460786" y="3015850"/>
            <a:ext cx="3882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5841136" y="3015850"/>
            <a:ext cx="3882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splitting phase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3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74" name="Google Shape;374;p34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5" name="Google Shape;375;p34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6" name="Google Shape;376;p34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7" name="Google Shape;377;p34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8" name="Google Shape;378;p34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34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0" name="Google Shape;380;p34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1" name="Google Shape;381;p34"/>
          <p:cNvSpPr txBox="1"/>
          <p:nvPr/>
        </p:nvSpPr>
        <p:spPr>
          <a:xfrm>
            <a:off x="310900" y="19533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Now that each item is in a list of its own, start merging pairs of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3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388" name="Google Shape;388;p35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9" name="Google Shape;389;p35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0" name="Google Shape;390;p35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p35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2" name="Google Shape;392;p35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3" name="Google Shape;393;p35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4" name="Google Shape;394;p35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35"/>
          <p:cNvSpPr/>
          <p:nvPr/>
        </p:nvSpPr>
        <p:spPr>
          <a:xfrm>
            <a:off x="344950" y="1225925"/>
            <a:ext cx="2204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two lists of data to be merged and create a new empty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397" name="Google Shape;397;p35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" name="Google Shape;398;p3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524500" y="2116200"/>
            <a:ext cx="1799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5" name="Google Shape;405;p3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06" name="Google Shape;406;p36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7" name="Google Shape;407;p36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8" name="Google Shape;408;p36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9" name="Google Shape;409;p36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0" name="Google Shape;410;p36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1" name="Google Shape;411;p36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2" name="Google Shape;412;p36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3" name="Google Shape;413;p36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the two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14" name="Google Shape;414;p36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3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2844988" y="1216550"/>
            <a:ext cx="2204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2" name="Google Shape;422;p3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23" name="Google Shape;423;p37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Google Shape;424;p37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5" name="Google Shape;425;p37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6" name="Google Shape;426;p37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7" name="Google Shape;427;p37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8" name="Google Shape;428;p37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9" name="Google Shape;429;p37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" name="Google Shape;430;p37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the next pair of lists to be merged and create a new empty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31" name="Google Shape;431;p37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2" name="Google Shape;432;p37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3" name="Google Shape;433;p3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 two ordered lists of items into a new ordered 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how merge sort is used for ordering a list of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Perform a merge sort to order a list containing sample data</a:t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52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Merge sort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/>
          <p:nvPr/>
        </p:nvSpPr>
        <p:spPr>
          <a:xfrm>
            <a:off x="3046475" y="2114300"/>
            <a:ext cx="1799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0" name="Google Shape;440;p3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41" name="Google Shape;441;p38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2" name="Google Shape;442;p38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3" name="Google Shape;443;p38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4" name="Google Shape;444;p38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5" name="Google Shape;445;p38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38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Google Shape;447;p38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8" name="Google Shape;448;p38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9" name="Google Shape;449;p38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" name="Google Shape;450;p38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the two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/>
          <p:nvPr/>
        </p:nvSpPr>
        <p:spPr>
          <a:xfrm>
            <a:off x="5344813" y="1216550"/>
            <a:ext cx="2204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3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59" name="Google Shape;459;p39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0" name="Google Shape;460;p39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1" name="Google Shape;461;p39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2" name="Google Shape;462;p39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3" name="Google Shape;463;p39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4" name="Google Shape;464;p39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5" name="Google Shape;465;p39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6" name="Google Shape;466;p39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7" name="Google Shape;467;p39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39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the next pair of lists to be merged and create a new empty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69" name="Google Shape;469;p39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0" name="Google Shape;470;p3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6" name="Google Shape;476;p4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77" name="Google Shape;477;p40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8" name="Google Shape;478;p40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9" name="Google Shape;479;p40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0" name="Google Shape;480;p40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1" name="Google Shape;481;p40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Google Shape;482;p40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3" name="Google Shape;483;p40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4" name="Google Shape;484;p40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5" name="Google Shape;485;p40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6" name="Google Shape;486;p40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Google Shape;487;p40"/>
          <p:cNvSpPr/>
          <p:nvPr/>
        </p:nvSpPr>
        <p:spPr>
          <a:xfrm>
            <a:off x="5569950" y="2114300"/>
            <a:ext cx="1799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the two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9" name="Google Shape;489;p4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/>
          <p:nvPr/>
        </p:nvSpPr>
        <p:spPr>
          <a:xfrm>
            <a:off x="7844750" y="2114300"/>
            <a:ext cx="9540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6" name="Google Shape;496;p4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497" name="Google Shape;497;p41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8" name="Google Shape;498;p41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9" name="Google Shape;499;p41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0" name="Google Shape;500;p41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1" name="Google Shape;501;p41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2" name="Google Shape;502;p41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3" name="Google Shape;503;p41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4" name="Google Shape;504;p41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5" name="Google Shape;505;p41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6" name="Google Shape;506;p41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p41"/>
          <p:cNvSpPr txBox="1"/>
          <p:nvPr/>
        </p:nvSpPr>
        <p:spPr>
          <a:xfrm>
            <a:off x="310950" y="285105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there is only one list left at the end of this stage, copy it over to the next stage of merging pairs of lists together.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08" name="Google Shape;508;p41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9" name="Google Shape;509;p4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/>
          <p:nvPr/>
        </p:nvSpPr>
        <p:spPr>
          <a:xfrm>
            <a:off x="511025" y="2114300"/>
            <a:ext cx="43473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4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17" name="Google Shape;517;p42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8" name="Google Shape;518;p42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9" name="Google Shape;519;p42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0" name="Google Shape;520;p42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1" name="Google Shape;521;p42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2" name="Google Shape;522;p42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3" name="Google Shape;523;p42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4" name="Google Shape;524;p42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5" name="Google Shape;525;p42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6" name="Google Shape;526;p42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7" name="Google Shape;527;p42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8" name="Google Shape;528;p42"/>
          <p:cNvSpPr txBox="1"/>
          <p:nvPr/>
        </p:nvSpPr>
        <p:spPr>
          <a:xfrm>
            <a:off x="310950" y="37526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the next stage, take the first two lists of data and create a new empty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29" name="Google Shape;529;p42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0" name="Google Shape;530;p4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/>
          <p:nvPr/>
        </p:nvSpPr>
        <p:spPr>
          <a:xfrm>
            <a:off x="1077275" y="3013950"/>
            <a:ext cx="34749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7" name="Google Shape;537;p4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38" name="Google Shape;538;p43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9" name="Google Shape;539;p43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0" name="Google Shape;540;p43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1" name="Google Shape;541;p43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2" name="Google Shape;542;p43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3" name="Google Shape;543;p43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Google Shape;544;p43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5" name="Google Shape;545;p43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6" name="Google Shape;546;p43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7" name="Google Shape;547;p43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8" name="Google Shape;548;p43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9" name="Google Shape;549;p43"/>
          <p:cNvSpPr txBox="1"/>
          <p:nvPr/>
        </p:nvSpPr>
        <p:spPr>
          <a:xfrm>
            <a:off x="310950" y="37526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the two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50" name="Google Shape;550;p43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1" name="Google Shape;551;p4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/>
          <p:nvPr/>
        </p:nvSpPr>
        <p:spPr>
          <a:xfrm>
            <a:off x="5555400" y="2114300"/>
            <a:ext cx="32685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8" name="Google Shape;558;p4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59" name="Google Shape;559;p44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0" name="Google Shape;560;p44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1" name="Google Shape;561;p44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2" name="Google Shape;562;p44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3" name="Google Shape;563;p44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4" name="Google Shape;564;p44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5" name="Google Shape;565;p44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6" name="Google Shape;566;p44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7" name="Google Shape;567;p44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8" name="Google Shape;568;p44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9" name="Google Shape;569;p44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0" name="Google Shape;570;p44"/>
          <p:cNvSpPr txBox="1"/>
          <p:nvPr/>
        </p:nvSpPr>
        <p:spPr>
          <a:xfrm>
            <a:off x="310950" y="37526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Take the next pair of lists to be merged and create a new empty list.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71" name="Google Shape;571;p44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2" name="Google Shape;572;p44"/>
          <p:cNvGraphicFramePr/>
          <p:nvPr/>
        </p:nvGraphicFramePr>
        <p:xfrm>
          <a:off x="53095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Google Shape;573;p4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/>
          <p:nvPr/>
        </p:nvSpPr>
        <p:spPr>
          <a:xfrm>
            <a:off x="5235150" y="3012050"/>
            <a:ext cx="2648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0" name="Google Shape;580;p4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581" name="Google Shape;581;p45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2" name="Google Shape;582;p45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3" name="Google Shape;583;p45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4" name="Google Shape;584;p45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5" name="Google Shape;585;p45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6" name="Google Shape;586;p45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45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8" name="Google Shape;588;p45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9" name="Google Shape;589;p45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0" name="Google Shape;590;p45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1" name="Google Shape;591;p45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2" name="Google Shape;592;p45"/>
          <p:cNvSpPr txBox="1"/>
          <p:nvPr/>
        </p:nvSpPr>
        <p:spPr>
          <a:xfrm>
            <a:off x="310950" y="3752600"/>
            <a:ext cx="85221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Merge the two lists together so that the items are in order.</a:t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593" name="Google Shape;593;p45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4" name="Google Shape;594;p45"/>
          <p:cNvGraphicFramePr/>
          <p:nvPr/>
        </p:nvGraphicFramePr>
        <p:xfrm>
          <a:off x="53095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5" name="Google Shape;595;p4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/>
          <p:nvPr/>
        </p:nvSpPr>
        <p:spPr>
          <a:xfrm>
            <a:off x="1077275" y="3012050"/>
            <a:ext cx="68061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2" name="Google Shape;602;p4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03" name="Google Shape;603;p46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4" name="Google Shape;604;p46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5" name="Google Shape;605;p46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6" name="Google Shape;606;p46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7" name="Google Shape;607;p46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8" name="Google Shape;608;p46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9" name="Google Shape;609;p46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0" name="Google Shape;610;p46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1" name="Google Shape;611;p46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2" name="Google Shape;612;p46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3" name="Google Shape;613;p46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4" name="Google Shape;614;p46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5" name="Google Shape;615;p46"/>
          <p:cNvGraphicFramePr/>
          <p:nvPr/>
        </p:nvGraphicFramePr>
        <p:xfrm>
          <a:off x="53095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6" name="Google Shape;616;p46"/>
          <p:cNvGraphicFramePr/>
          <p:nvPr/>
        </p:nvGraphicFramePr>
        <p:xfrm>
          <a:off x="1656150" y="39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7" name="Google Shape;617;p4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/>
          <p:nvPr/>
        </p:nvSpPr>
        <p:spPr>
          <a:xfrm>
            <a:off x="1584250" y="3909800"/>
            <a:ext cx="5967300" cy="537900"/>
          </a:xfrm>
          <a:prstGeom prst="roundRect">
            <a:avLst>
              <a:gd fmla="val 5365" name="adj"/>
            </a:avLst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4" name="Google Shape;624;p4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25" name="Google Shape;625;p47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6" name="Google Shape;626;p47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7" name="Google Shape;627;p47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8" name="Google Shape;628;p47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9" name="Google Shape;629;p47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0" name="Google Shape;630;p47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1" name="Google Shape;631;p47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2" name="Google Shape;632;p47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3" name="Google Shape;633;p47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4" name="Google Shape;634;p47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5" name="Google Shape;635;p47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6" name="Google Shape;636;p47"/>
          <p:cNvGraphicFramePr/>
          <p:nvPr/>
        </p:nvGraphicFramePr>
        <p:xfrm>
          <a:off x="11440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7" name="Google Shape;637;p47"/>
          <p:cNvGraphicFramePr/>
          <p:nvPr/>
        </p:nvGraphicFramePr>
        <p:xfrm>
          <a:off x="53095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8" name="Google Shape;638;p47"/>
          <p:cNvGraphicFramePr/>
          <p:nvPr/>
        </p:nvGraphicFramePr>
        <p:xfrm>
          <a:off x="1656150" y="39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9" name="Google Shape;639;p4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sort: merging phase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the previous activity, do you think the steps you described would have been the same if the two groups of birthdays weren’t already in order?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Do you think it would be faster to put two groups of items together into one ordered collection if the original groups are sorted or unsorted?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645" name="Google Shape;645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6" name="Google Shape;646;p4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647" name="Google Shape;647;p48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Each stage of the merge sort algorithm can be shown in two parts: splitting the items and merging pairs of lists.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Using the previous example, the next two slides displays all the splitting stages on one slide and all the merging stage on the other slide.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 - splitting items</a:t>
            </a:r>
            <a:endParaRPr/>
          </a:p>
        </p:txBody>
      </p:sp>
      <p:sp>
        <p:nvSpPr>
          <p:cNvPr id="653" name="Google Shape;653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4" name="Google Shape;654;p4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55" name="Google Shape;655;p49"/>
          <p:cNvGraphicFramePr/>
          <p:nvPr/>
        </p:nvGraphicFramePr>
        <p:xfrm>
          <a:off x="156060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6" name="Google Shape;656;p49"/>
          <p:cNvGraphicFramePr/>
          <p:nvPr/>
        </p:nvGraphicFramePr>
        <p:xfrm>
          <a:off x="406450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7" name="Google Shape;657;p49"/>
          <p:cNvGraphicFramePr/>
          <p:nvPr/>
        </p:nvGraphicFramePr>
        <p:xfrm>
          <a:off x="1656365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8" name="Google Shape;658;p49"/>
          <p:cNvGraphicFramePr/>
          <p:nvPr/>
        </p:nvGraphicFramePr>
        <p:xfrm>
          <a:off x="2906281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9" name="Google Shape;659;p49"/>
          <p:cNvGraphicFramePr/>
          <p:nvPr/>
        </p:nvGraphicFramePr>
        <p:xfrm>
          <a:off x="4156196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0" name="Google Shape;660;p49"/>
          <p:cNvGraphicFramePr/>
          <p:nvPr/>
        </p:nvGraphicFramePr>
        <p:xfrm>
          <a:off x="5406111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1" name="Google Shape;661;p49"/>
          <p:cNvGraphicFramePr/>
          <p:nvPr/>
        </p:nvGraphicFramePr>
        <p:xfrm>
          <a:off x="6656026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2" name="Google Shape;662;p49"/>
          <p:cNvGraphicFramePr/>
          <p:nvPr/>
        </p:nvGraphicFramePr>
        <p:xfrm>
          <a:off x="7905942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3" name="Google Shape;663;p49"/>
          <p:cNvGraphicFramePr/>
          <p:nvPr/>
        </p:nvGraphicFramePr>
        <p:xfrm>
          <a:off x="11440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4" name="Google Shape;664;p49"/>
          <p:cNvGraphicFramePr/>
          <p:nvPr/>
        </p:nvGraphicFramePr>
        <p:xfrm>
          <a:off x="530955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5" name="Google Shape;665;p49"/>
          <p:cNvGraphicFramePr/>
          <p:nvPr/>
        </p:nvGraphicFramePr>
        <p:xfrm>
          <a:off x="82177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6" name="Google Shape;666;p49"/>
          <p:cNvGraphicFramePr/>
          <p:nvPr/>
        </p:nvGraphicFramePr>
        <p:xfrm>
          <a:off x="301195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7" name="Google Shape;667;p49"/>
          <p:cNvGraphicFramePr/>
          <p:nvPr/>
        </p:nvGraphicFramePr>
        <p:xfrm>
          <a:off x="5202125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8" name="Google Shape;668;p49"/>
          <p:cNvGraphicFramePr/>
          <p:nvPr/>
        </p:nvGraphicFramePr>
        <p:xfrm>
          <a:off x="739230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9" name="Google Shape;669;p49"/>
          <p:cNvCxnSpPr/>
          <p:nvPr/>
        </p:nvCxnSpPr>
        <p:spPr>
          <a:xfrm>
            <a:off x="281025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0" name="Google Shape;670;p49"/>
          <p:cNvCxnSpPr/>
          <p:nvPr/>
        </p:nvCxnSpPr>
        <p:spPr>
          <a:xfrm>
            <a:off x="655920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1" name="Google Shape;671;p49"/>
          <p:cNvCxnSpPr/>
          <p:nvPr/>
        </p:nvCxnSpPr>
        <p:spPr>
          <a:xfrm>
            <a:off x="165487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2" name="Google Shape;672;p49"/>
          <p:cNvCxnSpPr/>
          <p:nvPr/>
        </p:nvCxnSpPr>
        <p:spPr>
          <a:xfrm>
            <a:off x="38450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3" name="Google Shape;673;p49"/>
          <p:cNvCxnSpPr/>
          <p:nvPr/>
        </p:nvCxnSpPr>
        <p:spPr>
          <a:xfrm>
            <a:off x="6035225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4" name="Google Shape;674;p49"/>
          <p:cNvCxnSpPr/>
          <p:nvPr/>
        </p:nvCxnSpPr>
        <p:spPr>
          <a:xfrm>
            <a:off x="7808850" y="26753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5" name="Google Shape;675;p49"/>
          <p:cNvCxnSpPr/>
          <p:nvPr/>
        </p:nvCxnSpPr>
        <p:spPr>
          <a:xfrm>
            <a:off x="207215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6" name="Google Shape;676;p49"/>
          <p:cNvCxnSpPr/>
          <p:nvPr/>
        </p:nvCxnSpPr>
        <p:spPr>
          <a:xfrm>
            <a:off x="332207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7" name="Google Shape;677;p49"/>
          <p:cNvCxnSpPr/>
          <p:nvPr/>
        </p:nvCxnSpPr>
        <p:spPr>
          <a:xfrm>
            <a:off x="457200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8" name="Google Shape;678;p49"/>
          <p:cNvCxnSpPr/>
          <p:nvPr/>
        </p:nvCxnSpPr>
        <p:spPr>
          <a:xfrm>
            <a:off x="582190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79" name="Google Shape;679;p49"/>
          <p:cNvCxnSpPr/>
          <p:nvPr/>
        </p:nvCxnSpPr>
        <p:spPr>
          <a:xfrm>
            <a:off x="707182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80" name="Google Shape;680;p49"/>
          <p:cNvCxnSpPr/>
          <p:nvPr/>
        </p:nvCxnSpPr>
        <p:spPr>
          <a:xfrm>
            <a:off x="8321750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681" name="Google Shape;681;p49"/>
          <p:cNvCxnSpPr/>
          <p:nvPr/>
        </p:nvCxnSpPr>
        <p:spPr>
          <a:xfrm>
            <a:off x="822225" y="35768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Merge sort - merging items</a:t>
            </a:r>
            <a:endParaRPr/>
          </a:p>
        </p:txBody>
      </p:sp>
      <p:sp>
        <p:nvSpPr>
          <p:cNvPr id="687" name="Google Shape;687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8" name="Google Shape;688;p5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aphicFrame>
        <p:nvGraphicFramePr>
          <p:cNvPr id="689" name="Google Shape;689;p50"/>
          <p:cNvGraphicFramePr/>
          <p:nvPr/>
        </p:nvGraphicFramePr>
        <p:xfrm>
          <a:off x="406450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0" name="Google Shape;690;p50"/>
          <p:cNvGraphicFramePr/>
          <p:nvPr/>
        </p:nvGraphicFramePr>
        <p:xfrm>
          <a:off x="1656365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1" name="Google Shape;691;p50"/>
          <p:cNvGraphicFramePr/>
          <p:nvPr/>
        </p:nvGraphicFramePr>
        <p:xfrm>
          <a:off x="290628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2" name="Google Shape;692;p50"/>
          <p:cNvGraphicFramePr/>
          <p:nvPr/>
        </p:nvGraphicFramePr>
        <p:xfrm>
          <a:off x="415619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3" name="Google Shape;693;p50"/>
          <p:cNvGraphicFramePr/>
          <p:nvPr/>
        </p:nvGraphicFramePr>
        <p:xfrm>
          <a:off x="5406111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4" name="Google Shape;694;p50"/>
          <p:cNvGraphicFramePr/>
          <p:nvPr/>
        </p:nvGraphicFramePr>
        <p:xfrm>
          <a:off x="6656026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5" name="Google Shape;695;p50"/>
          <p:cNvGraphicFramePr/>
          <p:nvPr/>
        </p:nvGraphicFramePr>
        <p:xfrm>
          <a:off x="7905942" y="12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6" name="Google Shape;696;p50"/>
          <p:cNvGraphicFramePr/>
          <p:nvPr/>
        </p:nvGraphicFramePr>
        <p:xfrm>
          <a:off x="589425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7" name="Google Shape;697;p50"/>
          <p:cNvGraphicFramePr/>
          <p:nvPr/>
        </p:nvGraphicFramePr>
        <p:xfrm>
          <a:off x="3112913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8" name="Google Shape;698;p50"/>
          <p:cNvGraphicFramePr/>
          <p:nvPr/>
        </p:nvGraphicFramePr>
        <p:xfrm>
          <a:off x="5636400" y="21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9" name="Google Shape;699;p50"/>
          <p:cNvGraphicFramePr/>
          <p:nvPr/>
        </p:nvGraphicFramePr>
        <p:xfrm>
          <a:off x="7905942" y="21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1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0" name="Google Shape;700;p50"/>
          <p:cNvGraphicFramePr/>
          <p:nvPr/>
        </p:nvGraphicFramePr>
        <p:xfrm>
          <a:off x="948250" y="30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1" name="Google Shape;701;p50"/>
          <p:cNvGraphicFramePr/>
          <p:nvPr/>
        </p:nvGraphicFramePr>
        <p:xfrm>
          <a:off x="1656150" y="39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  <a:gridCol w="833100"/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2" name="Google Shape;702;p50"/>
          <p:cNvGraphicFramePr/>
          <p:nvPr/>
        </p:nvGraphicFramePr>
        <p:xfrm>
          <a:off x="6237700" y="30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833100"/>
                <a:gridCol w="833100"/>
                <a:gridCol w="833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64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03" name="Google Shape;703;p50"/>
          <p:cNvCxnSpPr/>
          <p:nvPr/>
        </p:nvCxnSpPr>
        <p:spPr>
          <a:xfrm>
            <a:off x="3946025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4" name="Google Shape;704;p50"/>
          <p:cNvCxnSpPr/>
          <p:nvPr/>
        </p:nvCxnSpPr>
        <p:spPr>
          <a:xfrm>
            <a:off x="1422525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5" name="Google Shape;705;p50"/>
          <p:cNvCxnSpPr/>
          <p:nvPr/>
        </p:nvCxnSpPr>
        <p:spPr>
          <a:xfrm>
            <a:off x="6469500" y="17756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6" name="Google Shape;706;p50"/>
          <p:cNvCxnSpPr/>
          <p:nvPr/>
        </p:nvCxnSpPr>
        <p:spPr>
          <a:xfrm>
            <a:off x="8321750" y="17766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7" name="Google Shape;707;p50"/>
          <p:cNvCxnSpPr/>
          <p:nvPr/>
        </p:nvCxnSpPr>
        <p:spPr>
          <a:xfrm>
            <a:off x="2614450" y="26734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8" name="Google Shape;708;p50"/>
          <p:cNvCxnSpPr/>
          <p:nvPr/>
        </p:nvCxnSpPr>
        <p:spPr>
          <a:xfrm>
            <a:off x="7487350" y="267342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709" name="Google Shape;709;p50"/>
          <p:cNvCxnSpPr/>
          <p:nvPr/>
        </p:nvCxnSpPr>
        <p:spPr>
          <a:xfrm>
            <a:off x="4572000" y="3574975"/>
            <a:ext cx="0" cy="317400"/>
          </a:xfrm>
          <a:prstGeom prst="straightConnector1">
            <a:avLst/>
          </a:pr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stealth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1"/>
          <p:cNvSpPr txBox="1"/>
          <p:nvPr>
            <p:ph idx="1" type="body"/>
          </p:nvPr>
        </p:nvSpPr>
        <p:spPr>
          <a:xfrm>
            <a:off x="316050" y="1017700"/>
            <a:ext cx="851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The instructions for executing a merge sort in full can be written as: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Take a list of data to be sorted.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Repeatedly split the list in half until each item is in a list of its own.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Repeat steps a-d until all lists have been merged.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Take two lists of data to be merged.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Create a new empty list for the merged items.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Repeat steps i-ii until one of the lists of items is empty: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GB" sz="1600"/>
              <a:t>Compare the first items of the two lists.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-GB" sz="1600"/>
              <a:t>Place the item that is lower into the merged list in the next available position.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GB" sz="1600"/>
              <a:t>Then place each item from the remaining list into the merged list in order.</a:t>
            </a:r>
            <a:endParaRPr sz="1600"/>
          </a:p>
        </p:txBody>
      </p:sp>
      <p:sp>
        <p:nvSpPr>
          <p:cNvPr id="715" name="Google Shape;715;p5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 for a complete merge sort (broken down)</a:t>
            </a:r>
            <a:endParaRPr/>
          </a:p>
        </p:txBody>
      </p:sp>
      <p:sp>
        <p:nvSpPr>
          <p:cNvPr id="716" name="Google Shape;716;p5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7" name="Google Shape;717;p5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718" name="Google Shape;718;p51"/>
          <p:cNvSpPr/>
          <p:nvPr/>
        </p:nvSpPr>
        <p:spPr>
          <a:xfrm>
            <a:off x="887175" y="2974200"/>
            <a:ext cx="7678200" cy="138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1"/>
          <p:cNvSpPr txBox="1"/>
          <p:nvPr>
            <p:ph idx="1" type="body"/>
          </p:nvPr>
        </p:nvSpPr>
        <p:spPr>
          <a:xfrm>
            <a:off x="7355850" y="2870525"/>
            <a:ext cx="8556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9000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 sz="1400"/>
              <a:t>Merge</a:t>
            </a:r>
            <a:endParaRPr b="1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3 worksheet</a:t>
            </a:r>
            <a:r>
              <a:rPr lang="en-GB"/>
              <a:t> for executing a merge sort.</a:t>
            </a:r>
            <a:endParaRPr/>
          </a:p>
        </p:txBody>
      </p:sp>
      <p:sp>
        <p:nvSpPr>
          <p:cNvPr id="725" name="Google Shape;725;p5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 merge sort</a:t>
            </a:r>
            <a:endParaRPr/>
          </a:p>
        </p:txBody>
      </p:sp>
      <p:sp>
        <p:nvSpPr>
          <p:cNvPr id="726" name="Google Shape;726;p5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7" name="Google Shape;727;p5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28" name="Google Shape;7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289300"/>
            <a:ext cx="4096499" cy="332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Below is the</a:t>
            </a:r>
            <a:r>
              <a:rPr b="1" lang="en-GB"/>
              <a:t> solution</a:t>
            </a:r>
            <a:r>
              <a:rPr lang="en-GB"/>
              <a:t> for each row of merges in the first task:</a:t>
            </a:r>
            <a:endParaRPr/>
          </a:p>
        </p:txBody>
      </p:sp>
      <p:sp>
        <p:nvSpPr>
          <p:cNvPr id="735" name="Google Shape;735;p5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Executing a merge sort</a:t>
            </a:r>
            <a:endParaRPr/>
          </a:p>
        </p:txBody>
      </p:sp>
      <p:sp>
        <p:nvSpPr>
          <p:cNvPr id="736" name="Google Shape;736;p5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7" name="Google Shape;737;p5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738" name="Google Shape;73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647600"/>
            <a:ext cx="8522100" cy="290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Divide and conquer</a:t>
            </a:r>
            <a:endParaRPr/>
          </a:p>
        </p:txBody>
      </p:sp>
      <p:sp>
        <p:nvSpPr>
          <p:cNvPr id="745" name="Google Shape;745;p5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6" name="Google Shape;746;p5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747" name="Google Shape;747;p5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computer science, merge sort is an efficient algorithm that implements a “</a:t>
            </a:r>
            <a:r>
              <a:rPr b="1" lang="en-GB"/>
              <a:t>divide and conquer</a:t>
            </a:r>
            <a:r>
              <a:rPr lang="en-GB"/>
              <a:t>” approach.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“divide and conquer” algorithm works by breaking down a problem into smaller and smaller parts until these become simple enough to solve directly.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Efficiency of merge sort</a:t>
            </a:r>
            <a:endParaRPr/>
          </a:p>
        </p:txBody>
      </p:sp>
      <p:sp>
        <p:nvSpPr>
          <p:cNvPr id="753" name="Google Shape;753;p5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4" name="Google Shape;754;p5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755" name="Google Shape;755;p5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comparing sorting algorithms, merge sort will generally perform </a:t>
            </a:r>
            <a:r>
              <a:rPr b="1" lang="en-GB"/>
              <a:t>much faster</a:t>
            </a:r>
            <a:r>
              <a:rPr lang="en-GB"/>
              <a:t> than a bubble sort on a list of data especially on large data sets.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downside to merge sort is that it requires </a:t>
            </a:r>
            <a:r>
              <a:rPr b="1" lang="en-GB"/>
              <a:t>more memory</a:t>
            </a:r>
            <a:r>
              <a:rPr lang="en-GB"/>
              <a:t>, often due to the new lists that need to be created.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merge sort algorithm is also </a:t>
            </a:r>
            <a:r>
              <a:rPr b="1" lang="en-GB"/>
              <a:t>more complex</a:t>
            </a:r>
            <a:r>
              <a:rPr lang="en-GB"/>
              <a:t> to implement than bubble sort.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 sort works by splitting items in a list into individual lists before merging pairs of lists together in order until all the items are sorted.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 sort is an efficient “divide and conquer” algorithm that can perform well in real world use.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merge sort algorithm is usually faster to execute but more complex to write than bubble sort.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Executing a merge sort takes up extra space in memory as new lists are made each time a list is split or two lists are combined.</a:t>
            </a:r>
            <a:endParaRPr/>
          </a:p>
        </p:txBody>
      </p:sp>
      <p:sp>
        <p:nvSpPr>
          <p:cNvPr id="761" name="Google Shape;761;p5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merge sort</a:t>
            </a:r>
            <a:endParaRPr/>
          </a:p>
        </p:txBody>
      </p:sp>
      <p:sp>
        <p:nvSpPr>
          <p:cNvPr id="762" name="Google Shape;762;p5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3" name="Google Shape;763;p5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764" name="Google Shape;76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0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Merged two ordered lists of items into a new ordered list.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Described how merge sort is used for ordering a list of items.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Performed a merge sort to order a list containing sample data.</a:t>
            </a:r>
            <a:endParaRPr/>
          </a:p>
        </p:txBody>
      </p:sp>
      <p:sp>
        <p:nvSpPr>
          <p:cNvPr id="770" name="Google Shape;770;p5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771" name="Google Shape;771;p5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2" name="Google Shape;772;p5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Review the topics you have covered in this unit.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often much quicker to combine two groups of items that are already in order together into a new group to help maintain that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computer science, an algorithm called merge sort can be used to combine pairs of sorted lists repeatedly until all the items are in order. </a:t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can see how two groups of sorted items can be merged together by using the birthdays from the previous activity as an example.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  <p:graphicFrame>
        <p:nvGraphicFramePr>
          <p:cNvPr id="99" name="Google Shape;99;p14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To work out which item should go first in the new merged group, compare the items at the start of both lists.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Place the item that comes first into a new merged list. Daisy’s birthday comes before Nina’s in the school year, so add Daisy’s birthday to the merged list.</a:t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Google Shape;122;p16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3" name="Google Shape;123;p16"/>
          <p:cNvSpPr/>
          <p:nvPr/>
        </p:nvSpPr>
        <p:spPr>
          <a:xfrm>
            <a:off x="908300" y="2936125"/>
            <a:ext cx="1122625" cy="929425"/>
          </a:xfrm>
          <a:custGeom>
            <a:rect b="b" l="l" r="r" t="t"/>
            <a:pathLst>
              <a:path extrusionOk="0" h="37177" w="44905">
                <a:moveTo>
                  <a:pt x="0" y="0"/>
                </a:moveTo>
                <a:cubicBezTo>
                  <a:pt x="775" y="1056"/>
                  <a:pt x="-1338" y="5140"/>
                  <a:pt x="4647" y="6337"/>
                </a:cubicBezTo>
                <a:cubicBezTo>
                  <a:pt x="10632" y="7534"/>
                  <a:pt x="29290" y="3873"/>
                  <a:pt x="35909" y="7182"/>
                </a:cubicBezTo>
                <a:cubicBezTo>
                  <a:pt x="42528" y="10491"/>
                  <a:pt x="46119" y="21194"/>
                  <a:pt x="44359" y="26193"/>
                </a:cubicBezTo>
                <a:cubicBezTo>
                  <a:pt x="42599" y="31192"/>
                  <a:pt x="28517" y="35346"/>
                  <a:pt x="25348" y="37177"/>
                </a:cubicBezTo>
              </a:path>
            </a:pathLst>
          </a:custGeom>
          <a:noFill/>
          <a:ln cap="flat" cmpd="sng" w="19050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0900" y="1017725"/>
            <a:ext cx="85221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Now compare the items at the start of each list for the remaining items, which in this case is Mo’s birthday and Nina’s birthday.</a:t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Combining two groups of items</a:t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0975" y="18626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1:</a:t>
            </a:r>
            <a:endParaRPr sz="1400"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0975" y="308860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Merged list:</a:t>
            </a:r>
            <a:endParaRPr sz="1400"/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310913" y="221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  <a:gridCol w="1224425"/>
                <a:gridCol w="1224425"/>
                <a:gridCol w="1224425"/>
                <a:gridCol w="1208125"/>
                <a:gridCol w="1208125"/>
                <a:gridCol w="12081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5th Dec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Alicia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Nina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2nd Nov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Malik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28th May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Andre</a:t>
                      </a:r>
                      <a:endParaRPr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9E9E9E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Aug</a:t>
                      </a:r>
                      <a:endParaRPr b="1" sz="1400" u="none" cap="none" strike="noStrike">
                        <a:solidFill>
                          <a:srgbClr val="9E9E9E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6" name="Google Shape;136;p17"/>
          <p:cNvGraphicFramePr/>
          <p:nvPr/>
        </p:nvGraphicFramePr>
        <p:xfrm>
          <a:off x="310900" y="346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{ABDC9F8F-6F95-495F-9ADF-D0B960E7B5A5}</a:tableStyleId>
              </a:tblPr>
              <a:tblGrid>
                <a:gridCol w="1224425"/>
              </a:tblGrid>
              <a:tr h="70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Daisy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18th Sept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5208625" y="1862550"/>
            <a:ext cx="127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List 2: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