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Quicksan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Quicksand Ligh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ECF0C4-AABD-4678-B0ED-D24DDF2E6675}">
  <a:tblStyle styleId="{1CECF0C4-AABD-4678-B0ED-D24DDF2E66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3BAF18A-A4E3-4385-A31C-806FECD5ACF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icksan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Quicksand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35" Type="http://schemas.openxmlformats.org/officeDocument/2006/relationships/font" Target="fonts/QuicksandLight-regular.fntdata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Quicksand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10-31-2022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Image: From a FutureLearn course from the Raspberry Pi Foundation (databases and sql)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18600" y="3959775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Records and dictionaries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978875" y="3811375"/>
            <a:ext cx="1983300" cy="11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Python does not have a native </a:t>
            </a:r>
            <a:r>
              <a:rPr b="1" lang="en-GB"/>
              <a:t>data structure</a:t>
            </a:r>
            <a:r>
              <a:rPr lang="en-GB"/>
              <a:t> for a </a:t>
            </a:r>
            <a:r>
              <a:rPr b="1" lang="en-GB"/>
              <a:t>record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Instead, you can use a different data structure called a </a:t>
            </a:r>
            <a:r>
              <a:rPr b="1" lang="en-GB"/>
              <a:t>dictionary </a:t>
            </a:r>
            <a:r>
              <a:rPr lang="en-GB"/>
              <a:t>to represent a </a:t>
            </a:r>
            <a:r>
              <a:rPr b="1" lang="en-GB"/>
              <a:t>record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dictionary </a:t>
            </a:r>
            <a:r>
              <a:rPr lang="en-GB"/>
              <a:t>has some of the features of a </a:t>
            </a:r>
            <a:r>
              <a:rPr b="1" lang="en-GB"/>
              <a:t>record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dictionary</a:t>
            </a:r>
            <a:endParaRPr/>
          </a:p>
        </p:txBody>
      </p:sp>
      <p:sp>
        <p:nvSpPr>
          <p:cNvPr id="170" name="Google Shape;170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Here is an example of the </a:t>
            </a:r>
            <a:r>
              <a:rPr b="1" lang="en-GB"/>
              <a:t>dictionary</a:t>
            </a:r>
            <a:r>
              <a:rPr lang="en-GB"/>
              <a:t> data structure being used as a </a:t>
            </a:r>
            <a:r>
              <a:rPr b="1" lang="en-GB"/>
              <a:t>record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dictionary</a:t>
            </a:r>
            <a:endParaRPr/>
          </a:p>
        </p:txBody>
      </p:sp>
      <p:sp>
        <p:nvSpPr>
          <p:cNvPr id="177" name="Google Shape;177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78" name="Google Shape;178;p19"/>
          <p:cNvGraphicFramePr/>
          <p:nvPr/>
        </p:nvGraphicFramePr>
        <p:xfrm>
          <a:off x="4736600" y="23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 = {"username": "rockstar",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"password": "6goatsEating",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"score": 5328}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5493525" y="4025675"/>
            <a:ext cx="107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Attributes</a:t>
            </a:r>
            <a:endParaRPr sz="1400"/>
          </a:p>
        </p:txBody>
      </p:sp>
      <p:sp>
        <p:nvSpPr>
          <p:cNvPr id="180" name="Google Shape;180;p19"/>
          <p:cNvSpPr/>
          <p:nvPr/>
        </p:nvSpPr>
        <p:spPr>
          <a:xfrm>
            <a:off x="6134225" y="2913375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9"/>
          <p:cNvCxnSpPr>
            <a:stCxn id="179" idx="0"/>
            <a:endCxn id="180" idx="2"/>
          </p:cNvCxnSpPr>
          <p:nvPr/>
        </p:nvCxnSpPr>
        <p:spPr>
          <a:xfrm rot="-5400000">
            <a:off x="5531775" y="3423275"/>
            <a:ext cx="1101900" cy="102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6289025" y="1228274"/>
            <a:ext cx="6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Entity</a:t>
            </a:r>
            <a:endParaRPr sz="1400"/>
          </a:p>
        </p:txBody>
      </p:sp>
      <p:cxnSp>
        <p:nvCxnSpPr>
          <p:cNvPr id="183" name="Google Shape;183;p19"/>
          <p:cNvCxnSpPr>
            <a:stCxn id="182" idx="1"/>
            <a:endCxn id="184" idx="7"/>
          </p:cNvCxnSpPr>
          <p:nvPr/>
        </p:nvCxnSpPr>
        <p:spPr>
          <a:xfrm flipH="1">
            <a:off x="5511125" y="1446674"/>
            <a:ext cx="777900" cy="809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4" name="Google Shape;184;p19"/>
          <p:cNvSpPr/>
          <p:nvPr/>
        </p:nvSpPr>
        <p:spPr>
          <a:xfrm>
            <a:off x="5493525" y="225313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7703325" y="225313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7877625" y="1170124"/>
            <a:ext cx="6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Data</a:t>
            </a:r>
            <a:endParaRPr sz="1400"/>
          </a:p>
        </p:txBody>
      </p:sp>
      <p:cxnSp>
        <p:nvCxnSpPr>
          <p:cNvPr id="187" name="Google Shape;187;p19"/>
          <p:cNvCxnSpPr>
            <a:stCxn id="186" idx="2"/>
          </p:cNvCxnSpPr>
          <p:nvPr/>
        </p:nvCxnSpPr>
        <p:spPr>
          <a:xfrm rot="5400000">
            <a:off x="7643925" y="1688674"/>
            <a:ext cx="642900" cy="47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Note how </a:t>
            </a:r>
            <a:r>
              <a:rPr b="1" lang="en-GB"/>
              <a:t>curly brackets</a:t>
            </a:r>
            <a:r>
              <a:rPr lang="en-GB"/>
              <a:t> are used for dictionaries in comparison with square brackets, which are used for lists.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dictionary</a:t>
            </a:r>
            <a:endParaRPr/>
          </a:p>
        </p:txBody>
      </p:sp>
      <p:sp>
        <p:nvSpPr>
          <p:cNvPr id="194" name="Google Shape;194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95" name="Google Shape;195;p20"/>
          <p:cNvGraphicFramePr/>
          <p:nvPr/>
        </p:nvGraphicFramePr>
        <p:xfrm>
          <a:off x="4736600" y="23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 = {"username": "rockstar",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"password": "6goatsEating",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"score": 5328}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5493525" y="4025675"/>
            <a:ext cx="107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Attributes</a:t>
            </a:r>
            <a:endParaRPr sz="1400"/>
          </a:p>
        </p:txBody>
      </p:sp>
      <p:sp>
        <p:nvSpPr>
          <p:cNvPr id="197" name="Google Shape;197;p20"/>
          <p:cNvSpPr/>
          <p:nvPr/>
        </p:nvSpPr>
        <p:spPr>
          <a:xfrm>
            <a:off x="6134225" y="2913375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0"/>
          <p:cNvCxnSpPr>
            <a:stCxn id="196" idx="0"/>
            <a:endCxn id="197" idx="2"/>
          </p:cNvCxnSpPr>
          <p:nvPr/>
        </p:nvCxnSpPr>
        <p:spPr>
          <a:xfrm rot="-5400000">
            <a:off x="5531775" y="3423275"/>
            <a:ext cx="1101900" cy="102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6289025" y="1228274"/>
            <a:ext cx="6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Entity</a:t>
            </a:r>
            <a:endParaRPr sz="1400"/>
          </a:p>
        </p:txBody>
      </p:sp>
      <p:cxnSp>
        <p:nvCxnSpPr>
          <p:cNvPr id="200" name="Google Shape;200;p20"/>
          <p:cNvCxnSpPr>
            <a:stCxn id="199" idx="1"/>
            <a:endCxn id="201" idx="7"/>
          </p:cNvCxnSpPr>
          <p:nvPr/>
        </p:nvCxnSpPr>
        <p:spPr>
          <a:xfrm flipH="1">
            <a:off x="5511125" y="1446674"/>
            <a:ext cx="777900" cy="809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1" name="Google Shape;201;p20"/>
          <p:cNvSpPr/>
          <p:nvPr/>
        </p:nvSpPr>
        <p:spPr>
          <a:xfrm>
            <a:off x="5493525" y="225313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7703325" y="225313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7877625" y="1170124"/>
            <a:ext cx="6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Data</a:t>
            </a:r>
            <a:endParaRPr sz="1400"/>
          </a:p>
        </p:txBody>
      </p:sp>
      <p:cxnSp>
        <p:nvCxnSpPr>
          <p:cNvPr id="204" name="Google Shape;204;p20"/>
          <p:cNvCxnSpPr>
            <a:stCxn id="203" idx="2"/>
          </p:cNvCxnSpPr>
          <p:nvPr/>
        </p:nvCxnSpPr>
        <p:spPr>
          <a:xfrm rot="5400000">
            <a:off x="7643925" y="1688674"/>
            <a:ext cx="642900" cy="47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5" name="Google Shape;205;p20"/>
          <p:cNvSpPr/>
          <p:nvPr/>
        </p:nvSpPr>
        <p:spPr>
          <a:xfrm>
            <a:off x="6031275" y="2366550"/>
            <a:ext cx="102900" cy="205200"/>
          </a:xfrm>
          <a:prstGeom prst="roundRect">
            <a:avLst>
              <a:gd fmla="val 16667" name="adj"/>
            </a:avLst>
          </a:prstGeom>
          <a:solidFill>
            <a:srgbClr val="5B5BA5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7322125" y="2708175"/>
            <a:ext cx="102900" cy="205200"/>
          </a:xfrm>
          <a:prstGeom prst="roundRect">
            <a:avLst>
              <a:gd fmla="val 16667" name="adj"/>
            </a:avLst>
          </a:prstGeom>
          <a:solidFill>
            <a:srgbClr val="5B5BA5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dictionary</a:t>
            </a:r>
            <a:r>
              <a:rPr lang="en-GB"/>
              <a:t> works differently to a </a:t>
            </a:r>
            <a:r>
              <a:rPr b="1" lang="en-GB"/>
              <a:t>list</a:t>
            </a:r>
            <a:r>
              <a:rPr lang="en-GB"/>
              <a:t>. In a list, items are accessed by their </a:t>
            </a:r>
            <a:r>
              <a:rPr b="1" lang="en-GB"/>
              <a:t>indices</a:t>
            </a:r>
            <a:r>
              <a:rPr lang="en-GB"/>
              <a:t> (their index location).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 a </a:t>
            </a:r>
            <a:r>
              <a:rPr b="1" lang="en-GB"/>
              <a:t>dictionary</a:t>
            </a:r>
            <a:r>
              <a:rPr lang="en-GB"/>
              <a:t>, you access the data using a </a:t>
            </a:r>
            <a:r>
              <a:rPr b="1" lang="en-GB"/>
              <a:t>key</a:t>
            </a:r>
            <a:r>
              <a:rPr lang="en-GB"/>
              <a:t>.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dictionary</a:t>
            </a:r>
            <a:endParaRPr/>
          </a:p>
        </p:txBody>
      </p:sp>
      <p:sp>
        <p:nvSpPr>
          <p:cNvPr id="213" name="Google Shape;213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4736600" y="23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 = {"</a:t>
                      </a: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username</a:t>
                      </a: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": "rockstar",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</a:t>
                      </a: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password</a:t>
                      </a: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": "6goatsEating",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</a:t>
                      </a: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</a:t>
                      </a: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": 5328}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5493525" y="4025675"/>
            <a:ext cx="107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Attributes</a:t>
            </a:r>
            <a:endParaRPr sz="1400"/>
          </a:p>
        </p:txBody>
      </p:sp>
      <p:sp>
        <p:nvSpPr>
          <p:cNvPr id="216" name="Google Shape;216;p21"/>
          <p:cNvSpPr/>
          <p:nvPr/>
        </p:nvSpPr>
        <p:spPr>
          <a:xfrm>
            <a:off x="6134225" y="2913375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21"/>
          <p:cNvCxnSpPr>
            <a:stCxn id="215" idx="0"/>
            <a:endCxn id="216" idx="2"/>
          </p:cNvCxnSpPr>
          <p:nvPr/>
        </p:nvCxnSpPr>
        <p:spPr>
          <a:xfrm rot="-5400000">
            <a:off x="5531775" y="3423275"/>
            <a:ext cx="1101900" cy="102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6289025" y="1228274"/>
            <a:ext cx="6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Entity</a:t>
            </a:r>
            <a:endParaRPr sz="1400"/>
          </a:p>
        </p:txBody>
      </p:sp>
      <p:cxnSp>
        <p:nvCxnSpPr>
          <p:cNvPr id="219" name="Google Shape;219;p21"/>
          <p:cNvCxnSpPr>
            <a:stCxn id="218" idx="1"/>
            <a:endCxn id="220" idx="7"/>
          </p:cNvCxnSpPr>
          <p:nvPr/>
        </p:nvCxnSpPr>
        <p:spPr>
          <a:xfrm flipH="1">
            <a:off x="5511125" y="1446674"/>
            <a:ext cx="777900" cy="809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0" name="Google Shape;220;p21"/>
          <p:cNvSpPr/>
          <p:nvPr/>
        </p:nvSpPr>
        <p:spPr>
          <a:xfrm>
            <a:off x="5493525" y="225313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7703325" y="225313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7877625" y="1170124"/>
            <a:ext cx="6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Data</a:t>
            </a:r>
            <a:endParaRPr sz="1400"/>
          </a:p>
        </p:txBody>
      </p:sp>
      <p:cxnSp>
        <p:nvCxnSpPr>
          <p:cNvPr id="223" name="Google Shape;223;p21"/>
          <p:cNvCxnSpPr>
            <a:stCxn id="222" idx="2"/>
          </p:cNvCxnSpPr>
          <p:nvPr/>
        </p:nvCxnSpPr>
        <p:spPr>
          <a:xfrm rot="5400000">
            <a:off x="7643925" y="1688674"/>
            <a:ext cx="642900" cy="47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4" name="Google Shape;224;p21"/>
          <p:cNvSpPr txBox="1"/>
          <p:nvPr/>
        </p:nvSpPr>
        <p:spPr>
          <a:xfrm>
            <a:off x="6352700" y="1914575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310900" y="1170124"/>
            <a:ext cx="40965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If you want to know the </a:t>
            </a:r>
            <a:r>
              <a:rPr b="1" lang="en-GB"/>
              <a:t>data </a:t>
            </a:r>
            <a:r>
              <a:rPr lang="en-GB"/>
              <a:t>associated with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-GB"/>
              <a:t> </a:t>
            </a:r>
            <a:r>
              <a:rPr b="1" lang="en-GB"/>
              <a:t>key </a:t>
            </a:r>
            <a:r>
              <a:rPr lang="en-GB"/>
              <a:t>in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players</a:t>
            </a:r>
            <a:r>
              <a:rPr lang="en-GB"/>
              <a:t> </a:t>
            </a:r>
            <a:r>
              <a:rPr b="1" lang="en-GB"/>
              <a:t>record,</a:t>
            </a:r>
            <a:r>
              <a:rPr lang="en-GB"/>
              <a:t> you use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dictionary</a:t>
            </a:r>
            <a:endParaRPr/>
          </a:p>
        </p:txBody>
      </p:sp>
      <p:sp>
        <p:nvSpPr>
          <p:cNvPr id="231" name="Google Shape;231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32" name="Google Shape;232;p22"/>
          <p:cNvGraphicFramePr/>
          <p:nvPr/>
        </p:nvGraphicFramePr>
        <p:xfrm>
          <a:off x="4736600" y="23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 = {"</a:t>
                      </a: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username</a:t>
                      </a: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": "rockstar",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"password": "6goatsEating",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"score": 5328}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print(player["username"])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22"/>
          <p:cNvSpPr/>
          <p:nvPr/>
        </p:nvSpPr>
        <p:spPr>
          <a:xfrm>
            <a:off x="6134225" y="2913375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352700" y="1914575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7703325" y="225313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p22"/>
          <p:cNvGraphicFramePr/>
          <p:nvPr/>
        </p:nvGraphicFramePr>
        <p:xfrm>
          <a:off x="4736600" y="359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rockstar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22"/>
          <p:cNvSpPr/>
          <p:nvPr/>
        </p:nvSpPr>
        <p:spPr>
          <a:xfrm>
            <a:off x="4686100" y="318378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2"/>
          <p:cNvCxnSpPr/>
          <p:nvPr/>
        </p:nvCxnSpPr>
        <p:spPr>
          <a:xfrm>
            <a:off x="3490725" y="2182387"/>
            <a:ext cx="1275900" cy="102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9" name="Google Shape;239;p22"/>
          <p:cNvSpPr/>
          <p:nvPr/>
        </p:nvSpPr>
        <p:spPr>
          <a:xfrm>
            <a:off x="5200100" y="3084675"/>
            <a:ext cx="2327700" cy="205200"/>
          </a:xfrm>
          <a:prstGeom prst="roundRect">
            <a:avLst>
              <a:gd fmla="val 16667" name="adj"/>
            </a:avLst>
          </a:prstGeom>
          <a:solidFill>
            <a:srgbClr val="5B5BA5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10900" y="3598875"/>
            <a:ext cx="40965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800" u="none" cap="none" strike="noStrik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for this program?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310900" y="1170124"/>
            <a:ext cx="40965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To </a:t>
            </a:r>
            <a:r>
              <a:rPr b="1" lang="en-GB"/>
              <a:t>modify </a:t>
            </a:r>
            <a:r>
              <a:rPr lang="en-GB"/>
              <a:t>the data paired with the </a:t>
            </a:r>
            <a:r>
              <a:rPr b="1" lang="en-GB"/>
              <a:t>key</a:t>
            </a:r>
            <a:r>
              <a:rPr lang="en-GB"/>
              <a:t>, you can use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dictionary</a:t>
            </a:r>
            <a:endParaRPr/>
          </a:p>
        </p:txBody>
      </p:sp>
      <p:sp>
        <p:nvSpPr>
          <p:cNvPr id="247" name="Google Shape;247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48" name="Google Shape;248;p23"/>
          <p:cNvGraphicFramePr/>
          <p:nvPr/>
        </p:nvGraphicFramePr>
        <p:xfrm>
          <a:off x="4736600" y="23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 = {"username": "rockstar",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"password": "6goatsEating",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"score": 5328}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player["password"] = "7goatsEating"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print(player["password"])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23"/>
          <p:cNvSpPr/>
          <p:nvPr/>
        </p:nvSpPr>
        <p:spPr>
          <a:xfrm>
            <a:off x="6134225" y="2913375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7703325" y="225313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23"/>
          <p:cNvGraphicFramePr/>
          <p:nvPr/>
        </p:nvGraphicFramePr>
        <p:xfrm>
          <a:off x="4736600" y="396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7goatsEating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52" name="Google Shape;252;p23"/>
          <p:cNvSpPr/>
          <p:nvPr/>
        </p:nvSpPr>
        <p:spPr>
          <a:xfrm>
            <a:off x="4686100" y="3183787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3"/>
          <p:cNvCxnSpPr>
            <a:endCxn id="252" idx="2"/>
          </p:cNvCxnSpPr>
          <p:nvPr/>
        </p:nvCxnSpPr>
        <p:spPr>
          <a:xfrm>
            <a:off x="2200300" y="1846537"/>
            <a:ext cx="2485800" cy="134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4" name="Google Shape;254;p23"/>
          <p:cNvSpPr/>
          <p:nvPr/>
        </p:nvSpPr>
        <p:spPr>
          <a:xfrm>
            <a:off x="5200100" y="3084675"/>
            <a:ext cx="3261600" cy="205200"/>
          </a:xfrm>
          <a:prstGeom prst="roundRect">
            <a:avLst>
              <a:gd fmla="val 16667" name="adj"/>
            </a:avLst>
          </a:prstGeom>
          <a:solidFill>
            <a:srgbClr val="5B5BA5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10900" y="3598875"/>
            <a:ext cx="40965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800" u="none" cap="none" strike="noStrik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for this program?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create a record and practise accessing and modifying attributes. </a:t>
            </a:r>
            <a:endParaRPr/>
          </a:p>
        </p:txBody>
      </p:sp>
      <p:sp>
        <p:nvSpPr>
          <p:cNvPr id="261" name="Google Shape;261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record</a:t>
            </a:r>
            <a:endParaRPr/>
          </a:p>
        </p:txBody>
      </p:sp>
      <p:sp>
        <p:nvSpPr>
          <p:cNvPr id="262" name="Google Shape;262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550" y="1170100"/>
            <a:ext cx="3192604" cy="3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database</a:t>
            </a:r>
            <a:r>
              <a:rPr lang="en-GB"/>
              <a:t> can hold multiple records as seen in this example.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database</a:t>
            </a:r>
            <a:r>
              <a:rPr b="1" lang="en-GB"/>
              <a:t>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players</a:t>
            </a:r>
            <a:r>
              <a:rPr lang="en-GB"/>
              <a:t> has </a:t>
            </a:r>
            <a:r>
              <a:rPr b="1" lang="en-GB"/>
              <a:t>three records</a:t>
            </a:r>
            <a:r>
              <a:rPr lang="en-GB"/>
              <a:t>.  </a:t>
            </a:r>
            <a:endParaRPr/>
          </a:p>
        </p:txBody>
      </p:sp>
      <p:sp>
        <p:nvSpPr>
          <p:cNvPr id="269" name="Google Shape;269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Adding a dictionary to a list</a:t>
            </a:r>
            <a:endParaRPr/>
          </a:p>
        </p:txBody>
      </p:sp>
      <p:sp>
        <p:nvSpPr>
          <p:cNvPr id="270" name="Google Shape;270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71" name="Google Shape;271;p25"/>
          <p:cNvGraphicFramePr/>
          <p:nvPr/>
        </p:nvGraphicFramePr>
        <p:xfrm>
          <a:off x="5145925" y="158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{B3BAF18A-A4E3-4385-A31C-806FECD5ACFE}</a:tableStyleId>
              </a:tblPr>
              <a:tblGrid>
                <a:gridCol w="1262975"/>
                <a:gridCol w="1478675"/>
                <a:gridCol w="9351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username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password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topscore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rockstar9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6goatsEating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5328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dinomouse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9fishDancing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3823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sharkfish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12ducksTweet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4254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25"/>
          <p:cNvSpPr txBox="1"/>
          <p:nvPr/>
        </p:nvSpPr>
        <p:spPr>
          <a:xfrm>
            <a:off x="5145925" y="1121725"/>
            <a:ext cx="1082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you want to use multiple </a:t>
            </a:r>
            <a:r>
              <a:rPr b="1" lang="en-GB"/>
              <a:t>records </a:t>
            </a:r>
            <a:r>
              <a:rPr lang="en-GB"/>
              <a:t>in a </a:t>
            </a:r>
            <a:r>
              <a:rPr b="1" lang="en-GB"/>
              <a:t>database</a:t>
            </a:r>
            <a:r>
              <a:rPr lang="en-GB"/>
              <a:t>, then you can add multiple </a:t>
            </a:r>
            <a:r>
              <a:rPr b="1" lang="en-GB"/>
              <a:t>dictionaries </a:t>
            </a:r>
            <a:r>
              <a:rPr lang="en-GB"/>
              <a:t>to a </a:t>
            </a:r>
            <a:r>
              <a:rPr b="1" lang="en-GB"/>
              <a:t>list</a:t>
            </a:r>
            <a:r>
              <a:rPr lang="en-GB"/>
              <a:t>. </a:t>
            </a:r>
            <a:endParaRPr/>
          </a:p>
        </p:txBody>
      </p:sp>
      <p:sp>
        <p:nvSpPr>
          <p:cNvPr id="278" name="Google Shape;278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Adding a dictionary to a list</a:t>
            </a:r>
            <a:endParaRPr/>
          </a:p>
        </p:txBody>
      </p:sp>
      <p:sp>
        <p:nvSpPr>
          <p:cNvPr id="279" name="Google Shape;279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80" name="Google Shape;280;p26"/>
          <p:cNvGraphicFramePr/>
          <p:nvPr/>
        </p:nvGraphicFramePr>
        <p:xfrm>
          <a:off x="4736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player1 = {"username": "rockstar",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"password": "6goatsEating",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"score": 5328 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player2 = {"username": "dinomouse",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"password": "9fishDancing",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"score": 3823 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player3 = {"username": "sharkfish",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"password": "12ducksTweet",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"score": 4254 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players = [player1, player2, player3]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print(players)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26"/>
          <p:cNvSpPr/>
          <p:nvPr/>
        </p:nvSpPr>
        <p:spPr>
          <a:xfrm>
            <a:off x="5207175" y="3516225"/>
            <a:ext cx="3459600" cy="205200"/>
          </a:xfrm>
          <a:prstGeom prst="roundRect">
            <a:avLst>
              <a:gd fmla="val 16667" name="adj"/>
            </a:avLst>
          </a:prstGeom>
          <a:solidFill>
            <a:srgbClr val="5B5BA5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26"/>
          <p:cNvCxnSpPr>
            <a:endCxn id="281" idx="1"/>
          </p:cNvCxnSpPr>
          <p:nvPr/>
        </p:nvCxnSpPr>
        <p:spPr>
          <a:xfrm>
            <a:off x="3523275" y="2080125"/>
            <a:ext cx="1683900" cy="153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Note that each dictionary follows exactly the same </a:t>
            </a:r>
            <a:r>
              <a:rPr b="1" lang="en-GB"/>
              <a:t>fixed </a:t>
            </a:r>
            <a:r>
              <a:rPr lang="en-GB"/>
              <a:t>structure. You have just changed the data and the names for each dictionary.  </a:t>
            </a:r>
            <a:endParaRPr/>
          </a:p>
        </p:txBody>
      </p:sp>
      <p:sp>
        <p:nvSpPr>
          <p:cNvPr id="288" name="Google Shape;288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Adding a dictionary to a list</a:t>
            </a:r>
            <a:endParaRPr/>
          </a:p>
        </p:txBody>
      </p:sp>
      <p:sp>
        <p:nvSpPr>
          <p:cNvPr id="289" name="Google Shape;289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90" name="Google Shape;290;p27"/>
          <p:cNvGraphicFramePr/>
          <p:nvPr/>
        </p:nvGraphicFramePr>
        <p:xfrm>
          <a:off x="4736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player1 = {"username": "rockstar",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"password": "6goatsEating",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"score": 5328 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player2 = {"username": "dinomouse",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"password": "9fishDancing",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"score": 3823 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player3 = {"username": "sharkfish",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"password": "12ducksTweet",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"score": 4254 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players = [player1, player2, player3]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print(players)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27"/>
          <p:cNvSpPr/>
          <p:nvPr/>
        </p:nvSpPr>
        <p:spPr>
          <a:xfrm>
            <a:off x="6105700" y="1289300"/>
            <a:ext cx="2631900" cy="646200"/>
          </a:xfrm>
          <a:prstGeom prst="roundRect">
            <a:avLst>
              <a:gd fmla="val 16667" name="adj"/>
            </a:avLst>
          </a:prstGeom>
          <a:solidFill>
            <a:srgbClr val="5B5BA5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7"/>
          <p:cNvCxnSpPr>
            <a:endCxn id="291" idx="1"/>
          </p:cNvCxnSpPr>
          <p:nvPr/>
        </p:nvCxnSpPr>
        <p:spPr>
          <a:xfrm flipH="1" rot="10800000">
            <a:off x="3360700" y="1612400"/>
            <a:ext cx="2745000" cy="76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75" y="1289294"/>
            <a:ext cx="218925" cy="2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5013713" y="11701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013725" y="1170100"/>
            <a:ext cx="37026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program has been started for a battleship-style game. A battleship is represented by a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 Which indices are required to reveal the battleship?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[1][1]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[2][1]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[3][2]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[2][3]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5183487" y="2702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5183487" y="29313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183487" y="31599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5183487" y="3420728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4991086" y="2898960"/>
            <a:ext cx="390401" cy="229550"/>
            <a:chOff x="5235174" y="2560960"/>
            <a:chExt cx="390401" cy="229550"/>
          </a:xfrm>
        </p:grpSpPr>
        <p:sp>
          <p:nvSpPr>
            <p:cNvPr id="66" name="Google Shape;66;p10"/>
            <p:cNvSpPr/>
            <p:nvPr/>
          </p:nvSpPr>
          <p:spPr>
            <a:xfrm>
              <a:off x="5409575" y="25745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235174" y="25609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aphicFrame>
        <p:nvGraphicFramePr>
          <p:cNvPr id="68" name="Google Shape;68;p10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{1CECF0C4-AABD-4678-B0ED-D24DDF2E6675}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battleboard = [[".", ".", ".", "."],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[".", ".", ".", "."],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[".", "B", ".", "."],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[".", ".", ".", "."],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[".", ".", ".", "."],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[".", ".", ".", "."]]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print(battleboard[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?</a:t>
                      </a: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][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?</a:t>
                      </a: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make predictions about a program that builds a database using dictionaries and lists. </a:t>
            </a:r>
            <a:endParaRPr/>
          </a:p>
        </p:txBody>
      </p:sp>
      <p:sp>
        <p:nvSpPr>
          <p:cNvPr id="299" name="Google Shape;299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database</a:t>
            </a:r>
            <a:endParaRPr/>
          </a:p>
        </p:txBody>
      </p:sp>
      <p:sp>
        <p:nvSpPr>
          <p:cNvPr id="300" name="Google Shape;300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01" name="Google Shape;3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775" y="1170125"/>
            <a:ext cx="3928146" cy="36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Match the keyword to the description</a:t>
            </a:r>
            <a:endParaRPr/>
          </a:p>
        </p:txBody>
      </p:sp>
      <p:sp>
        <p:nvSpPr>
          <p:cNvPr id="307" name="Google Shape;307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Plenary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310900" y="1289300"/>
            <a:ext cx="1677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Record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310900" y="2014775"/>
            <a:ext cx="1677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Entity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310900" y="2740250"/>
            <a:ext cx="1677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Attribute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310900" y="3550625"/>
            <a:ext cx="1677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Database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310900" y="4304400"/>
            <a:ext cx="1677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Key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3481000" y="4225400"/>
            <a:ext cx="541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Allows you to store a collection of attributes for a single entity.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3481000" y="3550650"/>
            <a:ext cx="541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person, object, place, or thing that has characteristics.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3481000" y="2036000"/>
            <a:ext cx="541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properties or characteristics of an entity.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3481000" y="2793313"/>
            <a:ext cx="541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Used to organise and store multiple records.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3481000" y="1289300"/>
            <a:ext cx="541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Used to link an attribute to a data pairing.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18" name="Google Shape;318;p29"/>
          <p:cNvCxnSpPr>
            <a:stCxn id="308" idx="3"/>
            <a:endCxn id="313" idx="1"/>
          </p:cNvCxnSpPr>
          <p:nvPr/>
        </p:nvCxnSpPr>
        <p:spPr>
          <a:xfrm>
            <a:off x="1988200" y="1487450"/>
            <a:ext cx="1492800" cy="293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9" name="Google Shape;319;p29"/>
          <p:cNvCxnSpPr>
            <a:stCxn id="309" idx="3"/>
            <a:endCxn id="314" idx="1"/>
          </p:cNvCxnSpPr>
          <p:nvPr/>
        </p:nvCxnSpPr>
        <p:spPr>
          <a:xfrm>
            <a:off x="1988200" y="2212925"/>
            <a:ext cx="1492800" cy="1536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0" name="Google Shape;320;p29"/>
          <p:cNvCxnSpPr>
            <a:stCxn id="310" idx="3"/>
            <a:endCxn id="315" idx="1"/>
          </p:cNvCxnSpPr>
          <p:nvPr/>
        </p:nvCxnSpPr>
        <p:spPr>
          <a:xfrm flipH="1" rot="10800000">
            <a:off x="1988200" y="2234300"/>
            <a:ext cx="1492800" cy="70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Google Shape;321;p29"/>
          <p:cNvCxnSpPr>
            <a:stCxn id="311" idx="3"/>
            <a:endCxn id="316" idx="1"/>
          </p:cNvCxnSpPr>
          <p:nvPr/>
        </p:nvCxnSpPr>
        <p:spPr>
          <a:xfrm flipH="1" rot="10800000">
            <a:off x="1988200" y="2991575"/>
            <a:ext cx="1492800" cy="75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Google Shape;322;p29"/>
          <p:cNvCxnSpPr>
            <a:stCxn id="312" idx="3"/>
            <a:endCxn id="317" idx="1"/>
          </p:cNvCxnSpPr>
          <p:nvPr/>
        </p:nvCxnSpPr>
        <p:spPr>
          <a:xfrm flipH="1" rot="10800000">
            <a:off x="1988200" y="1487550"/>
            <a:ext cx="1492800" cy="301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a record could be created using dictionaries in Python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a database can be built using dictionaries and lists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0" name="Google Shape;330;p3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Learn about other aspects of the dictionary data structure </a:t>
            </a:r>
            <a:endParaRPr/>
          </a:p>
        </p:txBody>
      </p:sp>
      <p:sp>
        <p:nvSpPr>
          <p:cNvPr id="331" name="Google Shape;331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the record data structure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dictionary to represent a record in a program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dictionary with a list to represent records in a database</a:t>
            </a:r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1: Records and dictionaries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Data structures</a:t>
            </a:r>
            <a:r>
              <a:rPr lang="en-GB"/>
              <a:t> are used to store data in an organised and accessible way. A </a:t>
            </a:r>
            <a:r>
              <a:rPr b="1" lang="en-GB"/>
              <a:t>list</a:t>
            </a:r>
            <a:r>
              <a:rPr lang="en-GB"/>
              <a:t> is a data structure.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Another example of a data structure is a </a:t>
            </a:r>
            <a:r>
              <a:rPr b="1" lang="en-GB"/>
              <a:t>record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might have heard of the word </a:t>
            </a:r>
            <a:r>
              <a:rPr b="1" lang="en-GB"/>
              <a:t>record </a:t>
            </a:r>
            <a:r>
              <a:rPr lang="en-GB"/>
              <a:t>if you have ever created a </a:t>
            </a:r>
            <a:r>
              <a:rPr b="1" lang="en-GB"/>
              <a:t>database </a:t>
            </a:r>
            <a:r>
              <a:rPr lang="en-GB"/>
              <a:t>before. </a:t>
            </a:r>
            <a:endParaRPr/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record</a:t>
            </a:r>
            <a:endParaRPr/>
          </a:p>
        </p:txBody>
      </p:sp>
      <p:sp>
        <p:nvSpPr>
          <p:cNvPr id="84" name="Google Shape;84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66800"/>
            <a:ext cx="4096500" cy="273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record </a:t>
            </a:r>
            <a:r>
              <a:rPr lang="en-GB"/>
              <a:t>allows you to store a collection of </a:t>
            </a:r>
            <a:r>
              <a:rPr b="1" lang="en-GB"/>
              <a:t>attributes </a:t>
            </a:r>
            <a:r>
              <a:rPr lang="en-GB"/>
              <a:t>for a single </a:t>
            </a:r>
            <a:r>
              <a:rPr b="1" lang="en-GB"/>
              <a:t>entity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Here is an example of a </a:t>
            </a:r>
            <a:r>
              <a:rPr b="1" lang="en-GB"/>
              <a:t>record </a:t>
            </a:r>
            <a:r>
              <a:rPr lang="en-GB"/>
              <a:t>that holds the </a:t>
            </a:r>
            <a:r>
              <a:rPr b="1" lang="en-GB"/>
              <a:t>data</a:t>
            </a:r>
            <a:r>
              <a:rPr lang="en-GB"/>
              <a:t> for a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player</a:t>
            </a:r>
            <a:r>
              <a:rPr lang="en-GB"/>
              <a:t>. </a:t>
            </a:r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record</a:t>
            </a:r>
            <a:endParaRPr/>
          </a:p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146025" y="1368600"/>
            <a:ext cx="2597700" cy="9597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3"/>
          <p:cNvGraphicFramePr/>
          <p:nvPr/>
        </p:nvGraphicFramePr>
        <p:xfrm>
          <a:off x="6143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{B3BAF18A-A4E3-4385-A31C-806FECD5ACFE}</a:tableStyleId>
              </a:tblPr>
              <a:tblGrid>
                <a:gridCol w="929500"/>
                <a:gridCol w="166805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username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"rockstar9"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password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"6goatsEating"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topscore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5328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3"/>
          <p:cNvSpPr txBox="1"/>
          <p:nvPr/>
        </p:nvSpPr>
        <p:spPr>
          <a:xfrm>
            <a:off x="5199575" y="1310750"/>
            <a:ext cx="92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4439200" y="2810624"/>
            <a:ext cx="6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Entity</a:t>
            </a:r>
            <a:endParaRPr sz="1400"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079675" y="3339400"/>
            <a:ext cx="107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Attributes</a:t>
            </a:r>
            <a:endParaRPr sz="1400"/>
          </a:p>
        </p:txBody>
      </p:sp>
      <p:sp>
        <p:nvSpPr>
          <p:cNvPr id="98" name="Google Shape;98;p13"/>
          <p:cNvSpPr/>
          <p:nvPr/>
        </p:nvSpPr>
        <p:spPr>
          <a:xfrm>
            <a:off x="5200100" y="152065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607075" y="244920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3"/>
          <p:cNvCxnSpPr>
            <a:stCxn id="96" idx="0"/>
            <a:endCxn id="95" idx="1"/>
          </p:cNvCxnSpPr>
          <p:nvPr/>
        </p:nvCxnSpPr>
        <p:spPr>
          <a:xfrm rot="-5400000">
            <a:off x="4323550" y="1934624"/>
            <a:ext cx="1319100" cy="432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" name="Google Shape;101;p13"/>
          <p:cNvCxnSpPr>
            <a:stCxn id="97" idx="0"/>
            <a:endCxn id="99" idx="4"/>
          </p:cNvCxnSpPr>
          <p:nvPr/>
        </p:nvCxnSpPr>
        <p:spPr>
          <a:xfrm rot="-5400000">
            <a:off x="6183025" y="2904400"/>
            <a:ext cx="869400" cy="6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7451275" y="3339400"/>
            <a:ext cx="107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Data</a:t>
            </a:r>
            <a:endParaRPr sz="1400"/>
          </a:p>
        </p:txBody>
      </p:sp>
      <p:sp>
        <p:nvSpPr>
          <p:cNvPr id="103" name="Google Shape;103;p13"/>
          <p:cNvSpPr/>
          <p:nvPr/>
        </p:nvSpPr>
        <p:spPr>
          <a:xfrm>
            <a:off x="7978675" y="244920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3"/>
          <p:cNvCxnSpPr>
            <a:stCxn id="102" idx="0"/>
            <a:endCxn id="103" idx="4"/>
          </p:cNvCxnSpPr>
          <p:nvPr/>
        </p:nvCxnSpPr>
        <p:spPr>
          <a:xfrm rot="-5400000">
            <a:off x="7554625" y="2904400"/>
            <a:ext cx="869400" cy="6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 </a:t>
            </a:r>
            <a:r>
              <a:rPr b="1" lang="en-GB"/>
              <a:t>entity</a:t>
            </a:r>
            <a:r>
              <a:rPr lang="en-GB"/>
              <a:t> can be any object, place, person, or thing.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Attributes</a:t>
            </a:r>
            <a:r>
              <a:rPr lang="en-GB"/>
              <a:t> are properties or characteristics of that </a:t>
            </a:r>
            <a:r>
              <a:rPr b="1" lang="en-GB"/>
              <a:t>entity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Attributes are sometimes referred to as </a:t>
            </a:r>
            <a:r>
              <a:rPr b="1" lang="en-GB"/>
              <a:t>fields</a:t>
            </a:r>
            <a:r>
              <a:rPr lang="en-GB"/>
              <a:t>. </a:t>
            </a:r>
            <a:endParaRPr/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record</a:t>
            </a:r>
            <a:endParaRPr/>
          </a:p>
        </p:txBody>
      </p:sp>
      <p:sp>
        <p:nvSpPr>
          <p:cNvPr id="111" name="Google Shape;111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5199575" y="1310750"/>
            <a:ext cx="92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4439200" y="2810624"/>
            <a:ext cx="6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Entity</a:t>
            </a:r>
            <a:endParaRPr sz="1400"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6079675" y="3339400"/>
            <a:ext cx="107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Attributes</a:t>
            </a:r>
            <a:endParaRPr sz="1400"/>
          </a:p>
        </p:txBody>
      </p:sp>
      <p:sp>
        <p:nvSpPr>
          <p:cNvPr id="115" name="Google Shape;115;p14"/>
          <p:cNvSpPr/>
          <p:nvPr/>
        </p:nvSpPr>
        <p:spPr>
          <a:xfrm>
            <a:off x="5200100" y="152065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607075" y="244920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4"/>
          <p:cNvCxnSpPr>
            <a:stCxn id="113" idx="0"/>
            <a:endCxn id="112" idx="1"/>
          </p:cNvCxnSpPr>
          <p:nvPr/>
        </p:nvCxnSpPr>
        <p:spPr>
          <a:xfrm rot="-5400000">
            <a:off x="4323550" y="1934624"/>
            <a:ext cx="1319100" cy="432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" name="Google Shape;118;p14"/>
          <p:cNvCxnSpPr>
            <a:stCxn id="114" idx="0"/>
            <a:endCxn id="116" idx="4"/>
          </p:cNvCxnSpPr>
          <p:nvPr/>
        </p:nvCxnSpPr>
        <p:spPr>
          <a:xfrm rot="-5400000">
            <a:off x="6183025" y="2904400"/>
            <a:ext cx="869400" cy="6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7451275" y="3339400"/>
            <a:ext cx="107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Data</a:t>
            </a:r>
            <a:endParaRPr sz="1400"/>
          </a:p>
        </p:txBody>
      </p:sp>
      <p:sp>
        <p:nvSpPr>
          <p:cNvPr id="120" name="Google Shape;120;p14"/>
          <p:cNvSpPr/>
          <p:nvPr/>
        </p:nvSpPr>
        <p:spPr>
          <a:xfrm>
            <a:off x="7978675" y="244920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4"/>
          <p:cNvCxnSpPr>
            <a:stCxn id="119" idx="0"/>
            <a:endCxn id="120" idx="4"/>
          </p:cNvCxnSpPr>
          <p:nvPr/>
        </p:nvCxnSpPr>
        <p:spPr>
          <a:xfrm rot="-5400000">
            <a:off x="7554625" y="2904400"/>
            <a:ext cx="869400" cy="6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" name="Google Shape;122;p14"/>
          <p:cNvSpPr/>
          <p:nvPr/>
        </p:nvSpPr>
        <p:spPr>
          <a:xfrm>
            <a:off x="6146025" y="1368600"/>
            <a:ext cx="2597700" cy="9597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14"/>
          <p:cNvGraphicFramePr/>
          <p:nvPr/>
        </p:nvGraphicFramePr>
        <p:xfrm>
          <a:off x="6143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{B3BAF18A-A4E3-4385-A31C-806FECD5ACFE}</a:tableStyleId>
              </a:tblPr>
              <a:tblGrid>
                <a:gridCol w="929500"/>
                <a:gridCol w="166805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username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"rockstar9"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password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"6goatsEating"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topscore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5328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10900" y="1170125"/>
            <a:ext cx="40965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database</a:t>
            </a:r>
            <a:r>
              <a:rPr lang="en-GB"/>
              <a:t> will hold many </a:t>
            </a:r>
            <a:r>
              <a:rPr b="1" lang="en-GB"/>
              <a:t>records</a:t>
            </a:r>
            <a:r>
              <a:rPr lang="en-GB"/>
              <a:t> for a particular </a:t>
            </a:r>
            <a:r>
              <a:rPr b="1" lang="en-GB"/>
              <a:t>entity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Can you think of any other </a:t>
            </a:r>
            <a:r>
              <a:rPr b="1" lang="en-GB"/>
              <a:t>entities</a:t>
            </a:r>
            <a:r>
              <a:rPr lang="en-GB"/>
              <a:t> that you could store in a </a:t>
            </a:r>
            <a:r>
              <a:rPr b="1" lang="en-GB"/>
              <a:t>record</a:t>
            </a:r>
            <a:r>
              <a:rPr lang="en-GB"/>
              <a:t>?</a:t>
            </a:r>
            <a:endParaRPr/>
          </a:p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record</a:t>
            </a:r>
            <a:endParaRPr/>
          </a:p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6607075" y="244920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15"/>
          <p:cNvGraphicFramePr/>
          <p:nvPr/>
        </p:nvGraphicFramePr>
        <p:xfrm>
          <a:off x="5145925" y="158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{B3BAF18A-A4E3-4385-A31C-806FECD5ACFE}</a:tableStyleId>
              </a:tblPr>
              <a:tblGrid>
                <a:gridCol w="1262975"/>
                <a:gridCol w="1478675"/>
                <a:gridCol w="9351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username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password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topscore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rockstar9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6goatsEating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5328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dinomouse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9fishDancing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3823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sharkfish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12ducksTweet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4254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5"/>
          <p:cNvSpPr txBox="1"/>
          <p:nvPr/>
        </p:nvSpPr>
        <p:spPr>
          <a:xfrm>
            <a:off x="5145925" y="1121725"/>
            <a:ext cx="1082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310900" y="3339425"/>
            <a:ext cx="40965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Possible answers 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800" u="none" cap="none" strike="noStrik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customers, books, games, stock, cars, devices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record</a:t>
            </a:r>
            <a:r>
              <a:rPr lang="en-GB"/>
              <a:t> can be represented as pseudocode, like this example.</a:t>
            </a:r>
            <a:endParaRPr/>
          </a:p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record</a:t>
            </a:r>
            <a:endParaRPr/>
          </a:p>
        </p:txBody>
      </p:sp>
      <p:sp>
        <p:nvSpPr>
          <p:cNvPr id="141" name="Google Shape;141;p1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RECORD Player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username : String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password : String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topscore : Integer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ENDRECORD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7226750" y="634099"/>
            <a:ext cx="6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Entity</a:t>
            </a:r>
            <a:endParaRPr sz="1400"/>
          </a:p>
        </p:txBody>
      </p:sp>
      <p:sp>
        <p:nvSpPr>
          <p:cNvPr id="144" name="Google Shape;144;p16"/>
          <p:cNvSpPr/>
          <p:nvPr/>
        </p:nvSpPr>
        <p:spPr>
          <a:xfrm>
            <a:off x="5872225" y="1145675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6"/>
          <p:cNvCxnSpPr>
            <a:stCxn id="143" idx="1"/>
            <a:endCxn id="146" idx="7"/>
          </p:cNvCxnSpPr>
          <p:nvPr/>
        </p:nvCxnSpPr>
        <p:spPr>
          <a:xfrm flipH="1">
            <a:off x="6243650" y="852499"/>
            <a:ext cx="983100" cy="380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6" name="Google Shape;146;p16"/>
          <p:cNvSpPr/>
          <p:nvPr/>
        </p:nvSpPr>
        <p:spPr>
          <a:xfrm>
            <a:off x="6226075" y="123000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661100" y="3311100"/>
            <a:ext cx="107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Attributes</a:t>
            </a:r>
            <a:endParaRPr sz="1400"/>
          </a:p>
        </p:txBody>
      </p:sp>
      <p:sp>
        <p:nvSpPr>
          <p:cNvPr id="148" name="Google Shape;148;p16"/>
          <p:cNvSpPr/>
          <p:nvPr/>
        </p:nvSpPr>
        <p:spPr>
          <a:xfrm>
            <a:off x="5179100" y="188750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6"/>
          <p:cNvCxnSpPr>
            <a:stCxn id="147" idx="0"/>
            <a:endCxn id="148" idx="2"/>
          </p:cNvCxnSpPr>
          <p:nvPr/>
        </p:nvCxnSpPr>
        <p:spPr>
          <a:xfrm rot="-5400000">
            <a:off x="3982400" y="2114250"/>
            <a:ext cx="1413300" cy="980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record</a:t>
            </a:r>
            <a:r>
              <a:rPr lang="en-GB"/>
              <a:t> is a </a:t>
            </a:r>
            <a:r>
              <a:rPr b="1" lang="en-GB"/>
              <a:t>static </a:t>
            </a:r>
            <a:r>
              <a:rPr lang="en-GB"/>
              <a:t>data structure. You must determine the </a:t>
            </a:r>
            <a:r>
              <a:rPr b="1" lang="en-GB"/>
              <a:t>attributes </a:t>
            </a:r>
            <a:r>
              <a:rPr lang="en-GB"/>
              <a:t>and the </a:t>
            </a:r>
            <a:r>
              <a:rPr b="1" lang="en-GB"/>
              <a:t>data types</a:t>
            </a:r>
            <a:r>
              <a:rPr lang="en-GB"/>
              <a:t> for each </a:t>
            </a:r>
            <a:r>
              <a:rPr b="1" lang="en-GB"/>
              <a:t>entity </a:t>
            </a:r>
            <a:r>
              <a:rPr lang="en-GB"/>
              <a:t>during declaration.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These will then be </a:t>
            </a:r>
            <a:r>
              <a:rPr b="1" lang="en-GB"/>
              <a:t>fixed </a:t>
            </a:r>
            <a:r>
              <a:rPr lang="en-GB"/>
              <a:t>for each record used in the </a:t>
            </a:r>
            <a:r>
              <a:rPr b="1" lang="en-GB"/>
              <a:t>database</a:t>
            </a:r>
            <a:r>
              <a:rPr lang="en-GB"/>
              <a:t>. </a:t>
            </a:r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structure: record</a:t>
            </a:r>
            <a:endParaRPr/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RECORD Player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username : String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password : String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topscore : Integer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ENDRECORD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5872225" y="1145675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6226075" y="123000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179100" y="1887500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633900" y="3282800"/>
            <a:ext cx="1213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Data</a:t>
            </a:r>
            <a:r>
              <a:rPr b="1" lang="en-GB" sz="1400"/>
              <a:t> types</a:t>
            </a:r>
            <a:endParaRPr b="1" sz="1400"/>
          </a:p>
        </p:txBody>
      </p:sp>
      <p:sp>
        <p:nvSpPr>
          <p:cNvPr id="162" name="Google Shape;162;p17"/>
          <p:cNvSpPr/>
          <p:nvPr/>
        </p:nvSpPr>
        <p:spPr>
          <a:xfrm>
            <a:off x="7837575" y="1941325"/>
            <a:ext cx="20700" cy="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7"/>
          <p:cNvCxnSpPr>
            <a:stCxn id="161" idx="0"/>
            <a:endCxn id="162" idx="6"/>
          </p:cNvCxnSpPr>
          <p:nvPr/>
        </p:nvCxnSpPr>
        <p:spPr>
          <a:xfrm flipH="1" rot="5400000">
            <a:off x="7383850" y="2426150"/>
            <a:ext cx="1331100" cy="3822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