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Quicksan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Quicksand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B564C3-82A9-4519-B97B-BB897F18D6C9}">
  <a:tblStyle styleId="{E7B564C3-82A9-4519-B97B-BB897F18D6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icksand-regular.fntdata"/><Relationship Id="rId25" Type="http://schemas.openxmlformats.org/officeDocument/2006/relationships/slide" Target="slides/slide19.xml"/><Relationship Id="rId28" Type="http://schemas.openxmlformats.org/officeDocument/2006/relationships/font" Target="fonts/RobotoMono-regular.fntdata"/><Relationship Id="rId27" Type="http://schemas.openxmlformats.org/officeDocument/2006/relationships/font" Target="fonts/Quicksa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33" Type="http://schemas.openxmlformats.org/officeDocument/2006/relationships/font" Target="fonts/QuicksandLight-bold.fntdata"/><Relationship Id="rId10" Type="http://schemas.openxmlformats.org/officeDocument/2006/relationships/slide" Target="slides/slide4.xml"/><Relationship Id="rId32" Type="http://schemas.openxmlformats.org/officeDocument/2006/relationships/font" Target="fonts/QuicksandLigh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safe-money-dial-hand-box-secure-3703193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safe-money-dial-hand-box-secure-3703193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10-31-2022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https://pixabay.com/illustrations/safe-money-dial-hand-box-secure-3703193/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https://pixabay.com/illustrations/safe-money-dial-hand-box-secure-3703193/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Image: from the Raspberry Pi Foundation’s  </a:t>
            </a:r>
            <a:r>
              <a:rPr i="1"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Encryption</a:t>
            </a: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online course.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300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jects.raspberrypi.org/en/projects/rpg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Dictionary challenge</a:t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2022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6838275" y="3826175"/>
            <a:ext cx="2064900" cy="116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encrypt the word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CAT</a:t>
            </a:r>
            <a:r>
              <a:rPr lang="en-GB"/>
              <a:t>, you start by finding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/>
              <a:t> on the inner wheel and looking at the outer wheel for the encrypted letter.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/>
              <a:t> becomes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34" name="Google Shape;134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26940">
            <a:off x="4955300" y="1123025"/>
            <a:ext cx="3659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8"/>
          <p:cNvSpPr/>
          <p:nvPr/>
        </p:nvSpPr>
        <p:spPr>
          <a:xfrm rot="3279634">
            <a:off x="7707572" y="1776844"/>
            <a:ext cx="257408" cy="892313"/>
          </a:xfrm>
          <a:prstGeom prst="flowChartManualOperation">
            <a:avLst/>
          </a:prstGeom>
          <a:solidFill>
            <a:srgbClr val="5B5BA5">
              <a:alpha val="2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continue for each letter until you have finished the encryption.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	A	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	C	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45" name="Google Shape;145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26940">
            <a:off x="4955300" y="1123025"/>
            <a:ext cx="3659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474025" y="235597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931225" y="235597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1381350" y="235597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dictionary</a:t>
            </a:r>
            <a:r>
              <a:rPr lang="en-GB"/>
              <a:t> data structure can be used to create a Caesar cipher.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is ideal because a dictionary maps one thing to another.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58" name="Google Shape;158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822045">
            <a:off x="4955300" y="1123026"/>
            <a:ext cx="3659099" cy="36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Unlike a </a:t>
            </a:r>
            <a:r>
              <a:rPr b="1" lang="en-GB"/>
              <a:t>record </a:t>
            </a:r>
            <a:r>
              <a:rPr lang="en-GB"/>
              <a:t>data structure, a </a:t>
            </a:r>
            <a:r>
              <a:rPr b="1" lang="en-GB"/>
              <a:t>dictionary</a:t>
            </a:r>
            <a:r>
              <a:rPr lang="en-GB"/>
              <a:t> data structure is </a:t>
            </a:r>
            <a:r>
              <a:rPr b="1" lang="en-GB"/>
              <a:t>dynamic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change the size of the structure during execution.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means that a </a:t>
            </a:r>
            <a:r>
              <a:rPr b="1" lang="en-GB"/>
              <a:t>dictionary </a:t>
            </a:r>
            <a:r>
              <a:rPr lang="en-GB"/>
              <a:t>can be </a:t>
            </a:r>
            <a:r>
              <a:rPr b="1" lang="en-GB"/>
              <a:t>populated </a:t>
            </a:r>
            <a:r>
              <a:rPr lang="en-GB"/>
              <a:t>during execution. </a:t>
            </a:r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822045">
            <a:off x="4955300" y="1123026"/>
            <a:ext cx="3659099" cy="36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key–value</a:t>
            </a:r>
            <a:r>
              <a:rPr lang="en-GB"/>
              <a:t> can hold the original character and the </a:t>
            </a:r>
            <a:r>
              <a:rPr b="1" lang="en-GB"/>
              <a:t>pair</a:t>
            </a:r>
            <a:r>
              <a:rPr lang="en-GB"/>
              <a:t> can hold the encrypted character.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76" name="Google Shape;176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77" name="Google Shape;177;p22"/>
          <p:cNvGraphicFramePr/>
          <p:nvPr/>
        </p:nvGraphicFramePr>
        <p:xfrm>
          <a:off x="4726200" y="17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{E7B564C3-82A9-4519-B97B-BB897F18D6C9}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caesar = {"Y": "A",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"Z": "B",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"A": "C"}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encrypted = caesar["Z"]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print(encrypted)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2"/>
          <p:cNvSpPr txBox="1"/>
          <p:nvPr/>
        </p:nvSpPr>
        <p:spPr>
          <a:xfrm>
            <a:off x="5065675" y="881600"/>
            <a:ext cx="1200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Key–value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704300" y="922425"/>
            <a:ext cx="1344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Pair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255525" y="1719737"/>
            <a:ext cx="20700" cy="20700"/>
          </a:xfrm>
          <a:prstGeom prst="ellipse">
            <a:avLst/>
          </a:prstGeom>
          <a:solidFill>
            <a:srgbClr val="F2F6FC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6712725" y="1719737"/>
            <a:ext cx="20700" cy="20700"/>
          </a:xfrm>
          <a:prstGeom prst="ellipse">
            <a:avLst/>
          </a:prstGeom>
          <a:solidFill>
            <a:srgbClr val="F2F6FC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2"/>
          <p:cNvCxnSpPr>
            <a:stCxn id="178" idx="2"/>
            <a:endCxn id="180" idx="0"/>
          </p:cNvCxnSpPr>
          <p:nvPr/>
        </p:nvCxnSpPr>
        <p:spPr>
          <a:xfrm flipH="1" rot="-5400000">
            <a:off x="5765125" y="1218950"/>
            <a:ext cx="401400" cy="600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p22"/>
          <p:cNvCxnSpPr>
            <a:stCxn id="179" idx="2"/>
            <a:endCxn id="181" idx="0"/>
          </p:cNvCxnSpPr>
          <p:nvPr/>
        </p:nvCxnSpPr>
        <p:spPr>
          <a:xfrm rot="5400000">
            <a:off x="6869450" y="1212825"/>
            <a:ext cx="360600" cy="6534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84" name="Google Shape;184;p22"/>
          <p:cNvGraphicFramePr/>
          <p:nvPr/>
        </p:nvGraphicFramePr>
        <p:xfrm>
          <a:off x="4726200" y="34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{E7B564C3-82A9-4519-B97B-BB897F18D6C9}</a:tableStyleId>
              </a:tblPr>
              <a:tblGrid>
                <a:gridCol w="4096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add a new </a:t>
            </a:r>
            <a:r>
              <a:rPr b="1" lang="en-GB"/>
              <a:t>key–value pairing</a:t>
            </a:r>
            <a:r>
              <a:rPr lang="en-GB"/>
              <a:t> to the dictionary using this piece of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</a:rPr>
              <a:t> Question </a:t>
            </a:r>
            <a:r>
              <a:rPr lang="en-GB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What will be the output of this program when it is executed?</a:t>
            </a:r>
            <a:endParaRPr/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91" name="Google Shape;191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4726200" y="17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{E7B564C3-82A9-4519-B97B-BB897F18D6C9}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caesar = {"A": "C",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"B": "D",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"C": "E"}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caesar["D"] = "F"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print(caesar)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3"/>
          <p:cNvSpPr/>
          <p:nvPr/>
        </p:nvSpPr>
        <p:spPr>
          <a:xfrm>
            <a:off x="6255525" y="1719737"/>
            <a:ext cx="20700" cy="20700"/>
          </a:xfrm>
          <a:prstGeom prst="ellipse">
            <a:avLst/>
          </a:prstGeom>
          <a:solidFill>
            <a:srgbClr val="F2F6FC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712725" y="1719737"/>
            <a:ext cx="20700" cy="20700"/>
          </a:xfrm>
          <a:prstGeom prst="ellipse">
            <a:avLst/>
          </a:prstGeom>
          <a:solidFill>
            <a:srgbClr val="F2F6FC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157650" y="2550975"/>
            <a:ext cx="1641300" cy="198000"/>
          </a:xfrm>
          <a:prstGeom prst="roundRect">
            <a:avLst>
              <a:gd fmla="val 16667" name="adj"/>
            </a:avLst>
          </a:prstGeom>
          <a:solidFill>
            <a:srgbClr val="5B5BA5">
              <a:alpha val="30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3"/>
          <p:cNvCxnSpPr>
            <a:endCxn id="195" idx="1"/>
          </p:cNvCxnSpPr>
          <p:nvPr/>
        </p:nvCxnSpPr>
        <p:spPr>
          <a:xfrm>
            <a:off x="1924550" y="2023575"/>
            <a:ext cx="3233100" cy="62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197" name="Google Shape;197;p23"/>
          <p:cNvGraphicFramePr/>
          <p:nvPr/>
        </p:nvGraphicFramePr>
        <p:xfrm>
          <a:off x="4726200" y="34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{E7B564C3-82A9-4519-B97B-BB897F18D6C9}</a:tableStyleId>
              </a:tblPr>
              <a:tblGrid>
                <a:gridCol w="40965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{'A': 'C', 'B': 'D', 'C': 'E', 'D': 'F'}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&gt;&gt;&gt;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lesson you will create a </a:t>
            </a:r>
            <a:r>
              <a:rPr b="1" lang="en-GB"/>
              <a:t>Caesar cipher encryption program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Use the </a:t>
            </a:r>
            <a:r>
              <a:rPr b="1" lang="en-GB"/>
              <a:t>worksheet </a:t>
            </a:r>
            <a:r>
              <a:rPr lang="en-GB"/>
              <a:t>to help support you with this. </a:t>
            </a:r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Mini project</a:t>
            </a:r>
            <a:endParaRPr/>
          </a:p>
        </p:txBody>
      </p:sp>
      <p:sp>
        <p:nvSpPr>
          <p:cNvPr id="204" name="Google Shape;204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600" y="1170100"/>
            <a:ext cx="4096500" cy="318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Make a prediction</a:t>
            </a:r>
            <a:endParaRPr/>
          </a:p>
        </p:txBody>
      </p:sp>
      <p:sp>
        <p:nvSpPr>
          <p:cNvPr id="211" name="Google Shape;211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5013713" y="11701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013725" y="1170100"/>
            <a:ext cx="37026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If a user enters 65 during the execution of this program, what will be the output?</a:t>
            </a:r>
            <a:b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</a:br>
            <a:b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65 + A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65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Roboto Mono"/>
              <a:buAutoNum type="alphaUcPeriod"/>
            </a:pP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0" i="0" sz="1400" u="none" cap="none" strike="noStrike">
              <a:solidFill>
                <a:srgbClr val="5B5BA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183487" y="27027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183487" y="29313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183487" y="3159997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183487" y="3420728"/>
            <a:ext cx="180000" cy="180000"/>
          </a:xfrm>
          <a:prstGeom prst="ellipse">
            <a:avLst/>
          </a:prstGeom>
          <a:solidFill>
            <a:srgbClr val="5B5B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10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4991086" y="3389911"/>
            <a:ext cx="390401" cy="229549"/>
            <a:chOff x="5235174" y="3051911"/>
            <a:chExt cx="390401" cy="229549"/>
          </a:xfrm>
        </p:grpSpPr>
        <p:sp>
          <p:nvSpPr>
            <p:cNvPr id="219" name="Google Shape;219;p25"/>
            <p:cNvSpPr/>
            <p:nvPr/>
          </p:nvSpPr>
          <p:spPr>
            <a:xfrm>
              <a:off x="5409575" y="3065460"/>
              <a:ext cx="216000" cy="216000"/>
            </a:xfrm>
            <a:prstGeom prst="ellipse">
              <a:avLst/>
            </a:prstGeom>
            <a:noFill/>
            <a:ln cap="flat" cmpd="sng" w="9525">
              <a:solidFill>
                <a:srgbClr val="5B5B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235174" y="3051911"/>
              <a:ext cx="216000" cy="21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5B5BA5"/>
                  </a:solidFill>
                  <a:latin typeface="Quicksand"/>
                  <a:ea typeface="Quicksand"/>
                  <a:cs typeface="Quicksand"/>
                  <a:sym typeface="Quicksand"/>
                </a:rPr>
                <a:t>▹</a:t>
              </a:r>
              <a:endParaRPr b="0" i="0" sz="10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aphicFrame>
        <p:nvGraphicFramePr>
          <p:cNvPr id="221" name="Google Shape;221;p25"/>
          <p:cNvGraphicFramePr/>
          <p:nvPr/>
        </p:nvGraphicFramePr>
        <p:xfrm>
          <a:off x="310900" y="11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{E7B564C3-82A9-4519-B97B-BB897F18D6C9}</a:tableStyleId>
              </a:tblPr>
              <a:tblGrid>
                <a:gridCol w="420950"/>
                <a:gridCol w="367555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6666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message = ""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= int(input())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convert = chr(number)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message = message + convert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print(message)</a:t>
                      </a:r>
                      <a:endParaRPr sz="12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Create an </a:t>
            </a:r>
            <a:r>
              <a:rPr b="1" lang="en-GB"/>
              <a:t>RPG maze game</a:t>
            </a:r>
            <a:r>
              <a:rPr lang="en-GB"/>
              <a:t> using the Raspberry Pi Projects site.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ncce.io/rpgproject</a:t>
            </a:r>
            <a:endParaRPr b="1" sz="2400"/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228" name="Google Shape;228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Homework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170125"/>
            <a:ext cx="4096500" cy="2149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Use a dictionary to create a Caesar cipher encryption program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2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Learn how to work with external text files </a:t>
            </a:r>
            <a:endParaRPr/>
          </a:p>
        </p:txBody>
      </p:sp>
      <p:sp>
        <p:nvSpPr>
          <p:cNvPr id="238" name="Google Shape;238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0900" y="1170125"/>
            <a:ext cx="40965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secret message has been written below. Try to crack the code to see what the message 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sz="3000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000">
                <a:latin typeface="Roboto Mono"/>
                <a:ea typeface="Roboto Mono"/>
                <a:cs typeface="Roboto Mono"/>
                <a:sym typeface="Roboto Mono"/>
              </a:rPr>
              <a:t>RAVJQP KU CEG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Crack the secret message</a:t>
            </a:r>
            <a:endParaRPr/>
          </a:p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599" y="1170125"/>
            <a:ext cx="4096500" cy="273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0900" y="1170125"/>
            <a:ext cx="4096500" cy="2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secret message has been written below. Try to crack the code to see what the message 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000">
                <a:latin typeface="Roboto Mono"/>
                <a:ea typeface="Roboto Mono"/>
                <a:cs typeface="Roboto Mono"/>
                <a:sym typeface="Roboto Mono"/>
              </a:rPr>
              <a:t>PYTHON IS ACE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Crack the secret message</a:t>
            </a:r>
            <a:endParaRPr/>
          </a:p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599" y="1170125"/>
            <a:ext cx="4096500" cy="273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 the dictionary data 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 dictionary to produce key–value pairs</a:t>
            </a:r>
            <a:endParaRPr/>
          </a:p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Lesson 2: Dictionary challenge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cipher </a:t>
            </a:r>
            <a:r>
              <a:rPr lang="en-GB"/>
              <a:t>is a type of secret code, where you swap the letters around so that no one can read your message.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</a:t>
            </a:r>
            <a:r>
              <a:rPr b="1" lang="en-GB"/>
              <a:t>Caesar cipher</a:t>
            </a:r>
            <a:r>
              <a:rPr lang="en-GB"/>
              <a:t> is one of the oldest and most famous ciphers. It is named after Julius Caesar.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sz="1400"/>
              <a:t>This makes it quite a poor choice for encryption in modern times, but it will make it a nice way to learn about cipher encryption.</a:t>
            </a:r>
            <a:endParaRPr sz="1400"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822045">
            <a:off x="4955300" y="1123026"/>
            <a:ext cx="3659099" cy="365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050" y="3893418"/>
            <a:ext cx="163425" cy="1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Caesar cipher uses a key. In this example, the key is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This means that the </a:t>
            </a:r>
            <a:r>
              <a:rPr b="1" lang="en-GB"/>
              <a:t>inner wheel</a:t>
            </a:r>
            <a:r>
              <a:rPr lang="en-GB"/>
              <a:t> moves two letters to the right.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A key is used to lock and unlock the message. The message cannot be read without the key. </a:t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94" name="Google Shape;94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822045">
            <a:off x="4955300" y="1123026"/>
            <a:ext cx="3659099" cy="36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 Caesar cipher uses a key. In this example, the key is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r>
              <a:rPr lang="en-GB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This means that the </a:t>
            </a:r>
            <a:r>
              <a:rPr b="1" lang="en-GB"/>
              <a:t>inner wheel</a:t>
            </a:r>
            <a:r>
              <a:rPr lang="en-GB"/>
              <a:t> moves two letters to the right. 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04" name="Google Shape;104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26940">
            <a:off x="4955300" y="1123025"/>
            <a:ext cx="3659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inner wheel</a:t>
            </a:r>
            <a:r>
              <a:rPr lang="en-GB"/>
              <a:t> becomes the original message. </a:t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14" name="Google Shape;114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26940">
            <a:off x="4955300" y="1123025"/>
            <a:ext cx="3659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The </a:t>
            </a:r>
            <a:r>
              <a:rPr b="1" lang="en-GB"/>
              <a:t>outer wheel</a:t>
            </a:r>
            <a:r>
              <a:rPr lang="en-GB"/>
              <a:t> is used for the encrypted message. 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The Caesar cipher </a:t>
            </a:r>
            <a:endParaRPr/>
          </a:p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400" y="1170125"/>
            <a:ext cx="3564900" cy="3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126940">
            <a:off x="4955300" y="1123025"/>
            <a:ext cx="3659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7881500" y="912750"/>
            <a:ext cx="951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+2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