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Quicksand"/>
      <p:regular r:id="rId59"/>
      <p:bold r:id="rId60"/>
    </p:embeddedFont>
    <p:embeddedFont>
      <p:font typeface="Roboto Mono"/>
      <p:regular r:id="rId61"/>
      <p:bold r:id="rId62"/>
      <p:italic r:id="rId63"/>
      <p:boldItalic r:id="rId64"/>
    </p:embeddedFont>
    <p:embeddedFont>
      <p:font typeface="Quicksand Light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6AE66A-9D6F-4747-82BF-D7CBFE6BC0CE}">
  <a:tblStyle styleId="{686AE66A-9D6F-4747-82BF-D7CBFE6BC0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66" Type="http://schemas.openxmlformats.org/officeDocument/2006/relationships/font" Target="fonts/QuicksandLight-bold.fntdata"/><Relationship Id="rId21" Type="http://schemas.openxmlformats.org/officeDocument/2006/relationships/slide" Target="slides/slide15.xml"/><Relationship Id="rId65" Type="http://schemas.openxmlformats.org/officeDocument/2006/relationships/font" Target="fonts/QuicksandLight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Quicksan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Quicksand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11-7-2022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8600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CSV files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838275" y="3892775"/>
            <a:ext cx="2087100" cy="116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do you think you might use a CSV file with your Python programs?</a:t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144" name="Google Shape;144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075" y="45432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389125" y="2681425"/>
            <a:ext cx="1450500" cy="884400"/>
          </a:xfrm>
          <a:prstGeom prst="wedgeRoundRectCallout">
            <a:avLst>
              <a:gd fmla="val -44147" name="adj1"/>
              <a:gd fmla="val 71594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Scores for a game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752150" y="2681425"/>
            <a:ext cx="1624200" cy="884400"/>
          </a:xfrm>
          <a:prstGeom prst="wedgeRoundRectCallout">
            <a:avLst>
              <a:gd fmla="val 61949" name="adj1"/>
              <a:gd fmla="val 35595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Usernames and passwords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535825" y="3672600"/>
            <a:ext cx="1450500" cy="884400"/>
          </a:xfrm>
          <a:prstGeom prst="wedgeRoundRectCallout">
            <a:avLst>
              <a:gd fmla="val -44147" name="adj1"/>
              <a:gd fmla="val 71594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Class register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CSV file</a:t>
            </a:r>
            <a:r>
              <a:rPr lang="en-GB"/>
              <a:t> is just another text file so you can use all of the same </a:t>
            </a:r>
            <a:r>
              <a:rPr b="1" lang="en-GB"/>
              <a:t>methods</a:t>
            </a:r>
            <a:r>
              <a:rPr lang="en-GB"/>
              <a:t> that you already know with a CSV file. </a:t>
            </a:r>
            <a:endParaRPr/>
          </a:p>
        </p:txBody>
      </p:sp>
      <p:sp>
        <p:nvSpPr>
          <p:cNvPr id="156" name="Google Shape;156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print(data)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9"/>
          <p:cNvSpPr/>
          <p:nvPr/>
        </p:nvSpPr>
        <p:spPr>
          <a:xfrm>
            <a:off x="1825350" y="1218550"/>
            <a:ext cx="12099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Using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read()</a:t>
            </a:r>
            <a:r>
              <a:rPr lang="en-GB"/>
              <a:t> method will copy all of the data into the file in the same way as it did with your text files. </a:t>
            </a:r>
            <a:endParaRPr/>
          </a:p>
        </p:txBody>
      </p:sp>
      <p:sp>
        <p:nvSpPr>
          <p:cNvPr id="165" name="Google Shape;165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print(data)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0"/>
          <p:cNvGraphicFramePr/>
          <p:nvPr/>
        </p:nvGraphicFramePr>
        <p:xfrm>
          <a:off x="310900" y="299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40965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name, Player score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DinoFish,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SharkDragon, 2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0"/>
          <p:cNvSpPr/>
          <p:nvPr/>
        </p:nvSpPr>
        <p:spPr>
          <a:xfrm>
            <a:off x="1825350" y="1411775"/>
            <a:ext cx="5661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modes</a:t>
            </a:r>
            <a:r>
              <a:rPr lang="en-GB"/>
              <a:t> are also the same. You can use: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GB"/>
              <a:t>	read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-GB"/>
              <a:t>	write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/>
              <a:t>	append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r+</a:t>
            </a:r>
            <a:r>
              <a:rPr lang="en-GB"/>
              <a:t>	read and write</a:t>
            </a:r>
            <a:endParaRPr/>
          </a:p>
        </p:txBody>
      </p:sp>
      <p:sp>
        <p:nvSpPr>
          <p:cNvPr id="175" name="Google Shape;175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76" name="Google Shape;176;p2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print(data)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1"/>
          <p:cNvSpPr/>
          <p:nvPr/>
        </p:nvSpPr>
        <p:spPr>
          <a:xfrm>
            <a:off x="3183725" y="1227825"/>
            <a:ext cx="3114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difference with a </a:t>
            </a:r>
            <a:r>
              <a:rPr b="1" lang="en-GB"/>
              <a:t>CSV file</a:t>
            </a:r>
            <a:r>
              <a:rPr lang="en-GB"/>
              <a:t> is that you might want to perform </a:t>
            </a:r>
            <a:r>
              <a:rPr b="1" lang="en-GB"/>
              <a:t>different operations</a:t>
            </a:r>
            <a:r>
              <a:rPr lang="en-GB"/>
              <a:t> with it in comparison to a standard </a:t>
            </a:r>
            <a:r>
              <a:rPr b="1" lang="en-GB"/>
              <a:t>text file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means that you need to think carefully about how your data might be </a:t>
            </a:r>
            <a:r>
              <a:rPr b="1" lang="en-GB"/>
              <a:t>structured</a:t>
            </a:r>
            <a:r>
              <a:rPr lang="en-GB"/>
              <a:t> as it is </a:t>
            </a:r>
            <a:r>
              <a:rPr b="1" lang="en-GB"/>
              <a:t>read </a:t>
            </a:r>
            <a:r>
              <a:rPr lang="en-GB"/>
              <a:t>into your Python program. </a:t>
            </a:r>
            <a:endParaRPr/>
          </a:p>
        </p:txBody>
      </p:sp>
      <p:sp>
        <p:nvSpPr>
          <p:cNvPr id="184" name="Google Shape;184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print(data)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Data represented in CSV files is often in </a:t>
            </a:r>
            <a:r>
              <a:rPr b="1" lang="en-GB"/>
              <a:t>tabular form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it is stored in </a:t>
            </a:r>
            <a:r>
              <a:rPr b="1" lang="en-GB"/>
              <a:t>rows </a:t>
            </a:r>
            <a:r>
              <a:rPr lang="en-GB"/>
              <a:t>and </a:t>
            </a:r>
            <a:r>
              <a:rPr b="1" lang="en-GB"/>
              <a:t>columns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order to manipulate data that is stored in rows and columns, what data structure might you use?</a:t>
            </a:r>
            <a:endParaRPr/>
          </a:p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print(data)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199" name="Google Shape;199;p2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2D list or a list of records. </a:t>
            </a:r>
            <a:endParaRPr/>
          </a:p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print(data)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07" name="Google Shape;207;p2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Reading data from a </a:t>
            </a:r>
            <a:r>
              <a:rPr b="1" lang="en-GB"/>
              <a:t>CSV file</a:t>
            </a:r>
            <a:r>
              <a:rPr lang="en-GB"/>
              <a:t> and holding it in a </a:t>
            </a:r>
            <a:r>
              <a:rPr b="1" lang="en-GB"/>
              <a:t>list</a:t>
            </a:r>
            <a:r>
              <a:rPr lang="en-GB"/>
              <a:t> is very similar to the method used for standard text files.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Here is a CSV file with </a:t>
            </a:r>
            <a:r>
              <a:rPr b="1" lang="en-GB"/>
              <a:t>one column</a:t>
            </a:r>
            <a:r>
              <a:rPr lang="en-GB"/>
              <a:t> of data. </a:t>
            </a:r>
            <a:endParaRPr/>
          </a:p>
        </p:txBody>
      </p:sp>
      <p:sp>
        <p:nvSpPr>
          <p:cNvPr id="208" name="Google Shape;208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613" y="3630200"/>
            <a:ext cx="18764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4736600" y="1170100"/>
            <a:ext cx="40965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you assign the contents of the file to a variable, it is held like this. </a:t>
            </a:r>
            <a:endParaRPr/>
          </a:p>
        </p:txBody>
      </p:sp>
      <p:sp>
        <p:nvSpPr>
          <p:cNvPr id="216" name="Google Shape;216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6"/>
          <p:cNvSpPr/>
          <p:nvPr/>
        </p:nvSpPr>
        <p:spPr>
          <a:xfrm>
            <a:off x="735800" y="1404700"/>
            <a:ext cx="16698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582150" y="3028200"/>
            <a:ext cx="1705200" cy="84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'DinoFish\n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SharkDragon\n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TeaDrinker'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5582150" y="3028200"/>
            <a:ext cx="1705200" cy="84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'DinoFish\n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SharkDragon\n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TeaDrinker'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28" name="Google Shape;228;p27"/>
          <p:cNvSpPr txBox="1"/>
          <p:nvPr>
            <p:ph idx="2" type="body"/>
          </p:nvPr>
        </p:nvSpPr>
        <p:spPr>
          <a:xfrm>
            <a:off x="4736600" y="1170100"/>
            <a:ext cx="40965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Just as with a standard text file,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GB"/>
              <a:t> is included.  </a:t>
            </a:r>
            <a:endParaRPr/>
          </a:p>
        </p:txBody>
      </p:sp>
      <p:sp>
        <p:nvSpPr>
          <p:cNvPr id="229" name="Google Shape;229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537175" y="3126000"/>
            <a:ext cx="3114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728300" y="3341400"/>
            <a:ext cx="3114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59" name="Google Shape;59;p1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52825"/>
                <a:gridCol w="407287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players = [["Player name", "Player score"],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["DinoFish", 0],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["SharkDragon", 2]]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players: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print(item[0])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0" name="Google Shape;60;p10"/>
          <p:cNvSpPr txBox="1"/>
          <p:nvPr/>
        </p:nvSpPr>
        <p:spPr>
          <a:xfrm>
            <a:off x="5013725" y="1170100"/>
            <a:ext cx="3957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this program is executed?</a:t>
            </a:r>
            <a:b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lphaUcPeriod"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["Player name", "Player score"]</a:t>
            </a:r>
            <a:br>
              <a:rPr b="0" i="0" lang="en-GB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200"/>
              <a:buFont typeface="Roboto Mono"/>
              <a:buAutoNum type="alphaUcPeriod"/>
            </a:pPr>
            <a:r>
              <a:rPr b="0" i="0" lang="en-GB" sz="12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Player name</a:t>
            </a:r>
            <a:br>
              <a:rPr b="0" i="0" lang="en-GB" sz="12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DinoFish </a:t>
            </a:r>
            <a:br>
              <a:rPr b="0" i="0" lang="en-GB" sz="12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SharkDragon</a:t>
            </a:r>
            <a:br>
              <a:rPr b="0" i="0" lang="en-GB" sz="12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2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lphaUcPeriod"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DinoFish </a:t>
            </a:r>
            <a:br>
              <a:rPr b="0" i="0" lang="en-GB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SharkDragon</a:t>
            </a:r>
            <a:br>
              <a:rPr b="0" i="0" lang="en-GB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lphaUcPeriod"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An error will occur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5137087" y="2730622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5137087" y="3555122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137087" y="4188353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4940836" y="2698785"/>
            <a:ext cx="390401" cy="229550"/>
            <a:chOff x="5235174" y="3982085"/>
            <a:chExt cx="390401" cy="229550"/>
          </a:xfrm>
        </p:grpSpPr>
        <p:sp>
          <p:nvSpPr>
            <p:cNvPr id="65" name="Google Shape;65;p10"/>
            <p:cNvSpPr/>
            <p:nvPr/>
          </p:nvSpPr>
          <p:spPr>
            <a:xfrm>
              <a:off x="5409575" y="3995635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5235174" y="3982085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67" name="Google Shape;67;p10"/>
          <p:cNvSpPr/>
          <p:nvPr/>
        </p:nvSpPr>
        <p:spPr>
          <a:xfrm>
            <a:off x="5137087" y="2317072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40" name="Google Shape;240;p28"/>
          <p:cNvSpPr txBox="1"/>
          <p:nvPr>
            <p:ph idx="2" type="body"/>
          </p:nvPr>
        </p:nvSpPr>
        <p:spPr>
          <a:xfrm>
            <a:off x="4736600" y="1170100"/>
            <a:ext cx="40965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assign this data to a list data structure, you need to </a:t>
            </a:r>
            <a:r>
              <a:rPr b="1" lang="en-GB"/>
              <a:t>append</a:t>
            </a:r>
            <a:r>
              <a:rPr lang="en-GB"/>
              <a:t> each </a:t>
            </a:r>
            <a:r>
              <a:rPr b="1" lang="en-GB"/>
              <a:t>line </a:t>
            </a:r>
            <a:r>
              <a:rPr lang="en-GB"/>
              <a:t>to a </a:t>
            </a:r>
            <a:r>
              <a:rPr b="1" lang="en-GB"/>
              <a:t>list</a:t>
            </a:r>
            <a:r>
              <a:rPr lang="en-GB"/>
              <a:t>.  </a:t>
            </a:r>
            <a:endParaRPr/>
          </a:p>
        </p:txBody>
      </p:sp>
      <p:sp>
        <p:nvSpPr>
          <p:cNvPr id="241" name="Google Shape;241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42" name="Google Shape;242;p2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file.read()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28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582150" y="3028200"/>
            <a:ext cx="1705200" cy="84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'DinoFish\n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SharkDragon\n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TeaDrinker'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51" name="Google Shape;251;p29"/>
          <p:cNvSpPr txBox="1"/>
          <p:nvPr>
            <p:ph idx="2" type="body"/>
          </p:nvPr>
        </p:nvSpPr>
        <p:spPr>
          <a:xfrm>
            <a:off x="4736600" y="1170100"/>
            <a:ext cx="40965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be held in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/>
              <a:t> list when this program is executed?</a:t>
            </a:r>
            <a:endParaRPr/>
          </a:p>
        </p:txBody>
      </p:sp>
      <p:sp>
        <p:nvSpPr>
          <p:cNvPr id="252" name="Google Shape;252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53" name="Google Shape;253;p2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29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5582150" y="3028200"/>
            <a:ext cx="2087100" cy="8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['DinoFish\n', 'SharkDragon\n', 'TeaDrinker']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742875" y="1415000"/>
            <a:ext cx="1988100" cy="5592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63" name="Google Shape;263;p30"/>
          <p:cNvSpPr txBox="1"/>
          <p:nvPr>
            <p:ph idx="2" type="body"/>
          </p:nvPr>
        </p:nvSpPr>
        <p:spPr>
          <a:xfrm>
            <a:off x="4736600" y="1170100"/>
            <a:ext cx="40965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item is now in a list, but you still have the extra piece of data to deal with.</a:t>
            </a:r>
            <a:endParaRPr/>
          </a:p>
        </p:txBody>
      </p:sp>
      <p:sp>
        <p:nvSpPr>
          <p:cNvPr id="264" name="Google Shape;264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65" name="Google Shape;265;p3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30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5582150" y="3028200"/>
            <a:ext cx="2087100" cy="8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['DinoFish\n', 'SharkDragon\n', 'TeaDrinker']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6650475" y="3105850"/>
            <a:ext cx="4527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6824100" y="3334450"/>
            <a:ext cx="4527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76" name="Google Shape;276;p31"/>
          <p:cNvSpPr txBox="1"/>
          <p:nvPr>
            <p:ph idx="2" type="body"/>
          </p:nvPr>
        </p:nvSpPr>
        <p:spPr>
          <a:xfrm>
            <a:off x="4736600" y="1170100"/>
            <a:ext cx="40965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</a:t>
            </a:r>
            <a:r>
              <a:rPr b="1" lang="en-GB"/>
              <a:t>method </a:t>
            </a:r>
            <a:r>
              <a:rPr lang="en-GB"/>
              <a:t>can you use to remove unwanted pieces of data?</a:t>
            </a:r>
            <a:endParaRPr/>
          </a:p>
        </p:txBody>
      </p:sp>
      <p:sp>
        <p:nvSpPr>
          <p:cNvPr id="277" name="Google Shape;277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78" name="Google Shape;278;p3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84" name="Google Shape;284;p32"/>
          <p:cNvSpPr txBox="1"/>
          <p:nvPr>
            <p:ph idx="2" type="body"/>
          </p:nvPr>
        </p:nvSpPr>
        <p:spPr>
          <a:xfrm>
            <a:off x="4736600" y="1170100"/>
            <a:ext cx="40965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string </a:t>
            </a:r>
            <a:r>
              <a:rPr b="1" lang="en-GB"/>
              <a:t>method </a:t>
            </a:r>
            <a:r>
              <a:rPr lang="en-GB"/>
              <a:t>can you use to remove unwanted pieces of data?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strip()</a:t>
            </a:r>
            <a:r>
              <a:rPr lang="en-GB"/>
              <a:t> method.</a:t>
            </a:r>
            <a:endParaRPr/>
          </a:p>
        </p:txBody>
      </p:sp>
      <p:sp>
        <p:nvSpPr>
          <p:cNvPr id="285" name="Google Shape;285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86" name="Google Shape;286;p3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292" name="Google Shape;292;p33"/>
          <p:cNvSpPr txBox="1"/>
          <p:nvPr>
            <p:ph idx="2" type="body"/>
          </p:nvPr>
        </p:nvSpPr>
        <p:spPr>
          <a:xfrm>
            <a:off x="4736600" y="1170100"/>
            <a:ext cx="40965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For </a:t>
            </a:r>
            <a:r>
              <a:rPr lang="en-GB"/>
              <a:t>each line in the </a:t>
            </a:r>
            <a:r>
              <a:rPr b="1" lang="en-GB"/>
              <a:t>file</a:t>
            </a:r>
            <a:r>
              <a:rPr lang="en-GB"/>
              <a:t>, you need to </a:t>
            </a:r>
            <a:r>
              <a:rPr b="1" lang="en-GB"/>
              <a:t>strip</a:t>
            </a:r>
            <a:r>
              <a:rPr lang="en-GB"/>
              <a:t>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293" name="Google Shape;293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94" name="Google Shape;294;p3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33"/>
          <p:cNvSpPr/>
          <p:nvPr/>
        </p:nvSpPr>
        <p:spPr>
          <a:xfrm>
            <a:off x="1726300" y="1768675"/>
            <a:ext cx="11532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301" name="Google Shape;301;p34"/>
          <p:cNvSpPr txBox="1"/>
          <p:nvPr>
            <p:ph idx="2" type="body"/>
          </p:nvPr>
        </p:nvSpPr>
        <p:spPr>
          <a:xfrm>
            <a:off x="4736600" y="1170100"/>
            <a:ext cx="40965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For </a:t>
            </a:r>
            <a:r>
              <a:rPr lang="en-GB"/>
              <a:t>each line in the </a:t>
            </a:r>
            <a:r>
              <a:rPr b="1" lang="en-GB"/>
              <a:t>file</a:t>
            </a:r>
            <a:r>
              <a:rPr lang="en-GB"/>
              <a:t>,</a:t>
            </a:r>
            <a:r>
              <a:rPr b="1" lang="en-GB"/>
              <a:t> </a:t>
            </a:r>
            <a:r>
              <a:rPr lang="en-GB"/>
              <a:t>you need to </a:t>
            </a:r>
            <a:r>
              <a:rPr b="1" lang="en-GB"/>
              <a:t>strip</a:t>
            </a:r>
            <a:r>
              <a:rPr lang="en-GB"/>
              <a:t>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The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strip()</a:t>
            </a:r>
            <a:r>
              <a:rPr lang="en-GB" sz="1400"/>
              <a:t> method defaults to removing any white space from the start and end of a string, unless you specify the characters as arguments.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302" name="Google Shape;302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03" name="Google Shape;303;p3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4"/>
          <p:cNvSpPr/>
          <p:nvPr/>
        </p:nvSpPr>
        <p:spPr>
          <a:xfrm>
            <a:off x="2664100" y="1768675"/>
            <a:ext cx="1872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800" y="2100318"/>
            <a:ext cx="215400" cy="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311" name="Google Shape;311;p35"/>
          <p:cNvSpPr txBox="1"/>
          <p:nvPr>
            <p:ph idx="2" type="body"/>
          </p:nvPr>
        </p:nvSpPr>
        <p:spPr>
          <a:xfrm>
            <a:off x="4736600" y="1170100"/>
            <a:ext cx="40965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now have a list with all of the extra pieces of data removed. </a:t>
            </a:r>
            <a:endParaRPr/>
          </a:p>
        </p:txBody>
      </p:sp>
      <p:sp>
        <p:nvSpPr>
          <p:cNvPr id="312" name="Google Shape;312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13" name="Google Shape;313;p3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5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5582150" y="3028200"/>
            <a:ext cx="2087100" cy="8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['DinoFish', 'SharkDragon', 'TeaDrinker']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322" name="Google Shape;322;p36"/>
          <p:cNvSpPr txBox="1"/>
          <p:nvPr>
            <p:ph idx="2" type="body"/>
          </p:nvPr>
        </p:nvSpPr>
        <p:spPr>
          <a:xfrm>
            <a:off x="4736600" y="1170100"/>
            <a:ext cx="40965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now interrogate this data as you would with any other list. </a:t>
            </a:r>
            <a:endParaRPr/>
          </a:p>
        </p:txBody>
      </p:sp>
      <p:sp>
        <p:nvSpPr>
          <p:cNvPr id="323" name="Google Shape;323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24" name="Google Shape;324;p3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open("playernames.csv",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36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5582150" y="3028200"/>
            <a:ext cx="2087100" cy="8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['DinoFish', 'SharkDragon', 'TeaDrinker']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read from a CSV file.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</a:t>
            </a:r>
            <a:endParaRPr/>
          </a:p>
        </p:txBody>
      </p:sp>
      <p:sp>
        <p:nvSpPr>
          <p:cNvPr id="334" name="Google Shape;334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913" y="1170100"/>
            <a:ext cx="3443866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a CSV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from a CSV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data from a collection of values</a:t>
            </a:r>
            <a:endParaRPr/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5: Reading CSV files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341" name="Google Shape;341;p3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CSV files</a:t>
            </a:r>
            <a:r>
              <a:rPr lang="en-GB"/>
              <a:t> present data in </a:t>
            </a:r>
            <a:r>
              <a:rPr b="1" lang="en-GB"/>
              <a:t>tabular form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last example used </a:t>
            </a:r>
            <a:r>
              <a:rPr b="1" lang="en-GB"/>
              <a:t>one column</a:t>
            </a:r>
            <a:r>
              <a:rPr lang="en-GB"/>
              <a:t> of data.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are now going to work with a </a:t>
            </a:r>
            <a:r>
              <a:rPr b="1" lang="en-GB"/>
              <a:t>CSV file</a:t>
            </a:r>
            <a:r>
              <a:rPr lang="en-GB"/>
              <a:t> that has </a:t>
            </a:r>
            <a:r>
              <a:rPr b="1" lang="en-GB"/>
              <a:t>two columns</a:t>
            </a:r>
            <a:r>
              <a:rPr lang="en-GB"/>
              <a:t> of data. </a:t>
            </a:r>
            <a:endParaRPr/>
          </a:p>
        </p:txBody>
      </p:sp>
      <p:sp>
        <p:nvSpPr>
          <p:cNvPr id="342" name="Google Shape;342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25" y="1170129"/>
            <a:ext cx="2777025" cy="1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349" name="Google Shape;349;p3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players.csv</a:t>
            </a:r>
            <a:r>
              <a:rPr lang="en-GB"/>
              <a:t> file has data stored in </a:t>
            </a:r>
            <a:r>
              <a:rPr b="1" lang="en-GB"/>
              <a:t>two columns</a:t>
            </a:r>
            <a:r>
              <a:rPr lang="en-GB"/>
              <a:t> and </a:t>
            </a:r>
            <a:r>
              <a:rPr b="1" lang="en-GB"/>
              <a:t>three rows</a:t>
            </a:r>
            <a:r>
              <a:rPr lang="en-GB"/>
              <a:t>. </a:t>
            </a:r>
            <a:endParaRPr/>
          </a:p>
        </p:txBody>
      </p:sp>
      <p:sp>
        <p:nvSpPr>
          <p:cNvPr id="350" name="Google Shape;350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351" name="Google Shape;351;p3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357" name="Google Shape;357;p4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use the same code as the previous activity with this CSV file, then the data is held in a single list. </a:t>
            </a:r>
            <a:endParaRPr/>
          </a:p>
        </p:txBody>
      </p:sp>
      <p:sp>
        <p:nvSpPr>
          <p:cNvPr id="358" name="Google Shape;358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359" name="Google Shape;359;p4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360;p40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368" name="Google Shape;368;p4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</a:t>
            </a:r>
            <a:r>
              <a:rPr b="1" lang="en-GB"/>
              <a:t>row </a:t>
            </a:r>
            <a:r>
              <a:rPr lang="en-GB"/>
              <a:t>in the CSV file is held as an </a:t>
            </a:r>
            <a:r>
              <a:rPr b="1" lang="en-GB"/>
              <a:t>item </a:t>
            </a:r>
            <a:r>
              <a:rPr lang="en-GB"/>
              <a:t>in the list. 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370" name="Google Shape;370;p4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1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5840775" y="3352000"/>
            <a:ext cx="24723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380" name="Google Shape;380;p4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</a:t>
            </a:r>
            <a:r>
              <a:rPr b="1" lang="en-GB"/>
              <a:t>row </a:t>
            </a:r>
            <a:r>
              <a:rPr lang="en-GB"/>
              <a:t>in the CSV file is held as an </a:t>
            </a:r>
            <a:r>
              <a:rPr b="1" lang="en-GB"/>
              <a:t>item </a:t>
            </a:r>
            <a:r>
              <a:rPr lang="en-GB"/>
              <a:t>in the list. </a:t>
            </a:r>
            <a:endParaRPr/>
          </a:p>
        </p:txBody>
      </p:sp>
      <p:sp>
        <p:nvSpPr>
          <p:cNvPr id="381" name="Google Shape;381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382" name="Google Shape;382;p4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2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5833700" y="3560700"/>
            <a:ext cx="11775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392" name="Google Shape;392;p4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</a:t>
            </a:r>
            <a:r>
              <a:rPr b="1" lang="en-GB"/>
              <a:t>row </a:t>
            </a:r>
            <a:r>
              <a:rPr lang="en-GB"/>
              <a:t>in the CSV file is held as an </a:t>
            </a:r>
            <a:r>
              <a:rPr b="1" lang="en-GB"/>
              <a:t>item </a:t>
            </a:r>
            <a:r>
              <a:rPr lang="en-GB"/>
              <a:t>in the list. </a:t>
            </a:r>
            <a:endParaRPr/>
          </a:p>
        </p:txBody>
      </p:sp>
      <p:sp>
        <p:nvSpPr>
          <p:cNvPr id="393" name="Google Shape;393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394" name="Google Shape;394;p4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43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3"/>
          <p:cNvSpPr/>
          <p:nvPr/>
        </p:nvSpPr>
        <p:spPr>
          <a:xfrm>
            <a:off x="5854925" y="3762350"/>
            <a:ext cx="14394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404" name="Google Shape;404;p4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each </a:t>
            </a:r>
            <a:r>
              <a:rPr b="1" lang="en-GB"/>
              <a:t>item </a:t>
            </a:r>
            <a:r>
              <a:rPr lang="en-GB"/>
              <a:t>has </a:t>
            </a:r>
            <a:r>
              <a:rPr b="1" lang="en-GB"/>
              <a:t>two pieces</a:t>
            </a:r>
            <a:r>
              <a:rPr lang="en-GB"/>
              <a:t> of data held within 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isn’t practical. </a:t>
            </a:r>
            <a:endParaRPr/>
          </a:p>
        </p:txBody>
      </p:sp>
      <p:sp>
        <p:nvSpPr>
          <p:cNvPr id="405" name="Google Shape;405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06" name="Google Shape;406;p4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07" name="Google Shape;407;p44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5840775" y="3352000"/>
            <a:ext cx="24723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6346912" y="317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p44"/>
          <p:cNvSpPr/>
          <p:nvPr/>
        </p:nvSpPr>
        <p:spPr>
          <a:xfrm>
            <a:off x="7566112" y="317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418" name="Google Shape;418;p4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each </a:t>
            </a:r>
            <a:r>
              <a:rPr b="1" lang="en-GB"/>
              <a:t>item </a:t>
            </a:r>
            <a:r>
              <a:rPr lang="en-GB"/>
              <a:t>has </a:t>
            </a:r>
            <a:r>
              <a:rPr b="1" lang="en-GB"/>
              <a:t>two pieces</a:t>
            </a:r>
            <a:r>
              <a:rPr lang="en-GB"/>
              <a:t> of data held within 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isn’t practical. </a:t>
            </a:r>
            <a:endParaRPr/>
          </a:p>
        </p:txBody>
      </p:sp>
      <p:sp>
        <p:nvSpPr>
          <p:cNvPr id="419" name="Google Shape;419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20" name="Google Shape;420;p4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p45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6940550" y="3352000"/>
            <a:ext cx="777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6346912" y="317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7566112" y="317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45"/>
          <p:cNvSpPr txBox="1"/>
          <p:nvPr/>
        </p:nvSpPr>
        <p:spPr>
          <a:xfrm>
            <a:off x="728800" y="3100650"/>
            <a:ext cx="3678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 that the commas from the CSV file are part of the string here and are not separating items in the list.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0" y="3189438"/>
            <a:ext cx="3714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5"/>
          <p:cNvSpPr/>
          <p:nvPr/>
        </p:nvSpPr>
        <p:spPr>
          <a:xfrm>
            <a:off x="6656975" y="3539775"/>
            <a:ext cx="777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6926400" y="3754225"/>
            <a:ext cx="777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436" name="Google Shape;436;p4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For each piece of data to be held as an </a:t>
            </a:r>
            <a:r>
              <a:rPr b="1" lang="en-GB"/>
              <a:t>item</a:t>
            </a:r>
            <a:r>
              <a:rPr lang="en-GB"/>
              <a:t>, the data needs to be </a:t>
            </a:r>
            <a:r>
              <a:rPr b="1" lang="en-GB"/>
              <a:t>split</a:t>
            </a:r>
            <a:r>
              <a:rPr lang="en-GB"/>
              <a:t> at the comma in each </a:t>
            </a:r>
            <a:r>
              <a:rPr b="1" lang="en-GB"/>
              <a:t>line</a:t>
            </a:r>
            <a:r>
              <a:rPr lang="en-GB"/>
              <a:t>.</a:t>
            </a:r>
            <a:endParaRPr/>
          </a:p>
        </p:txBody>
      </p:sp>
      <p:sp>
        <p:nvSpPr>
          <p:cNvPr id="437" name="Google Shape;437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38" name="Google Shape;438;p4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46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5582150" y="3028200"/>
            <a:ext cx="3204900" cy="12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['Player name, Player score',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'DinoFish, 0', 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'SharkDragon, 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5840775" y="3352000"/>
            <a:ext cx="11634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7063950" y="3352000"/>
            <a:ext cx="12246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5841050" y="3569250"/>
            <a:ext cx="8943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5841050" y="3777575"/>
            <a:ext cx="11634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6781549" y="3569250"/>
            <a:ext cx="2229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/>
          <p:nvPr/>
        </p:nvSpPr>
        <p:spPr>
          <a:xfrm>
            <a:off x="7052899" y="3777575"/>
            <a:ext cx="222900" cy="215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453" name="Google Shape;453;p4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 takes a string and </a:t>
            </a:r>
            <a:r>
              <a:rPr b="1" lang="en-GB"/>
              <a:t>splits</a:t>
            </a:r>
            <a:r>
              <a:rPr lang="en-GB"/>
              <a:t> it into a </a:t>
            </a:r>
            <a:r>
              <a:rPr b="1" lang="en-GB"/>
              <a:t>list</a:t>
            </a:r>
            <a:r>
              <a:rPr lang="en-GB"/>
              <a:t> of items. </a:t>
            </a:r>
            <a:endParaRPr/>
          </a:p>
        </p:txBody>
      </p:sp>
      <p:sp>
        <p:nvSpPr>
          <p:cNvPr id="454" name="Google Shape;454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55" name="Google Shape;455;p4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 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47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7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CSV</a:t>
            </a:r>
            <a:r>
              <a:rPr lang="en-GB"/>
              <a:t> stands for </a:t>
            </a:r>
            <a:r>
              <a:rPr b="1" lang="en-GB"/>
              <a:t>comma-separated values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CSV files </a:t>
            </a:r>
            <a:r>
              <a:rPr lang="en-GB"/>
              <a:t>can be read by a range of different </a:t>
            </a:r>
            <a:r>
              <a:rPr b="1" lang="en-GB"/>
              <a:t>spreadsheet</a:t>
            </a:r>
            <a:r>
              <a:rPr lang="en-GB"/>
              <a:t> software packages as well as Python files. 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463" name="Google Shape;463;p4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lang="en-GB"/>
              <a:t> variable holds a string of words.</a:t>
            </a:r>
            <a:endParaRPr/>
          </a:p>
        </p:txBody>
      </p:sp>
      <p:sp>
        <p:nvSpPr>
          <p:cNvPr id="464" name="Google Shape;464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65" name="Google Shape;465;p4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 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48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8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5582150" y="3028200"/>
            <a:ext cx="3204900" cy="36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here are lots of words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474" name="Google Shape;474;p4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 </a:t>
            </a:r>
            <a:r>
              <a:rPr b="1" lang="en-GB"/>
              <a:t>splits</a:t>
            </a:r>
            <a:r>
              <a:rPr lang="en-GB"/>
              <a:t> the string where it finds a space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-GB"/>
              <a:t> and returns it in a list. </a:t>
            </a:r>
            <a:endParaRPr sz="2400"/>
          </a:p>
        </p:txBody>
      </p:sp>
      <p:sp>
        <p:nvSpPr>
          <p:cNvPr id="475" name="Google Shape;475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76" name="Google Shape;476;p4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 ")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49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9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5582150" y="3028200"/>
            <a:ext cx="1224600" cy="11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['here',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'are',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'lots',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'of',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'words']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485" name="Google Shape;485;p5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character that is passed as an </a:t>
            </a:r>
            <a:r>
              <a:rPr b="1" lang="en-GB"/>
              <a:t>argument</a:t>
            </a:r>
            <a:r>
              <a:rPr lang="en-GB"/>
              <a:t> into the </a:t>
            </a:r>
            <a:r>
              <a:rPr b="1" lang="en-GB"/>
              <a:t>method</a:t>
            </a:r>
            <a:r>
              <a:rPr lang="en-GB"/>
              <a:t> will be used to </a:t>
            </a:r>
            <a:r>
              <a:rPr b="1" lang="en-GB"/>
              <a:t>split</a:t>
            </a:r>
            <a:r>
              <a:rPr lang="en-GB"/>
              <a:t> the string. </a:t>
            </a:r>
            <a:endParaRPr sz="2400"/>
          </a:p>
        </p:txBody>
      </p:sp>
      <p:sp>
        <p:nvSpPr>
          <p:cNvPr id="486" name="Google Shape;486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87" name="Google Shape;487;p5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 ")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0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2565050" y="1420550"/>
            <a:ext cx="286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1" name="Google Shape;491;p50"/>
          <p:cNvSpPr/>
          <p:nvPr/>
        </p:nvSpPr>
        <p:spPr>
          <a:xfrm>
            <a:off x="5582150" y="3028200"/>
            <a:ext cx="1224600" cy="11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['here',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'are',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'lots',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'of',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'words']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497" name="Google Shape;497;p5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Changing the space to an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GB"/>
              <a:t> will result in a different list.  </a:t>
            </a:r>
            <a:endParaRPr sz="2400"/>
          </a:p>
        </p:txBody>
      </p:sp>
      <p:sp>
        <p:nvSpPr>
          <p:cNvPr id="498" name="Google Shape;498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499" name="Google Shape;499;p5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words.split("o")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00" name="Google Shape;500;p51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2565050" y="1420550"/>
            <a:ext cx="286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1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5582150" y="3028200"/>
            <a:ext cx="1627200" cy="11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['here are l',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'ts 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'f w',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'rds']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509" name="Google Shape;509;p5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Changing the space to an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GB"/>
              <a:t> will result in a different list.  </a:t>
            </a:r>
            <a:endParaRPr sz="2400"/>
          </a:p>
        </p:txBody>
      </p:sp>
      <p:sp>
        <p:nvSpPr>
          <p:cNvPr id="510" name="Google Shape;510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511" name="Google Shape;511;p5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words.split("o")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52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2"/>
          <p:cNvSpPr/>
          <p:nvPr/>
        </p:nvSpPr>
        <p:spPr>
          <a:xfrm>
            <a:off x="2565050" y="1420550"/>
            <a:ext cx="286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5" name="Google Shape;515;p52"/>
          <p:cNvSpPr/>
          <p:nvPr/>
        </p:nvSpPr>
        <p:spPr>
          <a:xfrm>
            <a:off x="5582150" y="3028200"/>
            <a:ext cx="1627200" cy="11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['here are l',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'ts 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'f w',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'rds']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728800" y="2567250"/>
            <a:ext cx="3678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 that the letter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also removed from the string.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0" y="2656038"/>
            <a:ext cx="371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523" name="Google Shape;523;p5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How might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 help with our CSV file?</a:t>
            </a:r>
            <a:endParaRPr/>
          </a:p>
        </p:txBody>
      </p:sp>
      <p:sp>
        <p:nvSpPr>
          <p:cNvPr id="524" name="Google Shape;524;p5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525" name="Google Shape;525;p5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531" name="Google Shape;531;p5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might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 help with our CSV file?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It can split each line when it finds a comma. </a:t>
            </a:r>
            <a:endParaRPr/>
          </a:p>
        </p:txBody>
      </p:sp>
      <p:sp>
        <p:nvSpPr>
          <p:cNvPr id="532" name="Google Shape;532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533" name="Google Shape;533;p5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539" name="Google Shape;539;p5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By splitting each line into a list, you now have a 2D list.  </a:t>
            </a:r>
            <a:endParaRPr/>
          </a:p>
        </p:txBody>
      </p:sp>
      <p:sp>
        <p:nvSpPr>
          <p:cNvPr id="540" name="Google Shape;540;p5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541" name="Google Shape;541;p5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line.split(",")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55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5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55"/>
          <p:cNvSpPr/>
          <p:nvPr/>
        </p:nvSpPr>
        <p:spPr>
          <a:xfrm>
            <a:off x="5490175" y="3028200"/>
            <a:ext cx="3488100" cy="91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[['Player name', ' Player score'],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['DinoFish', ' 0'],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['SharkDragon', ' 2']]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5" name="Google Shape;545;p55"/>
          <p:cNvSpPr/>
          <p:nvPr/>
        </p:nvSpPr>
        <p:spPr>
          <a:xfrm>
            <a:off x="1100550" y="2312000"/>
            <a:ext cx="2047800" cy="2067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551" name="Google Shape;551;p5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will now allow you to perform operations on the data.</a:t>
            </a:r>
            <a:endParaRPr/>
          </a:p>
        </p:txBody>
      </p:sp>
      <p:sp>
        <p:nvSpPr>
          <p:cNvPr id="552" name="Google Shape;552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aphicFrame>
        <p:nvGraphicFramePr>
          <p:cNvPr id="553" name="Google Shape;553;p5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71300"/>
                <a:gridCol w="37252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line.split(",")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54" name="Google Shape;554;p56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6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490175" y="3028200"/>
            <a:ext cx="3488100" cy="91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[['Player name', ' Player score'],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['DinoFish', ' 0'],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['SharkDragon', ' 2']]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1100550" y="2312000"/>
            <a:ext cx="2047800" cy="2067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Reading a CSV file to a 2D list</a:t>
            </a:r>
            <a:endParaRPr/>
          </a:p>
        </p:txBody>
      </p:sp>
      <p:sp>
        <p:nvSpPr>
          <p:cNvPr id="563" name="Google Shape;563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64" name="Google Shape;564;p5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read data into a 2D list. </a:t>
            </a:r>
            <a:endParaRPr/>
          </a:p>
        </p:txBody>
      </p:sp>
      <p:pic>
        <p:nvPicPr>
          <p:cNvPr id="565" name="Google Shape;5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775" y="1170125"/>
            <a:ext cx="3384149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CSV files</a:t>
            </a:r>
            <a:r>
              <a:rPr lang="en-GB"/>
              <a:t> contain data structured so that a comma separates individual </a:t>
            </a:r>
            <a:r>
              <a:rPr b="1" lang="en-GB"/>
              <a:t>items</a:t>
            </a:r>
            <a:r>
              <a:rPr lang="en-GB"/>
              <a:t> in the file, and each </a:t>
            </a:r>
            <a:r>
              <a:rPr b="1" lang="en-GB"/>
              <a:t>record</a:t>
            </a:r>
            <a:r>
              <a:rPr lang="en-GB"/>
              <a:t> is on a </a:t>
            </a:r>
            <a:r>
              <a:rPr b="1" lang="en-GB"/>
              <a:t>new line</a:t>
            </a:r>
            <a:r>
              <a:rPr lang="en-GB"/>
              <a:t> of the file.</a:t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91" name="Google Shape;91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4358175" y="2921950"/>
            <a:ext cx="131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line is a record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433575" y="2292300"/>
            <a:ext cx="1577700" cy="23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>
            <a:stCxn id="93" idx="0"/>
            <a:endCxn id="94" idx="1"/>
          </p:cNvCxnSpPr>
          <p:nvPr/>
        </p:nvCxnSpPr>
        <p:spPr>
          <a:xfrm rot="-5400000">
            <a:off x="4968375" y="2456800"/>
            <a:ext cx="513000" cy="4173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" name="Google Shape;96;p13"/>
          <p:cNvSpPr/>
          <p:nvPr/>
        </p:nvSpPr>
        <p:spPr>
          <a:xfrm>
            <a:off x="5433575" y="1822125"/>
            <a:ext cx="1153200" cy="23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407400" y="732550"/>
            <a:ext cx="1429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Individual item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8" name="Google Shape;98;p13"/>
          <p:cNvCxnSpPr>
            <a:stCxn id="97" idx="2"/>
            <a:endCxn id="96" idx="1"/>
          </p:cNvCxnSpPr>
          <p:nvPr/>
        </p:nvCxnSpPr>
        <p:spPr>
          <a:xfrm flipH="1" rot="-5400000">
            <a:off x="4865800" y="1371100"/>
            <a:ext cx="824100" cy="311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3"/>
          <p:cNvSpPr txBox="1"/>
          <p:nvPr/>
        </p:nvSpPr>
        <p:spPr>
          <a:xfrm>
            <a:off x="6947625" y="2921950"/>
            <a:ext cx="1988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Comma separates items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6275475" y="2055525"/>
            <a:ext cx="138300" cy="23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3"/>
          <p:cNvCxnSpPr>
            <a:stCxn id="99" idx="0"/>
            <a:endCxn id="100" idx="3"/>
          </p:cNvCxnSpPr>
          <p:nvPr/>
        </p:nvCxnSpPr>
        <p:spPr>
          <a:xfrm flipH="1" rot="5400000">
            <a:off x="6802875" y="1783150"/>
            <a:ext cx="749700" cy="1527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3 solutions</a:t>
            </a:r>
            <a:endParaRPr/>
          </a:p>
        </p:txBody>
      </p:sp>
      <p:sp>
        <p:nvSpPr>
          <p:cNvPr id="571" name="Google Shape;571;p5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  <p:graphicFrame>
        <p:nvGraphicFramePr>
          <p:cNvPr id="572" name="Google Shape;572;p58"/>
          <p:cNvGraphicFramePr/>
          <p:nvPr/>
        </p:nvGraphicFramePr>
        <p:xfrm>
          <a:off x="310900" y="10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27000"/>
                <a:gridCol w="65535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open("players.csv", "r")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line.split(",")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player name:")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 = input()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playerlocation = ""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data: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player in item: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location = (data.index(item))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 = data[location][1]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print(f"The last score for {player} was {score}")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Activity 3 solutions</a:t>
            </a:r>
            <a:endParaRPr/>
          </a:p>
        </p:txBody>
      </p:sp>
      <p:sp>
        <p:nvSpPr>
          <p:cNvPr id="578" name="Google Shape;578;p5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  <p:graphicFrame>
        <p:nvGraphicFramePr>
          <p:cNvPr id="579" name="Google Shape;579;p59"/>
          <p:cNvGraphicFramePr/>
          <p:nvPr/>
        </p:nvGraphicFramePr>
        <p:xfrm>
          <a:off x="310900" y="10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{686AE66A-9D6F-4747-82BF-D7CBFE6BC0CE}</a:tableStyleId>
              </a:tblPr>
              <a:tblGrid>
                <a:gridCol w="327000"/>
                <a:gridCol w="6553500"/>
              </a:tblGrid>
              <a:tr h="73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24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open("weatherdata.csv", "r")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line in file: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line.strip()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line = line.split(",")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data.append(line)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data.pop(0)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datalength = len(data)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x in range(datalength):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rainfall = data[x][5]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data[x][5] = float(rainfall)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highestrainfall = 0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x in range(datalength):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data[x][5] &gt; highestrainfall: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highestrainfall = data[x][5]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timestamp = data[x][0]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print(f"Highest recorded rainfall: {highestrainfall} on {timestamp}")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read CSV files and interrogate the data within them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586" name="Google Shape;586;p6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7" name="Google Shape;587;p6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Write to a CSV file </a:t>
            </a:r>
            <a:endParaRPr/>
          </a:p>
        </p:txBody>
      </p:sp>
      <p:sp>
        <p:nvSpPr>
          <p:cNvPr id="588" name="Google Shape;588;p6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CSV file</a:t>
            </a:r>
            <a:r>
              <a:rPr lang="en-GB"/>
              <a:t> can be created in a text editor by changing the extension of the file to </a:t>
            </a:r>
            <a:r>
              <a:rPr b="1" lang="en-GB"/>
              <a:t>.csv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also create </a:t>
            </a:r>
            <a:r>
              <a:rPr b="1" lang="en-GB"/>
              <a:t>CSV</a:t>
            </a:r>
            <a:r>
              <a:rPr lang="en-GB"/>
              <a:t> files in spreadsheet software by exporting them as a </a:t>
            </a:r>
            <a:r>
              <a:rPr b="1" lang="en-GB"/>
              <a:t>.csv</a:t>
            </a:r>
            <a:r>
              <a:rPr lang="en-GB"/>
              <a:t> file. </a:t>
            </a:r>
            <a:endParaRPr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108" name="Google Shape;108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you open a </a:t>
            </a:r>
            <a:r>
              <a:rPr b="1" lang="en-GB"/>
              <a:t>CSV</a:t>
            </a:r>
            <a:r>
              <a:rPr lang="en-GB"/>
              <a:t> </a:t>
            </a:r>
            <a:r>
              <a:rPr b="1" lang="en-GB"/>
              <a:t>file</a:t>
            </a:r>
            <a:r>
              <a:rPr lang="en-GB"/>
              <a:t> in spreadsheet software, the commas are used as a guide to display the data neatly in </a:t>
            </a:r>
            <a:r>
              <a:rPr b="1" lang="en-GB"/>
              <a:t>rows</a:t>
            </a:r>
            <a:r>
              <a:rPr lang="en-GB"/>
              <a:t> and </a:t>
            </a:r>
            <a:r>
              <a:rPr b="1" lang="en-GB"/>
              <a:t>columns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a CSV file is opened in spreadsheet software, it is displayed in tabular format. </a:t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116" name="Google Shape;116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53" y="3079525"/>
            <a:ext cx="2777025" cy="10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5"/>
          <p:cNvCxnSpPr>
            <a:stCxn id="118" idx="1"/>
            <a:endCxn id="117" idx="1"/>
          </p:cNvCxnSpPr>
          <p:nvPr/>
        </p:nvCxnSpPr>
        <p:spPr>
          <a:xfrm>
            <a:off x="5396338" y="1896504"/>
            <a:ext cx="600" cy="1684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CSV file</a:t>
            </a:r>
            <a:r>
              <a:rPr lang="en-GB"/>
              <a:t> is still a </a:t>
            </a:r>
            <a:r>
              <a:rPr b="1" lang="en-GB"/>
              <a:t>text file</a:t>
            </a:r>
            <a:r>
              <a:rPr lang="en-GB"/>
              <a:t>. Each row is stored as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Modern spreadsheet software will typically recognise a number and store it as that data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Python will not do this automatically. Any data is always </a:t>
            </a:r>
            <a:r>
              <a:rPr b="1" lang="en-GB"/>
              <a:t>read as string</a:t>
            </a:r>
            <a:r>
              <a:rPr lang="en-GB"/>
              <a:t> and will need to be casted before it is used as any other data type. </a:t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126" name="Google Shape;126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075" y="454325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do you think you might use a CSV file with your Python programs?</a:t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CSV files</a:t>
            </a:r>
            <a:endParaRPr/>
          </a:p>
        </p:txBody>
      </p:sp>
      <p:sp>
        <p:nvSpPr>
          <p:cNvPr id="135" name="Google Shape;135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075" y="454325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