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embeddedFontLst>
    <p:embeddedFont>
      <p:font typeface="Quicksand"/>
      <p:regular r:id="rId101"/>
      <p:bold r:id="rId102"/>
    </p:embeddedFont>
    <p:embeddedFont>
      <p:font typeface="Roboto Mono"/>
      <p:regular r:id="rId103"/>
      <p:bold r:id="rId104"/>
      <p:italic r:id="rId105"/>
      <p:boldItalic r:id="rId106"/>
    </p:embeddedFont>
    <p:embeddedFont>
      <p:font typeface="Quicksand Light"/>
      <p:regular r:id="rId107"/>
      <p:bold r:id="rId10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BA4A5F-F986-4B10-8C0A-E2F9BADD8595}">
  <a:tblStyle styleId="{D5BA4A5F-F986-4B10-8C0A-E2F9BADD859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QuicksandLight-regular.fntdata"/><Relationship Id="rId106" Type="http://schemas.openxmlformats.org/officeDocument/2006/relationships/font" Target="fonts/RobotoMono-boldItalic.fntdata"/><Relationship Id="rId105" Type="http://schemas.openxmlformats.org/officeDocument/2006/relationships/font" Target="fonts/RobotoMono-italic.fntdata"/><Relationship Id="rId104" Type="http://schemas.openxmlformats.org/officeDocument/2006/relationships/font" Target="fonts/RobotoMono-bold.fntdata"/><Relationship Id="rId108" Type="http://schemas.openxmlformats.org/officeDocument/2006/relationships/font" Target="fonts/QuicksandLight-bold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RobotoMono-regular.fntdata"/><Relationship Id="rId102" Type="http://schemas.openxmlformats.org/officeDocument/2006/relationships/font" Target="fonts/Quicksand-bold.fntdata"/><Relationship Id="rId101" Type="http://schemas.openxmlformats.org/officeDocument/2006/relationships/font" Target="fonts/Quicksand-regular.fntdata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light-bulbs-chosen-bulb-light-1875384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11-7-2022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https://pixabay.com/photos/light-bulbs-chosen-bulb-light-1875384/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0" name="Google Shape;97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1" name="Google Shape;991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1" name="Google Shape;101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2" name="Google Shape;103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2" name="Google Shape;105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4" name="Google Shape;112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0" name="Google Shape;1140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8" name="Google Shape;1158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" name="Google Shape;116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6" name="Google Shape;117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4" name="Google Shape;1194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3" name="Google Shape;1203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2" name="Google Shape;1212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0" name="Google Shape;1220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7" name="Google Shape;1227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4" name="Google Shape;1234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1125" y="4114800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CSV files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2022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949275" y="4003800"/>
            <a:ext cx="1924200" cy="100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135" name="Google Shape;135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open("numbers.csv",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1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similar error message will occur. </a:t>
            </a:r>
            <a:endParaRPr/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310900" y="273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4096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TypeError: write() argument must be str, not list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18"/>
          <p:cNvSpPr/>
          <p:nvPr/>
        </p:nvSpPr>
        <p:spPr>
          <a:xfrm>
            <a:off x="700425" y="2989475"/>
            <a:ext cx="474000" cy="187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Any data written to a CSV file must be sent in the format that it requires: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must have the string data type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item should be separated by a comma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new row or record should be indicated by a line space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-GB"/>
              <a:t> which stands for newline</a:t>
            </a:r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146" name="Google Shape;146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338" y="1170104"/>
            <a:ext cx="2777025" cy="14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153" name="Google Shape;153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open("numbers.csv",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"3,4,5"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will be stored in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numbers.csv</a:t>
            </a:r>
            <a:r>
              <a:rPr lang="en-GB"/>
              <a:t> file when this program is executed?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161" name="Google Shape;161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62" name="Google Shape;162;p2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open("numbers.csv",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"3,4,5"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800" y="1933325"/>
            <a:ext cx="19240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800" y="3193800"/>
            <a:ext cx="1924050" cy="38481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6931850" y="1816550"/>
            <a:ext cx="1620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View from a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text editor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6931850" y="3094750"/>
            <a:ext cx="16203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View from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spreadsheet software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173" name="Google Shape;173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74" name="Google Shape;174;p2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If you have a </a:t>
            </a:r>
            <a:r>
              <a:rPr b="1" lang="en-GB"/>
              <a:t>list</a:t>
            </a:r>
            <a:r>
              <a:rPr lang="en-GB"/>
              <a:t> of items that need to be written to a </a:t>
            </a:r>
            <a:r>
              <a:rPr b="1" lang="en-GB"/>
              <a:t>CSV file</a:t>
            </a:r>
            <a:r>
              <a:rPr lang="en-GB"/>
              <a:t>, then you need to make sure that the data is held in the </a:t>
            </a:r>
            <a:r>
              <a:rPr b="1" lang="en-GB"/>
              <a:t>correct way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will you need to do with this list to make sure that it can be written to a CSV file?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181" name="Google Shape;181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82" name="Google Shape;182;p2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2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Change each item from an integer to a string.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each item to a single string.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in the comma between each item.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90" name="Google Shape;190;p2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str_numbers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str_numbers.append(str(number))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2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To change the data type of each item, you can append to a new list whilst casting each item as a 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197" name="Google Shape;197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str_numbers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str_numbers.append(str(number))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2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Create a new list called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str_numbers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79200" y="1592150"/>
            <a:ext cx="1514100" cy="187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206" name="Google Shape;206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07" name="Google Shape;207;p2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str_numbers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str_numbers.append(str(number))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2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every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/>
              <a:t> (item) in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numbers</a:t>
            </a:r>
            <a:r>
              <a:rPr lang="en-GB"/>
              <a:t> list.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679200" y="1783175"/>
            <a:ext cx="2073000" cy="187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215" name="Google Shape;215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16" name="Google Shape;216;p27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str_numbers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str_numbers.append(str(number))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2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Append the new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list str_numbers</a:t>
            </a:r>
            <a:r>
              <a:rPr lang="en-GB"/>
              <a:t> with the returned string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/>
              <a:t>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018800" y="1945900"/>
            <a:ext cx="2936100" cy="187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When might you choose to use a </a:t>
            </a:r>
            <a:r>
              <a:rPr b="1" lang="en-GB"/>
              <a:t>CSV file</a:t>
            </a:r>
            <a:r>
              <a:rPr lang="en-GB"/>
              <a:t> instead of a </a:t>
            </a:r>
            <a:r>
              <a:rPr b="1" lang="en-GB"/>
              <a:t>standard text file</a:t>
            </a:r>
            <a:r>
              <a:rPr lang="en-GB"/>
              <a:t>?</a:t>
            </a:r>
            <a:endParaRPr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Think, write, pair, share</a:t>
            </a:r>
            <a:endParaRPr/>
          </a:p>
        </p:txBody>
      </p:sp>
      <p:sp>
        <p:nvSpPr>
          <p:cNvPr id="59" name="Google Shape;59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45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224" name="Google Shape;224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25" name="Google Shape;225;p2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str_numbers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str_numbers.append(str(number))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2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will give you a new list based on the original list where each item is held with the </a:t>
            </a:r>
            <a:r>
              <a:rPr b="1" lang="en-GB"/>
              <a:t>string</a:t>
            </a:r>
            <a:r>
              <a:rPr lang="en-GB"/>
              <a:t> data type.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1018800" y="1945900"/>
            <a:ext cx="2936100" cy="187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771976" y="3004350"/>
            <a:ext cx="143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6286650" y="3004350"/>
            <a:ext cx="724500" cy="84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['3',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'4',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'5']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236" name="Google Shape;236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37" name="Google Shape;237;p2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str_numbers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str_numbers.append(str(number))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2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Once you have a list containing items of the </a:t>
            </a:r>
            <a:r>
              <a:rPr b="1" lang="en-GB"/>
              <a:t>string data type</a:t>
            </a:r>
            <a:r>
              <a:rPr lang="en-GB"/>
              <a:t>, you need to turn the whole list into a </a:t>
            </a:r>
            <a:r>
              <a:rPr b="1" lang="en-GB"/>
              <a:t>single string</a:t>
            </a:r>
            <a:r>
              <a:rPr lang="en-GB"/>
              <a:t>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/>
              <a:t>split()</a:t>
            </a:r>
            <a:r>
              <a:rPr lang="en-GB"/>
              <a:t> method</a:t>
            </a:r>
            <a:endParaRPr/>
          </a:p>
        </p:txBody>
      </p:sp>
      <p:sp>
        <p:nvSpPr>
          <p:cNvPr id="244" name="Google Shape;244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45" name="Google Shape;245;p3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48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"here are lots of words"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words.split(" 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3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Can you remember what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 does?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/>
              <a:t>split()</a:t>
            </a:r>
            <a:r>
              <a:rPr lang="en-GB"/>
              <a:t> method</a:t>
            </a:r>
            <a:endParaRPr/>
          </a:p>
        </p:txBody>
      </p:sp>
      <p:sp>
        <p:nvSpPr>
          <p:cNvPr id="252" name="Google Shape;252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53" name="Google Shape;253;p3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b="1" lang="en-GB"/>
              <a:t>string method</a:t>
            </a:r>
            <a:r>
              <a:rPr lang="en-GB"/>
              <a:t> converts a string to a </a:t>
            </a:r>
            <a:r>
              <a:rPr b="1" lang="en-GB"/>
              <a:t>list</a:t>
            </a:r>
            <a:r>
              <a:rPr lang="en-GB"/>
              <a:t>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string is split where a specified character is found. </a:t>
            </a:r>
            <a:endParaRPr/>
          </a:p>
        </p:txBody>
      </p:sp>
      <p:graphicFrame>
        <p:nvGraphicFramePr>
          <p:cNvPr id="254" name="Google Shape;254;p3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48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"here are lots of words"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words.split(" 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31"/>
          <p:cNvSpPr/>
          <p:nvPr/>
        </p:nvSpPr>
        <p:spPr>
          <a:xfrm>
            <a:off x="2539900" y="1415275"/>
            <a:ext cx="276000" cy="187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</a:t>
            </a:r>
            <a:endParaRPr/>
          </a:p>
        </p:txBody>
      </p:sp>
      <p:sp>
        <p:nvSpPr>
          <p:cNvPr id="261" name="Google Shape;261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62" name="Google Shape;262;p3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is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It is a </a:t>
            </a:r>
            <a:r>
              <a:rPr b="1" lang="en-GB"/>
              <a:t>list method.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It does the exact opposite of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method. </a:t>
            </a:r>
            <a:endParaRPr/>
          </a:p>
        </p:txBody>
      </p:sp>
      <p:graphicFrame>
        <p:nvGraphicFramePr>
          <p:cNvPr id="263" name="Google Shape;263;p3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["One", "Two", "Three"]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joined_words = "-".join(words)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</a:t>
            </a:r>
            <a:endParaRPr/>
          </a:p>
        </p:txBody>
      </p:sp>
      <p:sp>
        <p:nvSpPr>
          <p:cNvPr id="269" name="Google Shape;269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70" name="Google Shape;270;p3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 takes a list and returns a string. Items are joined </a:t>
            </a:r>
            <a:r>
              <a:rPr b="1" lang="en-GB"/>
              <a:t>with</a:t>
            </a:r>
            <a:r>
              <a:rPr lang="en-GB"/>
              <a:t> a specified character. </a:t>
            </a:r>
            <a:endParaRPr/>
          </a:p>
        </p:txBody>
      </p:sp>
      <p:graphicFrame>
        <p:nvGraphicFramePr>
          <p:cNvPr id="271" name="Google Shape;271;p3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["One", "Two", "Three"]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joined_words = "-".join(words)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33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</a:t>
            </a:r>
            <a:endParaRPr/>
          </a:p>
        </p:txBody>
      </p:sp>
      <p:sp>
        <p:nvSpPr>
          <p:cNvPr id="279" name="Google Shape;279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80" name="Google Shape;280;p3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is a </a:t>
            </a:r>
            <a:r>
              <a:rPr b="1" lang="en-GB"/>
              <a:t>list</a:t>
            </a:r>
            <a:r>
              <a:rPr lang="en-GB"/>
              <a:t> method.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n-GB"/>
              <a:t> is a </a:t>
            </a:r>
            <a:r>
              <a:rPr b="1" lang="en-GB"/>
              <a:t>string </a:t>
            </a:r>
            <a:r>
              <a:rPr lang="en-GB"/>
              <a:t>method.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Note how the syntax is written differently. </a:t>
            </a:r>
            <a:endParaRPr sz="1400"/>
          </a:p>
        </p:txBody>
      </p:sp>
      <p:graphicFrame>
        <p:nvGraphicFramePr>
          <p:cNvPr id="281" name="Google Shape;281;p34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"-".join(words)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words.split(" 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282" name="Google Shape;2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5" y="2308645"/>
            <a:ext cx="185250" cy="1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</a:t>
            </a:r>
            <a:endParaRPr/>
          </a:p>
        </p:txBody>
      </p:sp>
      <p:sp>
        <p:nvSpPr>
          <p:cNvPr id="288" name="Google Shape;288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89" name="Google Shape;289;p3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r>
              <a:rPr lang="en-GB"/>
              <a:t> list holds a list of words.</a:t>
            </a:r>
            <a:endParaRPr/>
          </a:p>
        </p:txBody>
      </p:sp>
      <p:graphicFrame>
        <p:nvGraphicFramePr>
          <p:cNvPr id="290" name="Google Shape;290;p3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["One", "Two", "Three"]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joined_words = "-".join(words)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5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6382050" y="3035275"/>
            <a:ext cx="1316400" cy="72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['One',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'Two',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'Three']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</a:t>
            </a:r>
            <a:endParaRPr/>
          </a:p>
        </p:txBody>
      </p:sp>
      <p:sp>
        <p:nvSpPr>
          <p:cNvPr id="299" name="Google Shape;299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00" name="Google Shape;300;p3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 takes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r>
              <a:rPr lang="en-GB"/>
              <a:t> list and returns a 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01" name="Google Shape;301;p3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["One", "Two", "Three"]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joined_words = "-".join(words)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36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6382050" y="3035275"/>
            <a:ext cx="1316400" cy="72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['One',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'Two',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'Three']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</a:t>
            </a:r>
            <a:endParaRPr/>
          </a:p>
        </p:txBody>
      </p:sp>
      <p:sp>
        <p:nvSpPr>
          <p:cNvPr id="310" name="Google Shape;310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11" name="Google Shape;311;p3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 takes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r>
              <a:rPr lang="en-GB"/>
              <a:t> list and returns a 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"-"</a:t>
            </a:r>
            <a:r>
              <a:rPr lang="en-GB"/>
              <a:t> is placed between each word.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graphicFrame>
        <p:nvGraphicFramePr>
          <p:cNvPr id="312" name="Google Shape;312;p37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["One", "Two", "Three"]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joined_words = "-".join(words)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37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6382050" y="3035275"/>
            <a:ext cx="1316400" cy="72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['One',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'Two',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'Three']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4772025" y="3969350"/>
            <a:ext cx="1664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joined_words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6382050" y="4017050"/>
            <a:ext cx="14217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One-Two-Three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Think, write, pair, share</a:t>
            </a:r>
            <a:endParaRPr/>
          </a:p>
        </p:txBody>
      </p:sp>
      <p:sp>
        <p:nvSpPr>
          <p:cNvPr id="66" name="Google Shape;66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4436625" y="1192425"/>
            <a:ext cx="2108400" cy="1230900"/>
          </a:xfrm>
          <a:prstGeom prst="wedgeRoundRectCallout">
            <a:avLst>
              <a:gd fmla="val 69429" name="adj1"/>
              <a:gd fmla="val 46828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 would use a CSV file if the data needed to be in tabular form.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1777800" y="2157875"/>
            <a:ext cx="2108400" cy="1369200"/>
          </a:xfrm>
          <a:prstGeom prst="wedgeRoundRectCallout">
            <a:avLst>
              <a:gd fmla="val -37920" name="adj1"/>
              <a:gd fmla="val 72429" name="adj2"/>
              <a:gd fmla="val 0" name="adj3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data needed to be read in spreadsheet software, I would use a CSV file.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5023225" y="2886575"/>
            <a:ext cx="2324400" cy="1539000"/>
          </a:xfrm>
          <a:prstGeom prst="wedgeRoundRectCallout">
            <a:avLst>
              <a:gd fmla="val 61560" name="adj1"/>
              <a:gd fmla="val 65793" name="adj2"/>
              <a:gd fmla="val 0" name="adj3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 structure of the data needed to be in a specific format, I would use a CSV file.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</a:t>
            </a:r>
            <a:endParaRPr/>
          </a:p>
        </p:txBody>
      </p:sp>
      <p:sp>
        <p:nvSpPr>
          <p:cNvPr id="323" name="Google Shape;323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24" name="Google Shape;324;p3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character specified is used to link the items together. </a:t>
            </a:r>
            <a:endParaRPr/>
          </a:p>
        </p:txBody>
      </p:sp>
      <p:graphicFrame>
        <p:nvGraphicFramePr>
          <p:cNvPr id="325" name="Google Shape;325;p3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["One", "Two", "Three"]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joined_words = "-".join(words)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26" name="Google Shape;326;p38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6382050" y="3035275"/>
            <a:ext cx="1316400" cy="72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['One',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'Two',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'Three']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4772025" y="3969350"/>
            <a:ext cx="1664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joined_words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6382050" y="4017050"/>
            <a:ext cx="14217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One-Two-Three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2112275" y="1420550"/>
            <a:ext cx="2862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</a:t>
            </a:r>
            <a:r>
              <a:rPr b="0"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</a:t>
            </a:r>
            <a:endParaRPr/>
          </a:p>
        </p:txBody>
      </p:sp>
      <p:sp>
        <p:nvSpPr>
          <p:cNvPr id="337" name="Google Shape;337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38" name="Google Shape;338;p3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can be left empty to join items directly next to each other.  </a:t>
            </a:r>
            <a:endParaRPr/>
          </a:p>
        </p:txBody>
      </p:sp>
      <p:graphicFrame>
        <p:nvGraphicFramePr>
          <p:cNvPr id="339" name="Google Shape;339;p3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71300"/>
                <a:gridCol w="3725200"/>
              </a:tblGrid>
              <a:tr h="49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["One", "Two", "Three"]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joined_words = "".join(words)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40" name="Google Shape;340;p39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6382050" y="3035275"/>
            <a:ext cx="1316400" cy="72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['One',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'Two',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'Three']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4772025" y="3969350"/>
            <a:ext cx="1664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joined_words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9"/>
          <p:cNvSpPr/>
          <p:nvPr/>
        </p:nvSpPr>
        <p:spPr>
          <a:xfrm>
            <a:off x="6382050" y="4017050"/>
            <a:ext cx="1421700" cy="314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OneTwoThree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2112275" y="1420550"/>
            <a:ext cx="2862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351" name="Google Shape;351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52" name="Google Shape;352;p4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str_numbers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str_numbers.append(str(number))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p4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How can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 help with </a:t>
            </a:r>
            <a:r>
              <a:rPr b="1" lang="en-GB"/>
              <a:t>this </a:t>
            </a:r>
            <a:r>
              <a:rPr lang="en-GB"/>
              <a:t>program?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Remember that you want to contents of the list to be written to the CSV file.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359" name="Google Shape;359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60" name="Google Shape;360;p4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str_numbers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str_numbers.append(str(number))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4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use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to create a string of items that are connected with a comma. </a:t>
            </a:r>
            <a:endParaRPr/>
          </a:p>
        </p:txBody>
      </p:sp>
      <p:sp>
        <p:nvSpPr>
          <p:cNvPr id="362" name="Google Shape;362;p41"/>
          <p:cNvSpPr/>
          <p:nvPr/>
        </p:nvSpPr>
        <p:spPr>
          <a:xfrm>
            <a:off x="637900" y="2333225"/>
            <a:ext cx="26802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368" name="Google Shape;368;p4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69" name="Google Shape;369;p4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str_numbers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str_numbers.append(str(number))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70" name="Google Shape;370;p4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By joining the list into one string, you have a string that is ready to be written to a CSV file. </a:t>
            </a:r>
            <a:endParaRPr/>
          </a:p>
        </p:txBody>
      </p:sp>
      <p:sp>
        <p:nvSpPr>
          <p:cNvPr id="371" name="Google Shape;371;p42"/>
          <p:cNvSpPr/>
          <p:nvPr/>
        </p:nvSpPr>
        <p:spPr>
          <a:xfrm>
            <a:off x="637900" y="2333225"/>
            <a:ext cx="26802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4771970" y="3004354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4771975" y="26056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5744875" y="3035275"/>
            <a:ext cx="9480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"3,4,5"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380" name="Google Shape;380;p4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81" name="Google Shape;381;p4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str_numbers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str_numbers.append(str(number))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open("numbers.csv",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file.write(data)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82" name="Google Shape;382;p4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use exactly the same code that you use when you write to a standard text file. </a:t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1698000" y="2856775"/>
            <a:ext cx="3891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389" name="Google Shape;389;p4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90" name="Google Shape;390;p4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str_numbers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numbers: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str_numbers.append(str(number))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open("numbers.csv",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file.write(data)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91" name="Google Shape;391;p4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creates a new CSV file with the new data stored inside. </a:t>
            </a:r>
            <a:endParaRPr/>
          </a:p>
        </p:txBody>
      </p:sp>
      <p:pic>
        <p:nvPicPr>
          <p:cNvPr id="392" name="Google Shape;3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800" y="2314325"/>
            <a:ext cx="19240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800" y="3574800"/>
            <a:ext cx="1924050" cy="38481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4"/>
          <p:cNvSpPr txBox="1"/>
          <p:nvPr/>
        </p:nvSpPr>
        <p:spPr>
          <a:xfrm>
            <a:off x="6931850" y="2197550"/>
            <a:ext cx="1620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View from a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text editor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5" name="Google Shape;395;p44"/>
          <p:cNvSpPr txBox="1"/>
          <p:nvPr/>
        </p:nvSpPr>
        <p:spPr>
          <a:xfrm>
            <a:off x="6931850" y="3475750"/>
            <a:ext cx="16203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View from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spreadsheet software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try some challenges that involve lists and CSV files.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4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402" name="Google Shape;402;p4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403" name="Google Shape;40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5063" y="1170125"/>
            <a:ext cx="3339585" cy="3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have already written a single list to a CSV file.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required converting the data to a single string with the addition of commas as separators.  </a:t>
            </a:r>
            <a:endParaRPr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What further step is needed for a 2D list?</a:t>
            </a:r>
            <a:endParaRPr b="1"/>
          </a:p>
        </p:txBody>
      </p:sp>
      <p:sp>
        <p:nvSpPr>
          <p:cNvPr id="409" name="Google Shape;409;p4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410" name="Google Shape;410;p4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411" name="Google Shape;4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338" y="1170104"/>
            <a:ext cx="2777025" cy="14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new line space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-GB"/>
              <a:t> at the end of a row (list).</a:t>
            </a:r>
            <a:endParaRPr/>
          </a:p>
        </p:txBody>
      </p:sp>
      <p:sp>
        <p:nvSpPr>
          <p:cNvPr id="417" name="Google Shape;417;p4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418" name="Google Shape;418;p4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419" name="Google Shape;4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338" y="1170104"/>
            <a:ext cx="2777025" cy="14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7"/>
          <p:cNvSpPr/>
          <p:nvPr/>
        </p:nvSpPr>
        <p:spPr>
          <a:xfrm>
            <a:off x="8065450" y="1845075"/>
            <a:ext cx="1080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7"/>
          <p:cNvSpPr/>
          <p:nvPr/>
        </p:nvSpPr>
        <p:spPr>
          <a:xfrm>
            <a:off x="6618925" y="2075300"/>
            <a:ext cx="1080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data from a 1D list to a CSV 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data from a 2D list to a CSV file</a:t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6: Write to CSV files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427" name="Google Shape;427;p4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Using the same code from </a:t>
            </a:r>
            <a:r>
              <a:rPr b="1" lang="en-GB"/>
              <a:t>Activity 1 </a:t>
            </a:r>
            <a:r>
              <a:rPr lang="en-GB"/>
              <a:t>on a </a:t>
            </a:r>
            <a:r>
              <a:rPr b="1" lang="en-GB"/>
              <a:t>2D list </a:t>
            </a:r>
            <a:r>
              <a:rPr lang="en-GB"/>
              <a:t>will produce this CSV file. </a:t>
            </a:r>
            <a:endParaRPr/>
          </a:p>
        </p:txBody>
      </p:sp>
      <p:sp>
        <p:nvSpPr>
          <p:cNvPr id="428" name="Google Shape;428;p4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29" name="Google Shape;429;p4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",".join(str_number_grid)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open("number_grid.csv",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file.write(data)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430" name="Google Shape;43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6884" y="2441484"/>
            <a:ext cx="3955950" cy="1208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2450" y="2513788"/>
            <a:ext cx="3714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437" name="Google Shape;437;p4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2D list is a list of lists. This program is converting </a:t>
            </a:r>
            <a:r>
              <a:rPr b="1" lang="en-GB"/>
              <a:t>each list </a:t>
            </a:r>
            <a:r>
              <a:rPr lang="en-GB"/>
              <a:t>within the main list to </a:t>
            </a:r>
            <a:r>
              <a:rPr b="1" lang="en-GB"/>
              <a:t>string</a:t>
            </a:r>
            <a:r>
              <a:rPr lang="en-GB"/>
              <a:t>.  </a:t>
            </a:r>
            <a:endParaRPr/>
          </a:p>
        </p:txBody>
      </p:sp>
      <p:sp>
        <p:nvSpPr>
          <p:cNvPr id="438" name="Google Shape;438;p4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39" name="Google Shape;439;p4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",".join(str_number_grid)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open("number_grid.csv",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file.write(data)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440" name="Google Shape;44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6884" y="2441484"/>
            <a:ext cx="3955950" cy="120830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9"/>
          <p:cNvSpPr/>
          <p:nvPr/>
        </p:nvSpPr>
        <p:spPr>
          <a:xfrm>
            <a:off x="2069725" y="1235425"/>
            <a:ext cx="8451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9"/>
          <p:cNvSpPr/>
          <p:nvPr/>
        </p:nvSpPr>
        <p:spPr>
          <a:xfrm>
            <a:off x="2069725" y="1413925"/>
            <a:ext cx="8451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9"/>
          <p:cNvSpPr/>
          <p:nvPr/>
        </p:nvSpPr>
        <p:spPr>
          <a:xfrm>
            <a:off x="2069725" y="1592425"/>
            <a:ext cx="8451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449" name="Google Shape;449;p5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 order to process a </a:t>
            </a:r>
            <a:r>
              <a:rPr b="1" lang="en-GB"/>
              <a:t>2D list</a:t>
            </a:r>
            <a:r>
              <a:rPr lang="en-GB"/>
              <a:t> so that it can be written to a CSV file, you need to access </a:t>
            </a:r>
            <a:r>
              <a:rPr b="1" lang="en-GB"/>
              <a:t>each item</a:t>
            </a:r>
            <a:r>
              <a:rPr lang="en-GB"/>
              <a:t> within </a:t>
            </a:r>
            <a:r>
              <a:rPr b="1" lang="en-GB"/>
              <a:t>each list</a:t>
            </a:r>
            <a:r>
              <a:rPr lang="en-GB"/>
              <a:t>. </a:t>
            </a:r>
            <a:endParaRPr/>
          </a:p>
        </p:txBody>
      </p:sp>
      <p:sp>
        <p:nvSpPr>
          <p:cNvPr id="450" name="Google Shape;450;p5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51" name="Google Shape;451;p5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",".join(str_number_grid)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open("number_grid.csv",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file.write(data)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452" name="Google Shape;452;p50"/>
          <p:cNvGrpSpPr/>
          <p:nvPr/>
        </p:nvGrpSpPr>
        <p:grpSpPr>
          <a:xfrm>
            <a:off x="2143725" y="1235425"/>
            <a:ext cx="690625" cy="545350"/>
            <a:chOff x="2143725" y="1235425"/>
            <a:chExt cx="690625" cy="545350"/>
          </a:xfrm>
        </p:grpSpPr>
        <p:sp>
          <p:nvSpPr>
            <p:cNvPr id="453" name="Google Shape;453;p50"/>
            <p:cNvSpPr/>
            <p:nvPr/>
          </p:nvSpPr>
          <p:spPr>
            <a:xfrm>
              <a:off x="2143725" y="1235425"/>
              <a:ext cx="183900" cy="178500"/>
            </a:xfrm>
            <a:prstGeom prst="roundRect">
              <a:avLst>
                <a:gd fmla="val 16667" name="adj"/>
              </a:avLst>
            </a:prstGeom>
            <a:solidFill>
              <a:srgbClr val="5B5BA5">
                <a:alpha val="25882"/>
              </a:srgbClr>
            </a:solidFill>
            <a:ln cap="flat" cmpd="sng" w="9525">
              <a:solidFill>
                <a:srgbClr val="E9E9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2393550" y="1235425"/>
              <a:ext cx="183900" cy="178500"/>
            </a:xfrm>
            <a:prstGeom prst="roundRect">
              <a:avLst>
                <a:gd fmla="val 16667" name="adj"/>
              </a:avLst>
            </a:prstGeom>
            <a:solidFill>
              <a:srgbClr val="5B5BA5">
                <a:alpha val="25882"/>
              </a:srgbClr>
            </a:solidFill>
            <a:ln cap="flat" cmpd="sng" w="9525">
              <a:solidFill>
                <a:srgbClr val="E9E9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2650450" y="1235425"/>
              <a:ext cx="183900" cy="178500"/>
            </a:xfrm>
            <a:prstGeom prst="roundRect">
              <a:avLst>
                <a:gd fmla="val 16667" name="adj"/>
              </a:avLst>
            </a:prstGeom>
            <a:solidFill>
              <a:srgbClr val="5B5BA5">
                <a:alpha val="25882"/>
              </a:srgbClr>
            </a:solidFill>
            <a:ln cap="flat" cmpd="sng" w="9525">
              <a:solidFill>
                <a:srgbClr val="E9E9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0"/>
            <p:cNvSpPr/>
            <p:nvPr/>
          </p:nvSpPr>
          <p:spPr>
            <a:xfrm>
              <a:off x="2143725" y="1428650"/>
              <a:ext cx="183900" cy="178500"/>
            </a:xfrm>
            <a:prstGeom prst="roundRect">
              <a:avLst>
                <a:gd fmla="val 16667" name="adj"/>
              </a:avLst>
            </a:prstGeom>
            <a:solidFill>
              <a:srgbClr val="5B5BA5">
                <a:alpha val="25882"/>
              </a:srgbClr>
            </a:solidFill>
            <a:ln cap="flat" cmpd="sng" w="9525">
              <a:solidFill>
                <a:srgbClr val="E9E9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2393550" y="1428650"/>
              <a:ext cx="183900" cy="178500"/>
            </a:xfrm>
            <a:prstGeom prst="roundRect">
              <a:avLst>
                <a:gd fmla="val 16667" name="adj"/>
              </a:avLst>
            </a:prstGeom>
            <a:solidFill>
              <a:srgbClr val="5B5BA5">
                <a:alpha val="25882"/>
              </a:srgbClr>
            </a:solidFill>
            <a:ln cap="flat" cmpd="sng" w="9525">
              <a:solidFill>
                <a:srgbClr val="E9E9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2650450" y="1428650"/>
              <a:ext cx="183900" cy="178500"/>
            </a:xfrm>
            <a:prstGeom prst="roundRect">
              <a:avLst>
                <a:gd fmla="val 16667" name="adj"/>
              </a:avLst>
            </a:prstGeom>
            <a:solidFill>
              <a:srgbClr val="5B5BA5">
                <a:alpha val="25882"/>
              </a:srgbClr>
            </a:solidFill>
            <a:ln cap="flat" cmpd="sng" w="9525">
              <a:solidFill>
                <a:srgbClr val="E9E9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0"/>
            <p:cNvSpPr/>
            <p:nvPr/>
          </p:nvSpPr>
          <p:spPr>
            <a:xfrm>
              <a:off x="2143725" y="1602275"/>
              <a:ext cx="183900" cy="178500"/>
            </a:xfrm>
            <a:prstGeom prst="roundRect">
              <a:avLst>
                <a:gd fmla="val 16667" name="adj"/>
              </a:avLst>
            </a:prstGeom>
            <a:solidFill>
              <a:srgbClr val="5B5BA5">
                <a:alpha val="25882"/>
              </a:srgbClr>
            </a:solidFill>
            <a:ln cap="flat" cmpd="sng" w="9525">
              <a:solidFill>
                <a:srgbClr val="E9E9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0"/>
            <p:cNvSpPr/>
            <p:nvPr/>
          </p:nvSpPr>
          <p:spPr>
            <a:xfrm>
              <a:off x="2393550" y="1602275"/>
              <a:ext cx="183900" cy="178500"/>
            </a:xfrm>
            <a:prstGeom prst="roundRect">
              <a:avLst>
                <a:gd fmla="val 16667" name="adj"/>
              </a:avLst>
            </a:prstGeom>
            <a:solidFill>
              <a:srgbClr val="5B5BA5">
                <a:alpha val="25882"/>
              </a:srgbClr>
            </a:solidFill>
            <a:ln cap="flat" cmpd="sng" w="9525">
              <a:solidFill>
                <a:srgbClr val="E9E9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0"/>
            <p:cNvSpPr/>
            <p:nvPr/>
          </p:nvSpPr>
          <p:spPr>
            <a:xfrm>
              <a:off x="2650450" y="1602275"/>
              <a:ext cx="183900" cy="178500"/>
            </a:xfrm>
            <a:prstGeom prst="roundRect">
              <a:avLst>
                <a:gd fmla="val 16667" name="adj"/>
              </a:avLst>
            </a:prstGeom>
            <a:solidFill>
              <a:srgbClr val="5B5BA5">
                <a:alpha val="25882"/>
              </a:srgbClr>
            </a:solidFill>
            <a:ln cap="flat" cmpd="sng" w="9525">
              <a:solidFill>
                <a:srgbClr val="E9E9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467" name="Google Shape;467;p5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also need to know which </a:t>
            </a:r>
            <a:r>
              <a:rPr b="1" lang="en-GB"/>
              <a:t>row </a:t>
            </a:r>
            <a:r>
              <a:rPr lang="en-GB"/>
              <a:t>(list) the </a:t>
            </a:r>
            <a:r>
              <a:rPr b="1" lang="en-GB"/>
              <a:t>item</a:t>
            </a:r>
            <a:r>
              <a:rPr lang="en-GB"/>
              <a:t> belongs to. </a:t>
            </a:r>
            <a:endParaRPr/>
          </a:p>
        </p:txBody>
      </p:sp>
      <p:sp>
        <p:nvSpPr>
          <p:cNvPr id="468" name="Google Shape;468;p5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69" name="Google Shape;469;p5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number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",".join(str_number_grid)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open("number_grid.csv",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file.write(data)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70" name="Google Shape;470;p51"/>
          <p:cNvSpPr/>
          <p:nvPr/>
        </p:nvSpPr>
        <p:spPr>
          <a:xfrm>
            <a:off x="2069725" y="1235425"/>
            <a:ext cx="8451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1"/>
          <p:cNvSpPr/>
          <p:nvPr/>
        </p:nvSpPr>
        <p:spPr>
          <a:xfrm>
            <a:off x="2069725" y="1413925"/>
            <a:ext cx="8451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1"/>
          <p:cNvSpPr/>
          <p:nvPr/>
        </p:nvSpPr>
        <p:spPr>
          <a:xfrm>
            <a:off x="2069725" y="1592425"/>
            <a:ext cx="8451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478" name="Google Shape;478;p5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Just like before, you need to convert each item to a 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now have the </a:t>
            </a:r>
            <a:r>
              <a:rPr b="1" lang="en-GB"/>
              <a:t>added task</a:t>
            </a:r>
            <a:r>
              <a:rPr lang="en-GB"/>
              <a:t> of keeping the </a:t>
            </a:r>
            <a:r>
              <a:rPr b="1" lang="en-GB"/>
              <a:t>2D list</a:t>
            </a:r>
            <a:r>
              <a:rPr lang="en-GB"/>
              <a:t> structure. </a:t>
            </a:r>
            <a:endParaRPr/>
          </a:p>
        </p:txBody>
      </p:sp>
      <p:sp>
        <p:nvSpPr>
          <p:cNvPr id="479" name="Google Shape;479;p5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80" name="Google Shape;480;p5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81" name="Google Shape;481;p52"/>
          <p:cNvSpPr/>
          <p:nvPr/>
        </p:nvSpPr>
        <p:spPr>
          <a:xfrm>
            <a:off x="2069725" y="1235425"/>
            <a:ext cx="8451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2"/>
          <p:cNvSpPr/>
          <p:nvPr/>
        </p:nvSpPr>
        <p:spPr>
          <a:xfrm>
            <a:off x="2069725" y="1413925"/>
            <a:ext cx="8451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2"/>
          <p:cNvSpPr/>
          <p:nvPr/>
        </p:nvSpPr>
        <p:spPr>
          <a:xfrm>
            <a:off x="2069725" y="1592425"/>
            <a:ext cx="8451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489" name="Google Shape;489;p5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still need to populate a </a:t>
            </a:r>
            <a:r>
              <a:rPr b="1" lang="en-GB"/>
              <a:t>new list</a:t>
            </a:r>
            <a:r>
              <a:rPr lang="en-GB"/>
              <a:t> with the </a:t>
            </a:r>
            <a:r>
              <a:rPr b="1" lang="en-GB"/>
              <a:t>string values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list must now be a </a:t>
            </a:r>
            <a:r>
              <a:rPr b="1" lang="en-GB"/>
              <a:t>2D list</a:t>
            </a:r>
            <a:r>
              <a:rPr lang="en-GB"/>
              <a:t> instead of a </a:t>
            </a:r>
            <a:r>
              <a:rPr b="1" lang="en-GB"/>
              <a:t>1D list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requires some extra steps. </a:t>
            </a:r>
            <a:endParaRPr/>
          </a:p>
        </p:txBody>
      </p:sp>
      <p:sp>
        <p:nvSpPr>
          <p:cNvPr id="490" name="Google Shape;490;p5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91" name="Google Shape;491;p5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53"/>
          <p:cNvSpPr/>
          <p:nvPr/>
        </p:nvSpPr>
        <p:spPr>
          <a:xfrm>
            <a:off x="675950" y="1953250"/>
            <a:ext cx="18993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498" name="Google Shape;498;p5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each item (row) in the number grid, you need to: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00" name="Google Shape;500;p5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01" name="Google Shape;501;p54"/>
          <p:cNvSpPr/>
          <p:nvPr/>
        </p:nvSpPr>
        <p:spPr>
          <a:xfrm>
            <a:off x="675950" y="2320700"/>
            <a:ext cx="22602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507" name="Google Shape;507;p5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each item (row) in the number grid, you need to: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new row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09" name="Google Shape;509;p5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10" name="Google Shape;510;p55"/>
          <p:cNvSpPr/>
          <p:nvPr/>
        </p:nvSpPr>
        <p:spPr>
          <a:xfrm>
            <a:off x="1043850" y="2496650"/>
            <a:ext cx="809700" cy="1785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516" name="Google Shape;516;p5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each item (row) in the number grid, you need to: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new row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the items in the original row and return them as string to the new row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17" name="Google Shape;517;p5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18" name="Google Shape;518;p5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19" name="Google Shape;519;p56"/>
          <p:cNvSpPr/>
          <p:nvPr/>
        </p:nvSpPr>
        <p:spPr>
          <a:xfrm>
            <a:off x="1050925" y="2687650"/>
            <a:ext cx="2500800" cy="382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525" name="Google Shape;525;p5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each item (row) in the number grid, you need to: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new row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the items in the original row and return them as string to the new row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Append that row (list) to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26" name="Google Shape;526;p5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27" name="Google Shape;527;p57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28" name="Google Shape;528;p57"/>
          <p:cNvSpPr/>
          <p:nvPr/>
        </p:nvSpPr>
        <p:spPr>
          <a:xfrm>
            <a:off x="1050925" y="3042225"/>
            <a:ext cx="2500800" cy="1911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Writing to a </a:t>
            </a:r>
            <a:r>
              <a:rPr b="1" lang="en-GB"/>
              <a:t>CSV file</a:t>
            </a:r>
            <a:r>
              <a:rPr lang="en-GB"/>
              <a:t> is very similar to writing to a standard text file.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b="1" lang="en-GB"/>
              <a:t>key</a:t>
            </a:r>
            <a:r>
              <a:rPr lang="en-GB"/>
              <a:t> thing is to remember how a CSV file is </a:t>
            </a:r>
            <a:r>
              <a:rPr b="1" lang="en-GB"/>
              <a:t>structured</a:t>
            </a:r>
            <a:r>
              <a:rPr lang="en-GB"/>
              <a:t>. </a:t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85" name="Google Shape;85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338" y="1170104"/>
            <a:ext cx="2777025" cy="14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4145925" y="2872425"/>
            <a:ext cx="16203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Each line represents a new row or record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433575" y="2292300"/>
            <a:ext cx="1577700" cy="23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3"/>
          <p:cNvCxnSpPr>
            <a:stCxn id="87" idx="0"/>
            <a:endCxn id="88" idx="1"/>
          </p:cNvCxnSpPr>
          <p:nvPr/>
        </p:nvCxnSpPr>
        <p:spPr>
          <a:xfrm rot="-5400000">
            <a:off x="4963125" y="2401875"/>
            <a:ext cx="463500" cy="477600"/>
          </a:xfrm>
          <a:prstGeom prst="curved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" name="Google Shape;90;p13"/>
          <p:cNvSpPr txBox="1"/>
          <p:nvPr/>
        </p:nvSpPr>
        <p:spPr>
          <a:xfrm>
            <a:off x="6947625" y="2921950"/>
            <a:ext cx="1988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Each item in a row is separated by a comma</a:t>
            </a:r>
            <a:endParaRPr b="1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593850" y="1822050"/>
            <a:ext cx="138300" cy="23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3"/>
          <p:cNvCxnSpPr>
            <a:stCxn id="90" idx="0"/>
            <a:endCxn id="91" idx="3"/>
          </p:cNvCxnSpPr>
          <p:nvPr/>
        </p:nvCxnSpPr>
        <p:spPr>
          <a:xfrm flipH="1" rot="5400000">
            <a:off x="6845325" y="1825600"/>
            <a:ext cx="983100" cy="1209600"/>
          </a:xfrm>
          <a:prstGeom prst="curved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534" name="Google Shape;534;p5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35" name="Google Shape;535;p5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36" name="Google Shape;536;p5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37" name="Google Shape;537;p58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543" name="Google Shape;543;p5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44" name="Google Shape;544;p5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45" name="Google Shape;545;p5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46" name="Google Shape;546;p59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7" name="Google Shape;547;p59"/>
          <p:cNvSpPr/>
          <p:nvPr/>
        </p:nvSpPr>
        <p:spPr>
          <a:xfrm>
            <a:off x="683050" y="1192950"/>
            <a:ext cx="2500800" cy="632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9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9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55" name="Google Shape;555;p6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556" name="Google Shape;556;p6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57" name="Google Shape;557;p6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58" name="Google Shape;558;p60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9" name="Google Shape;559;p60"/>
          <p:cNvSpPr/>
          <p:nvPr/>
        </p:nvSpPr>
        <p:spPr>
          <a:xfrm>
            <a:off x="683050" y="1930650"/>
            <a:ext cx="1878000" cy="248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0"/>
          <p:cNvSpPr/>
          <p:nvPr/>
        </p:nvSpPr>
        <p:spPr>
          <a:xfrm>
            <a:off x="6820250" y="2389400"/>
            <a:ext cx="1669800" cy="853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1" name="Google Shape;561;p60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0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0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4" name="Google Shape;564;p60"/>
          <p:cNvSpPr/>
          <p:nvPr/>
        </p:nvSpPr>
        <p:spPr>
          <a:xfrm>
            <a:off x="6820250" y="2389400"/>
            <a:ext cx="1669800" cy="8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70" name="Google Shape;570;p6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571" name="Google Shape;571;p6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72" name="Google Shape;572;p6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73" name="Google Shape;573;p61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4" name="Google Shape;574;p61"/>
          <p:cNvSpPr/>
          <p:nvPr/>
        </p:nvSpPr>
        <p:spPr>
          <a:xfrm>
            <a:off x="675975" y="2285750"/>
            <a:ext cx="2281200" cy="248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1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1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1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1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[1, 2, 3]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9" name="Google Shape;579;p61"/>
          <p:cNvSpPr/>
          <p:nvPr/>
        </p:nvSpPr>
        <p:spPr>
          <a:xfrm>
            <a:off x="7028875" y="1601850"/>
            <a:ext cx="8271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1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1" name="Google Shape;581;p61"/>
          <p:cNvSpPr/>
          <p:nvPr/>
        </p:nvSpPr>
        <p:spPr>
          <a:xfrm>
            <a:off x="6820250" y="2389400"/>
            <a:ext cx="1669800" cy="8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587" name="Google Shape;587;p6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88" name="Google Shape;588;p6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89" name="Google Shape;589;p6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90" name="Google Shape;590;p62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1" name="Google Shape;591;p62"/>
          <p:cNvSpPr/>
          <p:nvPr/>
        </p:nvSpPr>
        <p:spPr>
          <a:xfrm>
            <a:off x="1036800" y="2492550"/>
            <a:ext cx="7674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2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2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2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2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[1, 2, 3]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6" name="Google Shape;596;p62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2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8" name="Google Shape;598;p62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9" name="Google Shape;599;p62"/>
          <p:cNvSpPr/>
          <p:nvPr/>
        </p:nvSpPr>
        <p:spPr>
          <a:xfrm>
            <a:off x="6820250" y="2389400"/>
            <a:ext cx="1669800" cy="8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605" name="Google Shape;605;p6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06" name="Google Shape;606;p6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07" name="Google Shape;607;p6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08" name="Google Shape;608;p63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9" name="Google Shape;609;p63"/>
          <p:cNvSpPr/>
          <p:nvPr/>
        </p:nvSpPr>
        <p:spPr>
          <a:xfrm>
            <a:off x="1065100" y="2690650"/>
            <a:ext cx="18216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3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3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63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3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[1, 2, 3]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63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3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6" name="Google Shape;616;p63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3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p63"/>
          <p:cNvSpPr/>
          <p:nvPr/>
        </p:nvSpPr>
        <p:spPr>
          <a:xfrm>
            <a:off x="7174600" y="3688325"/>
            <a:ext cx="190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3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0" name="Google Shape;620;p63"/>
          <p:cNvSpPr/>
          <p:nvPr/>
        </p:nvSpPr>
        <p:spPr>
          <a:xfrm>
            <a:off x="6820250" y="2389400"/>
            <a:ext cx="1669800" cy="8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626" name="Google Shape;626;p6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27" name="Google Shape;627;p6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28" name="Google Shape;628;p6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29" name="Google Shape;629;p64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64"/>
          <p:cNvSpPr/>
          <p:nvPr/>
        </p:nvSpPr>
        <p:spPr>
          <a:xfrm>
            <a:off x="1411775" y="2846600"/>
            <a:ext cx="21681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4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4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4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64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[1, 2, 3]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5" name="Google Shape;635;p64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4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7" name="Google Shape;637;p64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64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9" name="Google Shape;639;p64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0" name="Google Shape;640;p64"/>
          <p:cNvSpPr/>
          <p:nvPr/>
        </p:nvSpPr>
        <p:spPr>
          <a:xfrm>
            <a:off x="6820250" y="2389400"/>
            <a:ext cx="1669800" cy="8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646" name="Google Shape;646;p6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47" name="Google Shape;647;p6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48" name="Google Shape;648;p6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49" name="Google Shape;649;p65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0" name="Google Shape;650;p65"/>
          <p:cNvSpPr/>
          <p:nvPr/>
        </p:nvSpPr>
        <p:spPr>
          <a:xfrm>
            <a:off x="1022650" y="2683875"/>
            <a:ext cx="18144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65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5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5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5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[1, 2, 3]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5" name="Google Shape;655;p65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5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7" name="Google Shape;657;p65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5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9" name="Google Shape;659;p65"/>
          <p:cNvSpPr/>
          <p:nvPr/>
        </p:nvSpPr>
        <p:spPr>
          <a:xfrm>
            <a:off x="7424425" y="3688325"/>
            <a:ext cx="190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5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1" name="Google Shape;661;p65"/>
          <p:cNvSpPr/>
          <p:nvPr/>
        </p:nvSpPr>
        <p:spPr>
          <a:xfrm>
            <a:off x="6820250" y="2389400"/>
            <a:ext cx="1669800" cy="8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667" name="Google Shape;667;p6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68" name="Google Shape;668;p6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69" name="Google Shape;669;p6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70" name="Google Shape;670;p66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1" name="Google Shape;671;p66"/>
          <p:cNvSpPr/>
          <p:nvPr/>
        </p:nvSpPr>
        <p:spPr>
          <a:xfrm>
            <a:off x="1376400" y="2846600"/>
            <a:ext cx="21822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6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6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6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6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[1, 2, 3]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6" name="Google Shape;676;p66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6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8" name="Google Shape;678;p66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66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0" name="Google Shape;680;p66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1" name="Google Shape;681;p66"/>
          <p:cNvSpPr/>
          <p:nvPr/>
        </p:nvSpPr>
        <p:spPr>
          <a:xfrm>
            <a:off x="6820250" y="2389400"/>
            <a:ext cx="1669800" cy="8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687" name="Google Shape;687;p6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88" name="Google Shape;688;p6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89" name="Google Shape;689;p67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90" name="Google Shape;690;p67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1" name="Google Shape;691;p67"/>
          <p:cNvSpPr/>
          <p:nvPr/>
        </p:nvSpPr>
        <p:spPr>
          <a:xfrm>
            <a:off x="1043875" y="2676800"/>
            <a:ext cx="18216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7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7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67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7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[1, 2, 3]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6" name="Google Shape;696;p67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67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8" name="Google Shape;698;p67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67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0" name="Google Shape;700;p67"/>
          <p:cNvSpPr/>
          <p:nvPr/>
        </p:nvSpPr>
        <p:spPr>
          <a:xfrm>
            <a:off x="7686775" y="3688325"/>
            <a:ext cx="190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7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2" name="Google Shape;702;p67"/>
          <p:cNvSpPr/>
          <p:nvPr/>
        </p:nvSpPr>
        <p:spPr>
          <a:xfrm>
            <a:off x="6820250" y="2389400"/>
            <a:ext cx="1669800" cy="8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next thing to remember is that a </a:t>
            </a:r>
            <a:r>
              <a:rPr b="1" lang="en-GB"/>
              <a:t>CSV file</a:t>
            </a:r>
            <a:r>
              <a:rPr lang="en-GB"/>
              <a:t> is a </a:t>
            </a:r>
            <a:r>
              <a:rPr b="1" lang="en-GB"/>
              <a:t>text</a:t>
            </a:r>
            <a:r>
              <a:rPr lang="en-GB"/>
              <a:t> file. You can only write data to it that has the </a:t>
            </a:r>
            <a:r>
              <a:rPr b="1" lang="en-GB"/>
              <a:t>string data type</a:t>
            </a:r>
            <a:r>
              <a:rPr lang="en-GB"/>
              <a:t>. </a:t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99" name="Google Shape;99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708" name="Google Shape;708;p6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09" name="Google Shape;709;p6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710" name="Google Shape;710;p6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11" name="Google Shape;711;p68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2" name="Google Shape;712;p68"/>
          <p:cNvSpPr/>
          <p:nvPr/>
        </p:nvSpPr>
        <p:spPr>
          <a:xfrm>
            <a:off x="1376400" y="2846600"/>
            <a:ext cx="21681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8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8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8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8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[1, 2, 3]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7" name="Google Shape;717;p68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68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9" name="Google Shape;719;p68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68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1" name="Google Shape;721;p68"/>
          <p:cNvSpPr/>
          <p:nvPr/>
        </p:nvSpPr>
        <p:spPr>
          <a:xfrm>
            <a:off x="6820250" y="2389400"/>
            <a:ext cx="1669800" cy="85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2" name="Google Shape;722;p68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28" name="Google Shape;728;p6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729" name="Google Shape;729;p6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730" name="Google Shape;730;p6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31" name="Google Shape;731;p69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2" name="Google Shape;732;p69"/>
          <p:cNvSpPr/>
          <p:nvPr/>
        </p:nvSpPr>
        <p:spPr>
          <a:xfrm>
            <a:off x="1050950" y="3030550"/>
            <a:ext cx="25077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9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9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9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9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[1, 2, 3]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7" name="Google Shape;737;p69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9" name="Google Shape;739;p69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9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1" name="Google Shape;741;p69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0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8" name="Google Shape;748;p7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749" name="Google Shape;749;p7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50" name="Google Shape;750;p7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751" name="Google Shape;751;p7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52" name="Google Shape;752;p70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3" name="Google Shape;753;p70"/>
          <p:cNvSpPr/>
          <p:nvPr/>
        </p:nvSpPr>
        <p:spPr>
          <a:xfrm>
            <a:off x="637900" y="2308250"/>
            <a:ext cx="22983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70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70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70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70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[4, 5, 6]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8" name="Google Shape;758;p70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0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0" name="Google Shape;760;p70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70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70"/>
          <p:cNvSpPr/>
          <p:nvPr/>
        </p:nvSpPr>
        <p:spPr>
          <a:xfrm>
            <a:off x="7075550" y="1756825"/>
            <a:ext cx="8271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70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769" name="Google Shape;769;p7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0" name="Google Shape;770;p7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771" name="Google Shape;771;p7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72" name="Google Shape;772;p71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3" name="Google Shape;773;p71"/>
          <p:cNvSpPr/>
          <p:nvPr/>
        </p:nvSpPr>
        <p:spPr>
          <a:xfrm>
            <a:off x="1027025" y="2496900"/>
            <a:ext cx="826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71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71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71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71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[4, 5, 6]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8" name="Google Shape;778;p71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71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0" name="Google Shape;780;p71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1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3" name="Google Shape;783;p71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789" name="Google Shape;789;p7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90" name="Google Shape;790;p7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791" name="Google Shape;791;p7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92" name="Google Shape;792;p72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3" name="Google Shape;793;p72"/>
          <p:cNvSpPr/>
          <p:nvPr/>
        </p:nvSpPr>
        <p:spPr>
          <a:xfrm>
            <a:off x="1041175" y="2687900"/>
            <a:ext cx="18171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72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2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72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[4, 5, 6]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8" name="Google Shape;798;p72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2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0" name="Google Shape;800;p72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72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2" name="Google Shape;802;p72"/>
          <p:cNvSpPr/>
          <p:nvPr/>
        </p:nvSpPr>
        <p:spPr>
          <a:xfrm>
            <a:off x="7187125" y="3688325"/>
            <a:ext cx="190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72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4" name="Google Shape;804;p72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810" name="Google Shape;810;p7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11" name="Google Shape;811;p7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812" name="Google Shape;812;p7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813" name="Google Shape;813;p73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4" name="Google Shape;814;p73"/>
          <p:cNvSpPr/>
          <p:nvPr/>
        </p:nvSpPr>
        <p:spPr>
          <a:xfrm>
            <a:off x="1416150" y="2846600"/>
            <a:ext cx="21567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73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73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73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73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[4, 5, 6]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9" name="Google Shape;819;p73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73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['4']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1" name="Google Shape;821;p73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73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3" name="Google Shape;823;p73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4" name="Google Shape;824;p73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830" name="Google Shape;830;p7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31" name="Google Shape;831;p7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832" name="Google Shape;832;p7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833" name="Google Shape;833;p74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4" name="Google Shape;834;p74"/>
          <p:cNvSpPr/>
          <p:nvPr/>
        </p:nvSpPr>
        <p:spPr>
          <a:xfrm>
            <a:off x="1041200" y="2676800"/>
            <a:ext cx="18099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74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74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74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74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[4, 5, 6]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9" name="Google Shape;839;p74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74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['4']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1" name="Google Shape;841;p74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74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3" name="Google Shape;843;p74"/>
          <p:cNvSpPr/>
          <p:nvPr/>
        </p:nvSpPr>
        <p:spPr>
          <a:xfrm>
            <a:off x="7417350" y="3688325"/>
            <a:ext cx="190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74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5" name="Google Shape;845;p74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851" name="Google Shape;851;p7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52" name="Google Shape;852;p7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853" name="Google Shape;853;p7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854" name="Google Shape;854;p75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5" name="Google Shape;855;p75"/>
          <p:cNvSpPr/>
          <p:nvPr/>
        </p:nvSpPr>
        <p:spPr>
          <a:xfrm>
            <a:off x="1423250" y="2846600"/>
            <a:ext cx="21267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75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75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75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5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[4, 5, 6]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0" name="Google Shape;860;p75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75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['4','5']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2" name="Google Shape;862;p75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75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4" name="Google Shape;864;p75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5" name="Google Shape;865;p75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871" name="Google Shape;871;p7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72" name="Google Shape;872;p7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873" name="Google Shape;873;p7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874" name="Google Shape;874;p76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5" name="Google Shape;875;p76"/>
          <p:cNvSpPr/>
          <p:nvPr/>
        </p:nvSpPr>
        <p:spPr>
          <a:xfrm>
            <a:off x="1048275" y="2676800"/>
            <a:ext cx="18171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76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76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76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76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[4, 5, 6]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0" name="Google Shape;880;p76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76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['4','5']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2" name="Google Shape;882;p76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76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4" name="Google Shape;884;p76"/>
          <p:cNvSpPr/>
          <p:nvPr/>
        </p:nvSpPr>
        <p:spPr>
          <a:xfrm>
            <a:off x="7699300" y="3688325"/>
            <a:ext cx="190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6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6" name="Google Shape;886;p76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892" name="Google Shape;892;p7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93" name="Google Shape;893;p7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894" name="Google Shape;894;p77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895" name="Google Shape;895;p77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6" name="Google Shape;896;p77"/>
          <p:cNvSpPr/>
          <p:nvPr/>
        </p:nvSpPr>
        <p:spPr>
          <a:xfrm>
            <a:off x="1409100" y="2846600"/>
            <a:ext cx="21267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77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7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77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77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[4, 5, 6]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1" name="Google Shape;901;p77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7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['4','5','6']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3" name="Google Shape;903;p77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7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5" name="Google Shape;905;p77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6" name="Google Shape;906;p77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105" name="Google Shape;105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06" name="Google Shape;106;p1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open("numbers.csv",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3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Here is a program that is attempting to write an </a:t>
            </a:r>
            <a:r>
              <a:rPr b="1" lang="en-GB"/>
              <a:t>integer </a:t>
            </a:r>
            <a:r>
              <a:rPr lang="en-GB"/>
              <a:t>to a </a:t>
            </a:r>
            <a:r>
              <a:rPr b="1" lang="en-GB"/>
              <a:t>CSV</a:t>
            </a:r>
            <a:r>
              <a:rPr lang="en-GB"/>
              <a:t> file. 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93325" y="1422075"/>
            <a:ext cx="1096500" cy="187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698000" y="1609875"/>
            <a:ext cx="661800" cy="187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912" name="Google Shape;912;p7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13" name="Google Shape;913;p7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914" name="Google Shape;914;p7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15" name="Google Shape;915;p78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6" name="Google Shape;916;p78"/>
          <p:cNvSpPr/>
          <p:nvPr/>
        </p:nvSpPr>
        <p:spPr>
          <a:xfrm>
            <a:off x="1019975" y="3044700"/>
            <a:ext cx="25812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78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78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78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78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[4, 5, 6]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1" name="Google Shape;921;p78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78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['4','5','6']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3" name="Google Shape;923;p78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78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5" name="Google Shape;925;p78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6" name="Google Shape;926;p78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['4','5','6']]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9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2" name="Google Shape;932;p7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933" name="Google Shape;933;p7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34" name="Google Shape;934;p7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935" name="Google Shape;935;p7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36" name="Google Shape;936;p79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7" name="Google Shape;937;p79"/>
          <p:cNvSpPr/>
          <p:nvPr/>
        </p:nvSpPr>
        <p:spPr>
          <a:xfrm>
            <a:off x="673300" y="2308250"/>
            <a:ext cx="22839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9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79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[7, 8, 9]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2" name="Google Shape;942;p79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79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['4','5','6']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4" name="Google Shape;944;p79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79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6" name="Google Shape;946;p79"/>
          <p:cNvSpPr/>
          <p:nvPr/>
        </p:nvSpPr>
        <p:spPr>
          <a:xfrm>
            <a:off x="7054325" y="1951875"/>
            <a:ext cx="8271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9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['4','5','6']]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953" name="Google Shape;953;p8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54" name="Google Shape;954;p8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955" name="Google Shape;955;p8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56" name="Google Shape;956;p80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7" name="Google Shape;957;p80"/>
          <p:cNvSpPr/>
          <p:nvPr/>
        </p:nvSpPr>
        <p:spPr>
          <a:xfrm>
            <a:off x="1034125" y="2499250"/>
            <a:ext cx="8619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80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80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80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80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[7, 8, 9]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2" name="Google Shape;962;p80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80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4" name="Google Shape;964;p80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80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6" name="Google Shape;966;p80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7" name="Google Shape;967;p80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['4','5','6']]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8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973" name="Google Shape;973;p8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74" name="Google Shape;974;p8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975" name="Google Shape;975;p8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76" name="Google Shape;976;p81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7" name="Google Shape;977;p81"/>
          <p:cNvSpPr/>
          <p:nvPr/>
        </p:nvSpPr>
        <p:spPr>
          <a:xfrm>
            <a:off x="1034125" y="2683200"/>
            <a:ext cx="18312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81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81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81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81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[7, 8, 9]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2" name="Google Shape;982;p81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81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4" name="Google Shape;984;p81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81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6" name="Google Shape;986;p81"/>
          <p:cNvSpPr/>
          <p:nvPr/>
        </p:nvSpPr>
        <p:spPr>
          <a:xfrm>
            <a:off x="7165900" y="3688325"/>
            <a:ext cx="190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81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8" name="Google Shape;988;p81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['4','5','6']]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8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994" name="Google Shape;994;p8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95" name="Google Shape;995;p8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996" name="Google Shape;996;p8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97" name="Google Shape;997;p82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8" name="Google Shape;998;p82"/>
          <p:cNvSpPr/>
          <p:nvPr/>
        </p:nvSpPr>
        <p:spPr>
          <a:xfrm>
            <a:off x="1394950" y="2846600"/>
            <a:ext cx="21567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82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82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82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82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[7, 8, 9]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3" name="Google Shape;1003;p82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82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['7']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5" name="Google Shape;1005;p82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82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7" name="Google Shape;1007;p82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8" name="Google Shape;1008;p82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['4','5','6']]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8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1014" name="Google Shape;1014;p8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15" name="Google Shape;1015;p8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016" name="Google Shape;1016;p8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17" name="Google Shape;1017;p83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8" name="Google Shape;1018;p83"/>
          <p:cNvSpPr/>
          <p:nvPr/>
        </p:nvSpPr>
        <p:spPr>
          <a:xfrm>
            <a:off x="1027050" y="2655575"/>
            <a:ext cx="18171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83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83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83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83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[7, 8, 9]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3" name="Google Shape;1023;p83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83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['7']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5" name="Google Shape;1025;p83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83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7" name="Google Shape;1027;p83"/>
          <p:cNvSpPr/>
          <p:nvPr/>
        </p:nvSpPr>
        <p:spPr>
          <a:xfrm>
            <a:off x="7435326" y="3688325"/>
            <a:ext cx="190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83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9" name="Google Shape;1029;p83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['4','5','6']]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8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1035" name="Google Shape;1035;p8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36" name="Google Shape;1036;p8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037" name="Google Shape;1037;p8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38" name="Google Shape;1038;p84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9" name="Google Shape;1039;p84"/>
          <p:cNvSpPr/>
          <p:nvPr/>
        </p:nvSpPr>
        <p:spPr>
          <a:xfrm>
            <a:off x="1394925" y="2846600"/>
            <a:ext cx="21267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84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84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84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84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[7, 8, 9]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4" name="Google Shape;1044;p84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84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['7','8']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6" name="Google Shape;1046;p84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84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8" name="Google Shape;1048;p84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9" name="Google Shape;1049;p84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['4','5','6']]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8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1055" name="Google Shape;1055;p8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56" name="Google Shape;1056;p8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057" name="Google Shape;1057;p8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58" name="Google Shape;1058;p85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9" name="Google Shape;1059;p85"/>
          <p:cNvSpPr/>
          <p:nvPr/>
        </p:nvSpPr>
        <p:spPr>
          <a:xfrm>
            <a:off x="1048250" y="2690950"/>
            <a:ext cx="17676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85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85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5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85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[7, 8, 9]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4" name="Google Shape;1064;p85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85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['7','8']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6" name="Google Shape;1066;p85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85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8" name="Google Shape;1068;p85"/>
          <p:cNvSpPr/>
          <p:nvPr/>
        </p:nvSpPr>
        <p:spPr>
          <a:xfrm>
            <a:off x="7685150" y="3688325"/>
            <a:ext cx="190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85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0" name="Google Shape;1070;p85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['4','5','6']]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1076" name="Google Shape;1076;p8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77" name="Google Shape;1077;p8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078" name="Google Shape;1078;p8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79" name="Google Shape;1079;p86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0" name="Google Shape;1080;p86"/>
          <p:cNvSpPr/>
          <p:nvPr/>
        </p:nvSpPr>
        <p:spPr>
          <a:xfrm>
            <a:off x="1423225" y="2846600"/>
            <a:ext cx="21267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86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[['1','2','3']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['4','5','6']]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2" name="Google Shape;1082;p86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86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86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86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[7, 8, 9]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6" name="Google Shape;1086;p86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86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['7','8','9']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8" name="Google Shape;1088;p86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86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0" name="Google Shape;1090;p86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Walk through</a:t>
            </a:r>
            <a:endParaRPr/>
          </a:p>
        </p:txBody>
      </p:sp>
      <p:sp>
        <p:nvSpPr>
          <p:cNvPr id="1096" name="Google Shape;1096;p8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97" name="Google Shape;1097;p8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098" name="Google Shape;1098;p87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99" name="Google Shape;1099;p87"/>
          <p:cNvSpPr txBox="1"/>
          <p:nvPr/>
        </p:nvSpPr>
        <p:spPr>
          <a:xfrm>
            <a:off x="4736600" y="11701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0" name="Google Shape;1100;p87"/>
          <p:cNvSpPr/>
          <p:nvPr/>
        </p:nvSpPr>
        <p:spPr>
          <a:xfrm>
            <a:off x="1048250" y="3030550"/>
            <a:ext cx="24963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87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[['1','2','3'],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['4','5','6'],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['7','8','9']]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2" name="Google Shape;1102;p87"/>
          <p:cNvSpPr txBox="1"/>
          <p:nvPr/>
        </p:nvSpPr>
        <p:spPr>
          <a:xfrm>
            <a:off x="4736600" y="156885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87"/>
          <p:cNvSpPr/>
          <p:nvPr/>
        </p:nvSpPr>
        <p:spPr>
          <a:xfrm>
            <a:off x="6820250" y="1548425"/>
            <a:ext cx="1415100" cy="73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[[1, 2, 3],       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[4, 5, 6],        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[7, 8, 9]]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4" name="Google Shape;1104;p87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87"/>
          <p:cNvSpPr txBox="1"/>
          <p:nvPr/>
        </p:nvSpPr>
        <p:spPr>
          <a:xfrm>
            <a:off x="4736600" y="3609113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87"/>
          <p:cNvSpPr/>
          <p:nvPr/>
        </p:nvSpPr>
        <p:spPr>
          <a:xfrm>
            <a:off x="6820250" y="360837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[7, 8, 9]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7" name="Google Shape;1107;p87"/>
          <p:cNvSpPr txBox="1"/>
          <p:nvPr/>
        </p:nvSpPr>
        <p:spPr>
          <a:xfrm>
            <a:off x="4736600" y="4073588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87"/>
          <p:cNvSpPr/>
          <p:nvPr/>
        </p:nvSpPr>
        <p:spPr>
          <a:xfrm>
            <a:off x="6820250" y="4072850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['7','8','9']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9" name="Google Shape;1109;p87"/>
          <p:cNvSpPr txBox="1"/>
          <p:nvPr/>
        </p:nvSpPr>
        <p:spPr>
          <a:xfrm>
            <a:off x="4736595" y="4538079"/>
            <a:ext cx="1224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87"/>
          <p:cNvSpPr/>
          <p:nvPr/>
        </p:nvSpPr>
        <p:spPr>
          <a:xfrm>
            <a:off x="6820250" y="4537325"/>
            <a:ext cx="1415100" cy="3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open("numbers.csv",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3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When executed, this error message will occur. </a:t>
            </a:r>
            <a:endParaRPr/>
          </a:p>
        </p:txBody>
      </p:sp>
      <p:graphicFrame>
        <p:nvGraphicFramePr>
          <p:cNvPr id="118" name="Google Shape;118;p16"/>
          <p:cNvGraphicFramePr/>
          <p:nvPr/>
        </p:nvGraphicFramePr>
        <p:xfrm>
          <a:off x="310900" y="273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4096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TypeError: write() argument must be str, not int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16"/>
          <p:cNvSpPr/>
          <p:nvPr/>
        </p:nvSpPr>
        <p:spPr>
          <a:xfrm>
            <a:off x="700425" y="2989475"/>
            <a:ext cx="353700" cy="187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8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116" name="Google Shape;1116;p8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117" name="Google Shape;1117;p8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18" name="Google Shape;1118;p88"/>
          <p:cNvSpPr txBox="1"/>
          <p:nvPr/>
        </p:nvSpPr>
        <p:spPr>
          <a:xfrm>
            <a:off x="4736600" y="2075703"/>
            <a:ext cx="2126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9" name="Google Shape;1119;p88"/>
          <p:cNvSpPr/>
          <p:nvPr/>
        </p:nvSpPr>
        <p:spPr>
          <a:xfrm>
            <a:off x="6820250" y="2389400"/>
            <a:ext cx="1669800" cy="8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[['1','2','3'],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['4','5','6'],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['7','8','9']]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0" name="Google Shape;1120;p88"/>
          <p:cNvSpPr txBox="1"/>
          <p:nvPr/>
        </p:nvSpPr>
        <p:spPr>
          <a:xfrm>
            <a:off x="4736600" y="2389400"/>
            <a:ext cx="1963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str_number_grid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8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now have a </a:t>
            </a:r>
            <a:r>
              <a:rPr b="1" lang="en-GB"/>
              <a:t>2D list</a:t>
            </a:r>
            <a:r>
              <a:rPr lang="en-GB"/>
              <a:t> containing string values.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8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is still not ready to be written to a CSV file.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step do you still need to do to prepare it for the CSV file?</a:t>
            </a:r>
            <a:endParaRPr/>
          </a:p>
        </p:txBody>
      </p:sp>
      <p:sp>
        <p:nvSpPr>
          <p:cNvPr id="1127" name="Google Shape;1127;p8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128" name="Google Shape;1128;p8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129" name="Google Shape;1129;p8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9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Join the </a:t>
            </a:r>
            <a:r>
              <a:rPr b="1" lang="en-GB"/>
              <a:t>2D list</a:t>
            </a:r>
            <a:r>
              <a:rPr lang="en-GB"/>
              <a:t> into a </a:t>
            </a:r>
            <a:r>
              <a:rPr b="1" lang="en-GB"/>
              <a:t>single </a:t>
            </a:r>
            <a:r>
              <a:rPr lang="en-GB"/>
              <a:t>string. </a:t>
            </a:r>
            <a:endParaRPr/>
          </a:p>
        </p:txBody>
      </p:sp>
      <p:sp>
        <p:nvSpPr>
          <p:cNvPr id="1135" name="Google Shape;1135;p9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136" name="Google Shape;1136;p9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137" name="Google Shape;1137;p9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 will not work on a 2D list.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program will cause an error message. </a:t>
            </a:r>
            <a:endParaRPr/>
          </a:p>
        </p:txBody>
      </p:sp>
      <p:sp>
        <p:nvSpPr>
          <p:cNvPr id="1143" name="Google Shape;1143;p9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144" name="Google Shape;1144;p9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145" name="Google Shape;1145;p9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",".join(str_number_grid)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46" name="Google Shape;1146;p91"/>
          <p:cNvSpPr/>
          <p:nvPr/>
        </p:nvSpPr>
        <p:spPr>
          <a:xfrm>
            <a:off x="666200" y="3391375"/>
            <a:ext cx="2977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9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 will not work on a 2D list.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program will cause an error message.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 looks for a single item in a list to join as a string. </a:t>
            </a:r>
            <a:endParaRPr/>
          </a:p>
        </p:txBody>
      </p:sp>
      <p:sp>
        <p:nvSpPr>
          <p:cNvPr id="1152" name="Google Shape;1152;p9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153" name="Google Shape;1153;p9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154" name="Google Shape;1154;p9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",".join(str_number_grid)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55" name="Google Shape;1155;p92"/>
          <p:cNvSpPr/>
          <p:nvPr/>
        </p:nvSpPr>
        <p:spPr>
          <a:xfrm>
            <a:off x="666200" y="3391375"/>
            <a:ext cx="2977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 will not work on a 2D list.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program will cause an error message.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 looks for a single item in a list to join as a string.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Instead of a single item, it finds a list. This displays the error. </a:t>
            </a:r>
            <a:endParaRPr/>
          </a:p>
        </p:txBody>
      </p:sp>
      <p:sp>
        <p:nvSpPr>
          <p:cNvPr id="1161" name="Google Shape;1161;p9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162" name="Google Shape;1162;p9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163" name="Google Shape;1163;p9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",".join(str_number_grid)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64" name="Google Shape;1164;p93"/>
          <p:cNvSpPr/>
          <p:nvPr/>
        </p:nvSpPr>
        <p:spPr>
          <a:xfrm>
            <a:off x="666200" y="3391375"/>
            <a:ext cx="2977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9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use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r>
              <a:rPr lang="en-GB"/>
              <a:t> method for each </a:t>
            </a:r>
            <a:r>
              <a:rPr b="1" lang="en-GB"/>
              <a:t>item</a:t>
            </a:r>
            <a:r>
              <a:rPr lang="en-GB"/>
              <a:t> (list) in the 2D list. </a:t>
            </a:r>
            <a:endParaRPr/>
          </a:p>
        </p:txBody>
      </p:sp>
      <p:sp>
        <p:nvSpPr>
          <p:cNvPr id="1170" name="Google Shape;1170;p9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171" name="Google Shape;1171;p9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172" name="Google Shape;1172;p9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",".join(str_number_grid)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73" name="Google Shape;1173;p94"/>
          <p:cNvSpPr/>
          <p:nvPr/>
        </p:nvSpPr>
        <p:spPr>
          <a:xfrm>
            <a:off x="666200" y="3391375"/>
            <a:ext cx="2977500" cy="2034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95"/>
          <p:cNvSpPr txBox="1"/>
          <p:nvPr>
            <p:ph idx="2" type="body"/>
          </p:nvPr>
        </p:nvSpPr>
        <p:spPr>
          <a:xfrm>
            <a:off x="6020800" y="1170100"/>
            <a:ext cx="28122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/>
              <a:t> loop can be used to iterate through each item in the 2D list and join the strings together. </a:t>
            </a:r>
            <a:endParaRPr/>
          </a:p>
        </p:txBody>
      </p:sp>
      <p:sp>
        <p:nvSpPr>
          <p:cNvPr id="1179" name="Google Shape;1179;p9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180" name="Google Shape;1180;p9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181" name="Google Shape;1181;p9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4994550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x in range(3):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 = data + ",".join(str_number_grid[x]) + "\n"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82" name="Google Shape;1182;p95"/>
          <p:cNvSpPr/>
          <p:nvPr/>
        </p:nvSpPr>
        <p:spPr>
          <a:xfrm>
            <a:off x="666200" y="3391375"/>
            <a:ext cx="4901700" cy="7686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96"/>
          <p:cNvSpPr txBox="1"/>
          <p:nvPr>
            <p:ph idx="2" type="body"/>
          </p:nvPr>
        </p:nvSpPr>
        <p:spPr>
          <a:xfrm>
            <a:off x="6020800" y="1170100"/>
            <a:ext cx="28122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Why is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-GB"/>
              <a:t> needed here?</a:t>
            </a:r>
            <a:endParaRPr/>
          </a:p>
        </p:txBody>
      </p:sp>
      <p:sp>
        <p:nvSpPr>
          <p:cNvPr id="1188" name="Google Shape;1188;p9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189" name="Google Shape;1189;p9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190" name="Google Shape;1190;p9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4994550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x in range(3):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 = data + ",".join(str_number_grid[x]) + "\n"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91" name="Google Shape;1191;p96"/>
          <p:cNvSpPr/>
          <p:nvPr/>
        </p:nvSpPr>
        <p:spPr>
          <a:xfrm>
            <a:off x="5157650" y="3877075"/>
            <a:ext cx="410100" cy="2829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97"/>
          <p:cNvSpPr txBox="1"/>
          <p:nvPr>
            <p:ph idx="2" type="body"/>
          </p:nvPr>
        </p:nvSpPr>
        <p:spPr>
          <a:xfrm>
            <a:off x="6020800" y="1170100"/>
            <a:ext cx="28122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Answer 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To add a new row after each record (list).</a:t>
            </a:r>
            <a:endParaRPr/>
          </a:p>
        </p:txBody>
      </p:sp>
      <p:sp>
        <p:nvSpPr>
          <p:cNvPr id="1197" name="Google Shape;1197;p9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198" name="Google Shape;1198;p9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199" name="Google Shape;1199;p97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4994550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x in range(3):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 = data + ",".join(str_number_grid[x]) + "\n"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00" name="Google Shape;1200;p97"/>
          <p:cNvSpPr/>
          <p:nvPr/>
        </p:nvSpPr>
        <p:spPr>
          <a:xfrm>
            <a:off x="5157650" y="3877075"/>
            <a:ext cx="410100" cy="2829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to a CSV file</a:t>
            </a:r>
            <a:endParaRPr/>
          </a:p>
        </p:txBody>
      </p:sp>
      <p:sp>
        <p:nvSpPr>
          <p:cNvPr id="125" name="Google Shape;125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26" name="Google Shape;126;p17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3769925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open("numbers.csv",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numbers = [3, 4, 5]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file.write(numbers)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list data structure</a:t>
            </a:r>
            <a:r>
              <a:rPr lang="en-GB"/>
              <a:t> is also not </a:t>
            </a:r>
            <a:r>
              <a:rPr b="1" lang="en-GB"/>
              <a:t>string</a:t>
            </a:r>
            <a:r>
              <a:rPr lang="en-GB"/>
              <a:t>. You can’t simply send a list data structure to a CSV file. 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93325" y="1422075"/>
            <a:ext cx="1768800" cy="187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698000" y="1609875"/>
            <a:ext cx="661800" cy="1878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98"/>
          <p:cNvSpPr txBox="1"/>
          <p:nvPr>
            <p:ph idx="2" type="body"/>
          </p:nvPr>
        </p:nvSpPr>
        <p:spPr>
          <a:xfrm>
            <a:off x="6020800" y="1170100"/>
            <a:ext cx="28122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final step is to </a:t>
            </a:r>
            <a:r>
              <a:rPr b="1" lang="en-GB"/>
              <a:t>write</a:t>
            </a:r>
            <a:r>
              <a:rPr lang="en-GB"/>
              <a:t> the string data to the </a:t>
            </a:r>
            <a:r>
              <a:rPr b="1" lang="en-GB"/>
              <a:t>CSV file</a:t>
            </a:r>
            <a:r>
              <a:rPr lang="en-GB"/>
              <a:t>. Just like you have done before. </a:t>
            </a:r>
            <a:endParaRPr/>
          </a:p>
        </p:txBody>
      </p:sp>
      <p:sp>
        <p:nvSpPr>
          <p:cNvPr id="1206" name="Google Shape;1206;p9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207" name="Google Shape;1207;p9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1208" name="Google Shape;1208;p9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{D5BA4A5F-F986-4B10-8C0A-E2F9BADD8595}</a:tableStyleId>
              </a:tblPr>
              <a:tblGrid>
                <a:gridCol w="327000"/>
                <a:gridCol w="4994550"/>
              </a:tblGrid>
              <a:tr h="8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number_grid = [[1, 2, 3],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[4, 5, 6],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[7, 8, 9]]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str_number_grid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item in number_grid: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row = []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number in item: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row.append(str(number))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str_number_grid.append(row)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= ""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 x in range(3):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data = data + ",".join(str_number_grid[x]) + "\n"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 = open("number_grid.csv", "w")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file.write(data)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file.close()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09" name="Google Shape;1209;p98"/>
          <p:cNvSpPr/>
          <p:nvPr/>
        </p:nvSpPr>
        <p:spPr>
          <a:xfrm>
            <a:off x="672125" y="4280350"/>
            <a:ext cx="3325200" cy="587100"/>
          </a:xfrm>
          <a:prstGeom prst="roundRect">
            <a:avLst>
              <a:gd fmla="val 16667" name="adj"/>
            </a:avLst>
          </a:prstGeom>
          <a:solidFill>
            <a:srgbClr val="5B5BA5">
              <a:alpha val="25882"/>
            </a:srgbClr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9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Complete the </a:t>
            </a:r>
            <a:r>
              <a:rPr b="1" lang="en-GB"/>
              <a:t>worksheet</a:t>
            </a:r>
            <a:r>
              <a:rPr lang="en-GB"/>
              <a:t> to perform challenges that involve 2D lists and CSV files. </a:t>
            </a:r>
            <a:endParaRPr b="1"/>
          </a:p>
        </p:txBody>
      </p:sp>
      <p:sp>
        <p:nvSpPr>
          <p:cNvPr id="1215" name="Google Shape;1215;p9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Write a 2D list to a CSV file</a:t>
            </a:r>
            <a:endParaRPr/>
          </a:p>
        </p:txBody>
      </p:sp>
      <p:sp>
        <p:nvSpPr>
          <p:cNvPr id="1216" name="Google Shape;1216;p9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217" name="Google Shape;1217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050" y="1017700"/>
            <a:ext cx="3180058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0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append()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3" name="Google Shape;1223;p10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Describe how the following methods work</a:t>
            </a:r>
            <a:endParaRPr/>
          </a:p>
        </p:txBody>
      </p:sp>
      <p:sp>
        <p:nvSpPr>
          <p:cNvPr id="1224" name="Google Shape;1224;p10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Plenary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0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Splits a string into a list.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join()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Joins the items from a list into a string.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append()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Adds to an existing list. </a:t>
            </a:r>
            <a:endParaRPr/>
          </a:p>
        </p:txBody>
      </p:sp>
      <p:sp>
        <p:nvSpPr>
          <p:cNvPr id="1230" name="Google Shape;1230;p10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Describe how the following methods work</a:t>
            </a:r>
            <a:endParaRPr/>
          </a:p>
        </p:txBody>
      </p:sp>
      <p:sp>
        <p:nvSpPr>
          <p:cNvPr id="1231" name="Google Shape;1231;p10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Plenary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0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how to write a 2D list to a CSV file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37" name="Google Shape;1237;p10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1238" name="Google Shape;1238;p10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9" name="Google Shape;1239;p10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Remind yourselves of good programming habits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Discover some Python </a:t>
            </a:r>
            <a:r>
              <a:rPr i="1" lang="en-GB"/>
              <a:t>cheat codes</a:t>
            </a:r>
            <a:r>
              <a:rPr lang="en-GB"/>
              <a:t> that can be used in your programs </a:t>
            </a:r>
            <a:endParaRPr/>
          </a:p>
        </p:txBody>
      </p:sp>
      <p:sp>
        <p:nvSpPr>
          <p:cNvPr id="1240" name="Google Shape;1240;p10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