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Source Code Pro"/>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ourceCodePr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SourceCodePr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c41a1bf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c41a1bf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c41a1bf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c41a1bf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c41a1bf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c41a1bf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font-weight, B: font-style, C: text-decoration, D: font-family,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c41a1bf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6c41a1bf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rPr lang="en"/>
              <a:t>A+B</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6c41a1bf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6c41a1bf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E: 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6c41a1bf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6c41a1bf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c41a1bf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6c41a1bf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c41a1bf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c41a1bf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c41a1bf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c41a1bf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Once pupils have made their recipe page using their HTML tags. Next pupils will be introduced to the CSS tags and how to write them; changing the element. This is a good opportunity to show hex colours as well. I would only show S1/2 pupils external CSS this is just a personal preference as I think it’s let confusing for pupils by having the two seperate pages and gets them into good practice. When I revist web design in S3 I would then go onto demonstrate internal css.</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br>
              <a:rPr b="1" lang="en" sz="1100">
                <a:solidFill>
                  <a:schemeClr val="dk1"/>
                </a:solidFill>
                <a:latin typeface="PT Sans Narrow"/>
                <a:ea typeface="PT Sans Narrow"/>
                <a:cs typeface="PT Sans Narrow"/>
                <a:sym typeface="PT Sans Narrow"/>
              </a:rPr>
            </a:br>
            <a:r>
              <a:rPr b="1" lang="en" sz="1100">
                <a:solidFill>
                  <a:schemeClr val="dk1"/>
                </a:solidFill>
                <a:latin typeface="PT Sans Narrow"/>
                <a:ea typeface="PT Sans Narrow"/>
                <a:cs typeface="PT Sans Narrow"/>
                <a:sym typeface="PT Sans Narrow"/>
              </a:rPr>
              <a:t>OBJECTIVES</a:t>
            </a:r>
            <a:endParaRPr b="1" sz="1100">
              <a:solidFill>
                <a:schemeClr val="dk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100">
                <a:solidFill>
                  <a:schemeClr val="dk1"/>
                </a:solidFill>
                <a:latin typeface="PT Sans Narrow"/>
                <a:ea typeface="PT Sans Narrow"/>
                <a:cs typeface="PT Sans Narrow"/>
                <a:sym typeface="PT Sans Narrow"/>
              </a:rPr>
              <a:t>By completing this activity, students will:</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Become more familiar with editing css.</a:t>
            </a:r>
            <a:endParaRPr sz="1100">
              <a:solidFill>
                <a:schemeClr val="dk1"/>
              </a:solidFill>
              <a:latin typeface="PT Sans Narrow"/>
              <a:ea typeface="PT Sans Narrow"/>
              <a:cs typeface="PT Sans Narrow"/>
              <a:sym typeface="PT Sans Narrow"/>
            </a:endParaRPr>
          </a:p>
          <a:p>
            <a:pPr indent="-165100" lvl="0" marL="171450" rtl="0" algn="l">
              <a:spcBef>
                <a:spcPts val="0"/>
              </a:spcBef>
              <a:spcAft>
                <a:spcPts val="0"/>
              </a:spcAft>
              <a:buClr>
                <a:schemeClr val="dk1"/>
              </a:buClr>
              <a:buSzPts val="1100"/>
              <a:buFont typeface="PT Sans Narrow"/>
              <a:buChar char="+"/>
            </a:pPr>
            <a:r>
              <a:rPr lang="en" sz="1100">
                <a:solidFill>
                  <a:schemeClr val="dk1"/>
                </a:solidFill>
                <a:latin typeface="PT Sans Narrow"/>
                <a:ea typeface="PT Sans Narrow"/>
                <a:cs typeface="PT Sans Narrow"/>
                <a:sym typeface="PT Sans Narrow"/>
              </a:rPr>
              <a:t>Be exposed to common css tags.</a:t>
            </a:r>
            <a:br>
              <a:rPr lang="en" sz="1100">
                <a:solidFill>
                  <a:schemeClr val="dk1"/>
                </a:solidFill>
                <a:latin typeface="PT Sans Narrow"/>
                <a:ea typeface="PT Sans Narrow"/>
                <a:cs typeface="PT Sans Narrow"/>
                <a:sym typeface="PT Sans Narrow"/>
              </a:rPr>
            </a:b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lang="en" sz="1100">
                <a:solidFill>
                  <a:schemeClr val="dk1"/>
                </a:solidFill>
                <a:latin typeface="PT Sans Narrow"/>
                <a:ea typeface="PT Sans Narrow"/>
                <a:cs typeface="PT Sans Narrow"/>
                <a:sym typeface="PT Sans Narrow"/>
              </a:rPr>
              <a:t>I would get pupils to open their HTML recipe page that they completed and I would open one that I have made as well to demonstrate. I would then draw their attention to the   &lt;link rel="stylesheet" href="style.css"&gt; line on their page and go over what CSS is. I would point out that this is linking to the page style.css and that this is used to change the family font, font size etc. Just like the lesson before I would talk them through and demonstrate on my own html recipe what would happen with each type of css property illustrated on the slide. I would involve the class by asking them to give me a colour etc. I always demonstrate to pupils blue as it’s my favourite colour but tell them that I don’t actually like that particular shade so then go onto show them hex colour code that gets that excited usually. Or another good one to show them is gold as it just looks a bit orangey it’s not great so hex is a better option. I emphasis that hex colour codes can be used for colour of text as well not just the background of the page etc.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sz="1100">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rPr b="1" lang="en" sz="1100">
                <a:solidFill>
                  <a:schemeClr val="dk1"/>
                </a:solidFill>
                <a:latin typeface="PT Sans Narrow"/>
                <a:ea typeface="PT Sans Narrow"/>
                <a:cs typeface="PT Sans Narrow"/>
                <a:sym typeface="PT Sans Narrow"/>
              </a:rPr>
              <a:t>Task - </a:t>
            </a:r>
            <a:r>
              <a:rPr lang="en" sz="1100">
                <a:solidFill>
                  <a:schemeClr val="dk1"/>
                </a:solidFill>
                <a:latin typeface="PT Sans Narrow"/>
                <a:ea typeface="PT Sans Narrow"/>
                <a:cs typeface="PT Sans Narrow"/>
                <a:sym typeface="PT Sans Narrow"/>
              </a:rPr>
              <a:t>Once I have demonstrated and we’ve had class discussion about the css properties I would then set the class the challenge. They have to now have font colour, background colour and an image to their recipe they can have a different colour of each piece of text if they wish it’s up to them. I really enjoy keeping tasks open for pupils to allow for creativity.</a:t>
            </a:r>
            <a:endParaRPr sz="1100">
              <a:solidFill>
                <a:schemeClr val="dk1"/>
              </a:solidFill>
              <a:latin typeface="PT Sans Narrow"/>
              <a:ea typeface="PT Sans Narrow"/>
              <a:cs typeface="PT Sans Narrow"/>
              <a:sym typeface="PT Sans Narr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c41a1bf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c41a1bf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c41a1bf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c41a1bf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c41a1bf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c41a1bf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c41a1bf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c41a1b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c41a1bf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c41a1bf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c41a1bf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c41a1bf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c41a1bf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c41a1bf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c41a1bf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c41a1bf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0" name="Google Shape;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www.youtube.com/watch?v=pSyjy3HctSM"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mZvbnQtd2VpZ2h0IiwiZm9udC1zdHlsZSIsInRleHQtZGVjb3JhdGlvbiIsImZvbnQtZmFtaWx5Il19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3Yy1keWZrZEN0YXFjaG83cVRQd19qNUlzNUNhekZzS2VOSWRMOHlOUVhnIiwiY29udGVudElkIjoiY3VzdG9tLXJlc3BvbnNlLW11bHRpcGxlQ2hvaWNlIiwic2xpZGVJZCI6ImcxMDZjNDFhMWJmMl8wXzEzNCIsImNvbnRlbnRJbnN0YW5jZUlkIjoiMXdjLWR5ZmtkQ3RhcWNobzdxVFB3X2o1SXM1Q2F6RnNLZU5JZEw4eU5RWGcvYWM3OGIzMzctMjkxZi00Mzg5LTlkOGYtMWJjNWIxNjhiYzEzIn0=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3Yy1keWZrZEN0YXFjaG83cVRQd19qNUlzNUNhekZzS2VOSWRMOHlOUVhnIiwiY29udGVudElkIjoiY3VzdG9tLXJlc3BvbnNlLWZyZWVSZXNwb25zZS10ZXh0Iiwic2xpZGVJZCI6ImcxMDZjNDFhMWJmMl8wXzE0MSIsImNvbnRlbnRJbnN0YW5jZUlkIjoiMXdjLWR5ZmtkQ3RhcWNobzdxVFB3X2o1SXM1Q2F6RnNLZU5JZEw4eU5RWGcvYzc4YWYxZWEtNjhkMy00YzFlLTk1ZjAtY2JlZmUxOTBmZTlmIn0=pearId=magic-pear-metadata-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LCJFIl19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3Yy1keWZrZEN0YXFjaG83cVRQd19qNUlzNUNhekZzS2VOSWRMOHlOUVhnIiwiY29udGVudElkIjoiY3VzdG9tLXJlc3BvbnNlLW11bHRpcGxlQ2hvaWNlIiwic2xpZGVJZCI6ImcxMDZjNDFhMWJmMl8wXzE0NyIsImNvbnRlbnRJbnN0YW5jZUlkIjoiMXdjLWR5ZmtkQ3RhcWNobzdxVFB3X2o1SXM1Q2F6RnNLZU5JZEw4eU5RWGcvYjhiZWMwYzEtZTA5OC00M2I0LTg4NzItNDUyNTIzNjg3ZDJk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www.youtube.com/watch?v=PhyF-HdbV8M" TargetMode="Externa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hyperlink" Target="https://projects.raspberrypi.org/en/projects?software%5B%5D=html-css-javascript" TargetMode="External"/><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yTOS61GFq0g" TargetMode="Externa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ww.youtube.com/watch?v=6kylHlh-1k4"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www.youtube.com/watch?v=gc1O5v1Zhyo" TargetMode="Externa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Jm_nbl55rWE" TargetMode="Externa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CSS Text Properties</a:t>
            </a:r>
            <a:endParaRPr/>
          </a:p>
        </p:txBody>
      </p:sp>
      <p:sp>
        <p:nvSpPr>
          <p:cNvPr id="108" name="Google Shape;108;p25"/>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Famous font formats</a:t>
            </a:r>
            <a:endParaRPr/>
          </a:p>
        </p:txBody>
      </p:sp>
      <p:sp>
        <p:nvSpPr>
          <p:cNvPr id="168" name="Google Shape;168;p34"/>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bold declarations</a:t>
            </a:r>
            <a:endParaRPr/>
          </a:p>
        </p:txBody>
      </p:sp>
      <p:sp>
        <p:nvSpPr>
          <p:cNvPr id="169" name="Google Shape;169;p3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Add a CSS rule that makes all of the declarations have a bold font weight, so they'll look like they were said in a loud voice.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CSS text properties</a:t>
            </a:r>
            <a:endParaRPr/>
          </a:p>
        </p:txBody>
      </p:sp>
      <p:pic>
        <p:nvPicPr>
          <p:cNvPr descr="Created by: pamela&#10;&#10;Practice this lesson yourself on KhanAcademy.org right now: &#10;https://www.khanacademy.org/computing/computer-programming/html-css/css-text-properties/e/quiz--text-properties?utm_source=YT&amp;utm_medium=Desc&amp;utm_campaign=computerprogramming&#10;&#10;Watch the next lesson: https://www.khanacademy.org/computing/computer-programming/html-css/css-text-properties/p/css-font-styles-and-shorthand?utm_source=YT&amp;utm_medium=Desc&amp;utm_campaign=computerprogramming&#10;&#10;Missed the previous lesson? https://www.khanacademy.org/computing/computer-programming/html-css/css-text-properties/p/css-inheritanc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75" name="Google Shape;175;p35" title="More CSS text properties | Intro to HTML/CSS: Making webpages | Computer Programming | Khan Academy">
            <a:hlinkClick r:id="rId3"/>
          </p:cNvPr>
          <p:cNvPicPr preferRelativeResize="0"/>
          <p:nvPr/>
        </p:nvPicPr>
        <p:blipFill>
          <a:blip r:embed="rId4">
            <a:alphaModFix/>
          </a:blip>
          <a:stretch>
            <a:fillRect/>
          </a:stretch>
        </p:blipFill>
        <p:spPr>
          <a:xfrm>
            <a:off x="2286000" y="3596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CSS property would you use to make text bold?</a:t>
            </a:r>
            <a:endParaRPr/>
          </a:p>
        </p:txBody>
      </p:sp>
      <p:sp>
        <p:nvSpPr>
          <p:cNvPr id="181" name="Google Shape;181;p3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Choose 1 answer:</a:t>
            </a:r>
            <a:endParaRPr/>
          </a:p>
          <a:p>
            <a:pPr indent="-342900" lvl="0" marL="457200" rtl="0" algn="l">
              <a:spcBef>
                <a:spcPts val="1200"/>
              </a:spcBef>
              <a:spcAft>
                <a:spcPts val="0"/>
              </a:spcAft>
              <a:buSzPts val="1800"/>
              <a:buAutoNum type="alphaUcPeriod"/>
            </a:pPr>
            <a:r>
              <a:rPr lang="en"/>
              <a:t>font-weight</a:t>
            </a:r>
            <a:endParaRPr/>
          </a:p>
          <a:p>
            <a:pPr indent="-342900" lvl="0" marL="457200" rtl="0" algn="l">
              <a:spcBef>
                <a:spcPts val="0"/>
              </a:spcBef>
              <a:spcAft>
                <a:spcPts val="0"/>
              </a:spcAft>
              <a:buSzPts val="1800"/>
              <a:buAutoNum type="alphaUcPeriod"/>
            </a:pPr>
            <a:r>
              <a:rPr lang="en"/>
              <a:t>font-style</a:t>
            </a:r>
            <a:endParaRPr/>
          </a:p>
          <a:p>
            <a:pPr indent="-342900" lvl="0" marL="457200" rtl="0" algn="l">
              <a:spcBef>
                <a:spcPts val="0"/>
              </a:spcBef>
              <a:spcAft>
                <a:spcPts val="0"/>
              </a:spcAft>
              <a:buSzPts val="1800"/>
              <a:buAutoNum type="alphaUcPeriod"/>
            </a:pPr>
            <a:r>
              <a:rPr lang="en"/>
              <a:t>text-decoration</a:t>
            </a:r>
            <a:endParaRPr/>
          </a:p>
          <a:p>
            <a:pPr indent="-342900" lvl="0" marL="457200" rtl="0" algn="l">
              <a:spcBef>
                <a:spcPts val="0"/>
              </a:spcBef>
              <a:spcAft>
                <a:spcPts val="0"/>
              </a:spcAft>
              <a:buSzPts val="1800"/>
              <a:buAutoNum type="alphaUcPeriod"/>
            </a:pPr>
            <a:r>
              <a:rPr lang="en"/>
              <a:t>font-family</a:t>
            </a:r>
            <a:endParaRPr/>
          </a:p>
        </p:txBody>
      </p:sp>
      <p:pic>
        <p:nvPicPr>
          <p:cNvPr id="182" name="Google Shape;182;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83" name="Google Shape;183;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Which of the following are valid units for the font-size property in CSS?</a:t>
            </a:r>
            <a:endParaRPr/>
          </a:p>
        </p:txBody>
      </p:sp>
      <p:sp>
        <p:nvSpPr>
          <p:cNvPr id="189" name="Google Shape;189;p3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Em</a:t>
            </a:r>
            <a:endParaRPr/>
          </a:p>
          <a:p>
            <a:pPr indent="-342900" lvl="0" marL="457200" rtl="0" algn="l">
              <a:spcBef>
                <a:spcPts val="0"/>
              </a:spcBef>
              <a:spcAft>
                <a:spcPts val="0"/>
              </a:spcAft>
              <a:buSzPts val="1800"/>
              <a:buAutoNum type="alphaUcPeriod"/>
            </a:pPr>
            <a:r>
              <a:rPr lang="en"/>
              <a:t>Px</a:t>
            </a:r>
            <a:endParaRPr/>
          </a:p>
          <a:p>
            <a:pPr indent="-342900" lvl="0" marL="457200" rtl="0" algn="l">
              <a:spcBef>
                <a:spcPts val="0"/>
              </a:spcBef>
              <a:spcAft>
                <a:spcPts val="0"/>
              </a:spcAft>
              <a:buSzPts val="1800"/>
              <a:buAutoNum type="alphaUcPeriod"/>
            </a:pPr>
            <a:r>
              <a:rPr lang="en"/>
              <a:t>Kg</a:t>
            </a:r>
            <a:endParaRPr/>
          </a:p>
          <a:p>
            <a:pPr indent="-342900" lvl="0" marL="457200" rtl="0" algn="l">
              <a:spcBef>
                <a:spcPts val="0"/>
              </a:spcBef>
              <a:spcAft>
                <a:spcPts val="0"/>
              </a:spcAft>
              <a:buSzPts val="1800"/>
              <a:buAutoNum type="alphaUcPeriod"/>
            </a:pPr>
            <a:r>
              <a:rPr lang="en"/>
              <a:t>lb</a:t>
            </a:r>
            <a:endParaRPr/>
          </a:p>
        </p:txBody>
      </p:sp>
      <p:pic>
        <p:nvPicPr>
          <p:cNvPr id="190" name="Google Shape;190;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1" name="Google Shape;191;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311700" y="372500"/>
            <a:ext cx="8520600" cy="183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You want to style the code blocks on a webpage using a monospace font, and your preferred font is "Courier".</a:t>
            </a:r>
            <a:endParaRPr/>
          </a:p>
          <a:p>
            <a:pPr indent="0" lvl="0" marL="0" rtl="0" algn="l">
              <a:spcBef>
                <a:spcPts val="0"/>
              </a:spcBef>
              <a:spcAft>
                <a:spcPts val="0"/>
              </a:spcAft>
              <a:buNone/>
            </a:pPr>
            <a:r>
              <a:rPr lang="en"/>
              <a:t>Which of these shows the best way to specify the font-family property?</a:t>
            </a:r>
            <a:endParaRPr/>
          </a:p>
        </p:txBody>
      </p:sp>
      <p:sp>
        <p:nvSpPr>
          <p:cNvPr id="197" name="Google Shape;197;p38"/>
          <p:cNvSpPr txBox="1"/>
          <p:nvPr>
            <p:ph idx="1" type="body"/>
          </p:nvPr>
        </p:nvSpPr>
        <p:spPr>
          <a:xfrm>
            <a:off x="311700" y="2272025"/>
            <a:ext cx="8520600" cy="229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font-family: monospace, "Courier";</a:t>
            </a:r>
            <a:endParaRPr/>
          </a:p>
          <a:p>
            <a:pPr indent="-342900" lvl="0" marL="457200" rtl="0" algn="l">
              <a:spcBef>
                <a:spcPts val="0"/>
              </a:spcBef>
              <a:spcAft>
                <a:spcPts val="0"/>
              </a:spcAft>
              <a:buSzPts val="1800"/>
              <a:buAutoNum type="alphaUcPeriod"/>
            </a:pPr>
            <a:r>
              <a:rPr lang="en"/>
              <a:t>font-family: "Courier";</a:t>
            </a:r>
            <a:endParaRPr/>
          </a:p>
          <a:p>
            <a:pPr indent="-342900" lvl="0" marL="457200" rtl="0" algn="l">
              <a:spcBef>
                <a:spcPts val="0"/>
              </a:spcBef>
              <a:spcAft>
                <a:spcPts val="0"/>
              </a:spcAft>
              <a:buSzPts val="1800"/>
              <a:buAutoNum type="alphaUcPeriod"/>
            </a:pPr>
            <a:r>
              <a:rPr lang="en"/>
              <a:t>font-family: "Courier", sans-serif;</a:t>
            </a:r>
            <a:endParaRPr/>
          </a:p>
          <a:p>
            <a:pPr indent="-342900" lvl="0" marL="457200" rtl="0" algn="l">
              <a:spcBef>
                <a:spcPts val="0"/>
              </a:spcBef>
              <a:spcAft>
                <a:spcPts val="0"/>
              </a:spcAft>
              <a:buSzPts val="1800"/>
              <a:buAutoNum type="alphaUcPeriod"/>
            </a:pPr>
            <a:r>
              <a:rPr lang="en"/>
              <a:t>font-family: "Courier", monospace;</a:t>
            </a:r>
            <a:endParaRPr/>
          </a:p>
          <a:p>
            <a:pPr indent="-342900" lvl="0" marL="457200" rtl="0" algn="l">
              <a:spcBef>
                <a:spcPts val="0"/>
              </a:spcBef>
              <a:spcAft>
                <a:spcPts val="0"/>
              </a:spcAft>
              <a:buSzPts val="1800"/>
              <a:buAutoNum type="alphaUcPeriod"/>
            </a:pPr>
            <a:r>
              <a:rPr lang="en"/>
              <a:t>font-family: "Monaco", monospace, "Courier";</a:t>
            </a:r>
            <a:endParaRPr/>
          </a:p>
        </p:txBody>
      </p:sp>
      <p:pic>
        <p:nvPicPr>
          <p:cNvPr id="198" name="Google Shape;198;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9" name="Google Shape;199;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5" name="Google Shape;205;p3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inheritance</a:t>
            </a:r>
            <a:endParaRPr/>
          </a:p>
        </p:txBody>
      </p:sp>
      <p:pic>
        <p:nvPicPr>
          <p:cNvPr descr="Created by: pamela&#10;&#10;Practice this lesson yourself on KhanAcademy.org right now: &#10;https://www.khanacademy.org/computing/computer-programming/html-css/css-text-properties/e/quiz--text-properties?utm_source=YT&amp;utm_medium=Desc&amp;utm_campaign=computerprogramming&#10;&#10;Watch the next lesson: https://www.khanacademy.org/computing/computer-programming/html-css/css-layout-properties/p/css-grouping-elements?utm_source=YT&amp;utm_medium=Desc&amp;utm_campaign=computerprogramming&#10;&#10;Missed the previous lesson? https://www.khanacademy.org/computing/computer-programming/html-css/css-text-properties/p/more-css-text-properti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211" name="Google Shape;211;p40" title="CSS inheritance | Intro to HTML/CSS: Making webpages | Computer Programming | Khan Academy">
            <a:hlinkClick r:id="rId3"/>
          </p:cNvPr>
          <p:cNvPicPr preferRelativeResize="0"/>
          <p:nvPr/>
        </p:nvPicPr>
        <p:blipFill>
          <a:blip r:embed="rId4">
            <a:alphaModFix/>
          </a:blip>
          <a:stretch>
            <a:fillRect/>
          </a:stretch>
        </p:blipFill>
        <p:spPr>
          <a:xfrm>
            <a:off x="2286000" y="500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Challenge: Blog</a:t>
            </a:r>
            <a:endParaRPr/>
          </a:p>
        </p:txBody>
      </p:sp>
      <p:sp>
        <p:nvSpPr>
          <p:cNvPr id="217" name="Google Shape;217;p4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Good Luck!</a:t>
            </a:r>
            <a:endParaRPr/>
          </a:p>
        </p:txBody>
      </p:sp>
      <p:sp>
        <p:nvSpPr>
          <p:cNvPr id="218" name="Google Shape;218;p4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55000" lnSpcReduction="10000"/>
          </a:bodyPr>
          <a:lstStyle/>
          <a:p>
            <a:pPr indent="0" lvl="0" marL="0" rtl="0" algn="l">
              <a:spcBef>
                <a:spcPts val="0"/>
              </a:spcBef>
              <a:spcAft>
                <a:spcPts val="0"/>
              </a:spcAft>
              <a:buNone/>
            </a:pPr>
            <a:r>
              <a:rPr lang="en"/>
              <a:t>A "blog" (or "web log") is an online journal, which one or multiple people update on a frequent basis, like daily, weekly, or monthly. Many new programmers keep blogs to document their journey to becoming a programmer, with updates on what they've learned and what they've made.</a:t>
            </a:r>
            <a:endParaRPr/>
          </a:p>
          <a:p>
            <a:pPr indent="0" lvl="0" marL="0" rtl="0" algn="l">
              <a:spcBef>
                <a:spcPts val="1200"/>
              </a:spcBef>
              <a:spcAft>
                <a:spcPts val="0"/>
              </a:spcAft>
              <a:buNone/>
            </a:pPr>
            <a:r>
              <a:rPr lang="en"/>
              <a:t>There are many "blogging engines" out there, like WordPress and Blogger, but in this project, you'll make your own blog using HTML and CSS. It should have at least 2 entries, and the table of contents should internally link to each entry. Use CSS text properties to style your blog - like changing the font family, line height, and font styles of various sections.</a:t>
            </a:r>
            <a:endParaRPr/>
          </a:p>
          <a:p>
            <a:pPr indent="0" lvl="0" marL="0" rtl="0" algn="l">
              <a:spcBef>
                <a:spcPts val="1200"/>
              </a:spcBef>
              <a:spcAft>
                <a:spcPts val="1200"/>
              </a:spcAft>
              <a:buNone/>
            </a:pPr>
            <a:r>
              <a:rPr lang="en"/>
              <a:t>If you like your blog, then you could use it to document your journey here - make it a featured project on your profile, then people that visit your profile will get to read about your journey!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p:nvPr/>
        </p:nvSpPr>
        <p:spPr>
          <a:xfrm>
            <a:off x="7200589" y="3610794"/>
            <a:ext cx="333600" cy="326100"/>
          </a:xfrm>
          <a:prstGeom prst="diamond">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4" name="Google Shape;224;p42"/>
          <p:cNvSpPr/>
          <p:nvPr/>
        </p:nvSpPr>
        <p:spPr>
          <a:xfrm>
            <a:off x="5673950" y="3362500"/>
            <a:ext cx="3469800" cy="410400"/>
          </a:xfrm>
          <a:prstGeom prst="rect">
            <a:avLst/>
          </a:prstGeom>
          <a:solidFill>
            <a:srgbClr val="1B93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5" name="Google Shape;225;p42"/>
          <p:cNvSpPr txBox="1"/>
          <p:nvPr/>
        </p:nvSpPr>
        <p:spPr>
          <a:xfrm>
            <a:off x="181500" y="-94650"/>
            <a:ext cx="6687300" cy="92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5300">
                <a:solidFill>
                  <a:schemeClr val="dk1"/>
                </a:solidFill>
                <a:latin typeface="PT Sans Narrow"/>
                <a:ea typeface="PT Sans Narrow"/>
                <a:cs typeface="PT Sans Narrow"/>
                <a:sym typeface="PT Sans Narrow"/>
              </a:rPr>
              <a:t>MAKE A RECIPE! (CSS) </a:t>
            </a:r>
            <a:endParaRPr b="1" sz="5400">
              <a:latin typeface="PT Sans Narrow"/>
              <a:ea typeface="PT Sans Narrow"/>
              <a:cs typeface="PT Sans Narrow"/>
              <a:sym typeface="PT Sans Narrow"/>
            </a:endParaRPr>
          </a:p>
        </p:txBody>
      </p:sp>
      <p:cxnSp>
        <p:nvCxnSpPr>
          <p:cNvPr id="226" name="Google Shape;226;p42"/>
          <p:cNvCxnSpPr/>
          <p:nvPr/>
        </p:nvCxnSpPr>
        <p:spPr>
          <a:xfrm>
            <a:off x="5697600" y="3758325"/>
            <a:ext cx="0" cy="1074000"/>
          </a:xfrm>
          <a:prstGeom prst="straightConnector1">
            <a:avLst/>
          </a:prstGeom>
          <a:noFill/>
          <a:ln cap="flat" cmpd="sng" w="9525">
            <a:solidFill>
              <a:srgbClr val="7F7F7F"/>
            </a:solidFill>
            <a:prstDash val="dash"/>
            <a:round/>
            <a:headEnd len="sm" w="sm" type="none"/>
            <a:tailEnd len="sm" w="sm" type="none"/>
          </a:ln>
        </p:spPr>
      </p:cxnSp>
      <p:sp>
        <p:nvSpPr>
          <p:cNvPr id="227" name="Google Shape;227;p42"/>
          <p:cNvSpPr txBox="1"/>
          <p:nvPr/>
        </p:nvSpPr>
        <p:spPr>
          <a:xfrm>
            <a:off x="5697600" y="3908413"/>
            <a:ext cx="3403800" cy="8511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Publish your recipe on Google classroom.</a:t>
            </a:r>
            <a:endParaRPr sz="1200">
              <a:solidFill>
                <a:srgbClr val="000000"/>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Help a neighbour! </a:t>
            </a:r>
            <a:endParaRPr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chemeClr val="dk1"/>
              </a:buClr>
              <a:buSzPts val="1200"/>
              <a:buFont typeface="PT Sans Narrow"/>
              <a:buChar char="+"/>
            </a:pPr>
            <a:r>
              <a:rPr lang="en" sz="1200">
                <a:solidFill>
                  <a:schemeClr val="dk1"/>
                </a:solidFill>
                <a:latin typeface="PT Sans Narrow"/>
                <a:ea typeface="PT Sans Narrow"/>
                <a:cs typeface="PT Sans Narrow"/>
                <a:sym typeface="PT Sans Narrow"/>
              </a:rPr>
              <a:t>Use hex colour codes </a:t>
            </a:r>
            <a:r>
              <a:rPr b="1" lang="en" sz="1200">
                <a:solidFill>
                  <a:schemeClr val="dk1"/>
                </a:solidFill>
                <a:latin typeface="PT Sans Narrow"/>
                <a:ea typeface="PT Sans Narrow"/>
                <a:cs typeface="PT Sans Narrow"/>
                <a:sym typeface="PT Sans Narrow"/>
              </a:rPr>
              <a:t>bit.ly/hexColour</a:t>
            </a:r>
            <a:endParaRPr b="1" sz="1200">
              <a:solidFill>
                <a:schemeClr val="dk1"/>
              </a:solidFill>
              <a:latin typeface="PT Sans Narrow"/>
              <a:ea typeface="PT Sans Narrow"/>
              <a:cs typeface="PT Sans Narrow"/>
              <a:sym typeface="PT Sans Narrow"/>
            </a:endParaRPr>
          </a:p>
          <a:p>
            <a:pPr indent="-171450" lvl="0" marL="171450" marR="0" rtl="0" algn="l">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Challenge yourself! Research how to add a link to a website or insert a YouTube video.</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a:p>
            <a:pPr indent="0" lvl="0" marL="171450" marR="0" rtl="0" algn="l">
              <a:spcBef>
                <a:spcPts val="0"/>
              </a:spcBef>
              <a:spcAft>
                <a:spcPts val="0"/>
              </a:spcAft>
              <a:buNone/>
            </a:pPr>
            <a:r>
              <a:t/>
            </a:r>
            <a:endParaRPr sz="1200">
              <a:latin typeface="PT Sans Narrow"/>
              <a:ea typeface="PT Sans Narrow"/>
              <a:cs typeface="PT Sans Narrow"/>
              <a:sym typeface="PT Sans Narrow"/>
            </a:endParaRPr>
          </a:p>
        </p:txBody>
      </p:sp>
      <p:sp>
        <p:nvSpPr>
          <p:cNvPr id="228" name="Google Shape;228;p42"/>
          <p:cNvSpPr txBox="1"/>
          <p:nvPr/>
        </p:nvSpPr>
        <p:spPr>
          <a:xfrm>
            <a:off x="6248405" y="3388834"/>
            <a:ext cx="2286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FFFFFF"/>
                </a:solidFill>
                <a:latin typeface="PT Sans Narrow"/>
                <a:ea typeface="PT Sans Narrow"/>
                <a:cs typeface="PT Sans Narrow"/>
                <a:sym typeface="PT Sans Narrow"/>
              </a:rPr>
              <a:t>FINISHED?</a:t>
            </a:r>
            <a:endParaRPr b="1" sz="1800">
              <a:solidFill>
                <a:srgbClr val="FFFFFF"/>
              </a:solidFill>
              <a:latin typeface="PT Sans Narrow"/>
              <a:ea typeface="PT Sans Narrow"/>
              <a:cs typeface="PT Sans Narrow"/>
              <a:sym typeface="PT Sans Narrow"/>
            </a:endParaRPr>
          </a:p>
        </p:txBody>
      </p:sp>
      <p:sp>
        <p:nvSpPr>
          <p:cNvPr id="229" name="Google Shape;229;p42"/>
          <p:cNvSpPr txBox="1"/>
          <p:nvPr/>
        </p:nvSpPr>
        <p:spPr>
          <a:xfrm>
            <a:off x="233570" y="758727"/>
            <a:ext cx="2159100" cy="5541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lang="en" sz="1200">
                <a:latin typeface="PT Sans Narrow"/>
                <a:ea typeface="PT Sans Narrow"/>
                <a:cs typeface="PT Sans Narrow"/>
                <a:sym typeface="PT Sans Narrow"/>
              </a:rPr>
              <a:t>CREATE YOUR OWN RECIPE CARD USING HTML AND CSS!</a:t>
            </a:r>
            <a:endParaRPr b="1" sz="1200">
              <a:solidFill>
                <a:srgbClr val="000000"/>
              </a:solidFill>
              <a:latin typeface="PT Sans Narrow"/>
              <a:ea typeface="PT Sans Narrow"/>
              <a:cs typeface="PT Sans Narrow"/>
              <a:sym typeface="PT Sans Narrow"/>
            </a:endParaRPr>
          </a:p>
        </p:txBody>
      </p:sp>
      <p:sp>
        <p:nvSpPr>
          <p:cNvPr id="230" name="Google Shape;230;p42"/>
          <p:cNvSpPr txBox="1"/>
          <p:nvPr/>
        </p:nvSpPr>
        <p:spPr>
          <a:xfrm>
            <a:off x="122673" y="1372825"/>
            <a:ext cx="23571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PT Sans Narrow"/>
                <a:ea typeface="PT Sans Narrow"/>
                <a:cs typeface="PT Sans Narrow"/>
                <a:sym typeface="PT Sans Narrow"/>
              </a:rPr>
              <a:t>In this activity, you will continue to </a:t>
            </a:r>
            <a:r>
              <a:rPr lang="en" sz="1200">
                <a:latin typeface="PT Sans Narrow"/>
                <a:ea typeface="PT Sans Narrow"/>
                <a:cs typeface="PT Sans Narrow"/>
                <a:sym typeface="PT Sans Narrow"/>
              </a:rPr>
              <a:t>edit your recipe</a:t>
            </a:r>
            <a:r>
              <a:rPr lang="en" sz="1200">
                <a:solidFill>
                  <a:srgbClr val="000000"/>
                </a:solidFill>
                <a:latin typeface="PT Sans Narrow"/>
                <a:ea typeface="PT Sans Narrow"/>
                <a:cs typeface="PT Sans Narrow"/>
                <a:sym typeface="PT Sans Narrow"/>
              </a:rPr>
              <a:t> </a:t>
            </a:r>
            <a:r>
              <a:rPr lang="en" sz="1200">
                <a:latin typeface="PT Sans Narrow"/>
                <a:ea typeface="PT Sans Narrow"/>
                <a:cs typeface="PT Sans Narrow"/>
                <a:sym typeface="PT Sans Narrow"/>
              </a:rPr>
              <a:t>. You will be introduced to six common CSS tags; font colour, size, family and alignment. Change background colour and image size.</a:t>
            </a:r>
            <a:endParaRPr sz="1200">
              <a:latin typeface="PT Sans Narrow"/>
              <a:ea typeface="PT Sans Narrow"/>
              <a:cs typeface="PT Sans Narrow"/>
              <a:sym typeface="PT Sans Narrow"/>
            </a:endParaRPr>
          </a:p>
          <a:p>
            <a:pPr indent="0" lvl="0" marL="0" marR="0" rtl="0" algn="l">
              <a:spcBef>
                <a:spcPts val="0"/>
              </a:spcBef>
              <a:spcAft>
                <a:spcPts val="0"/>
              </a:spcAft>
              <a:buNone/>
            </a:pPr>
            <a:r>
              <a:t/>
            </a:r>
            <a:endParaRPr i="1" sz="1200">
              <a:solidFill>
                <a:srgbClr val="000000"/>
              </a:solidFill>
              <a:latin typeface="PT Sans Narrow"/>
              <a:ea typeface="PT Sans Narrow"/>
              <a:cs typeface="PT Sans Narrow"/>
              <a:sym typeface="PT Sans Narrow"/>
            </a:endParaRPr>
          </a:p>
        </p:txBody>
      </p:sp>
      <p:grpSp>
        <p:nvGrpSpPr>
          <p:cNvPr id="231" name="Google Shape;231;p42"/>
          <p:cNvGrpSpPr/>
          <p:nvPr/>
        </p:nvGrpSpPr>
        <p:grpSpPr>
          <a:xfrm>
            <a:off x="2649575" y="564408"/>
            <a:ext cx="2971816" cy="1856417"/>
            <a:chOff x="502275" y="3781608"/>
            <a:chExt cx="2971816" cy="1856417"/>
          </a:xfrm>
        </p:grpSpPr>
        <p:sp>
          <p:nvSpPr>
            <p:cNvPr id="232" name="Google Shape;232;p42"/>
            <p:cNvSpPr txBox="1"/>
            <p:nvPr/>
          </p:nvSpPr>
          <p:spPr>
            <a:xfrm>
              <a:off x="520891" y="3781608"/>
              <a:ext cx="295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000000"/>
                  </a:solidFill>
                  <a:latin typeface="PT Sans Narrow"/>
                  <a:ea typeface="PT Sans Narrow"/>
                  <a:cs typeface="PT Sans Narrow"/>
                  <a:sym typeface="PT Sans Narrow"/>
                </a:rPr>
                <a:t>START HERE</a:t>
              </a:r>
              <a:endParaRPr b="1" sz="1600">
                <a:solidFill>
                  <a:srgbClr val="000000"/>
                </a:solidFill>
                <a:latin typeface="PT Sans Narrow"/>
                <a:ea typeface="PT Sans Narrow"/>
                <a:cs typeface="PT Sans Narrow"/>
                <a:sym typeface="PT Sans Narrow"/>
              </a:endParaRPr>
            </a:p>
          </p:txBody>
        </p:sp>
        <p:cxnSp>
          <p:nvCxnSpPr>
            <p:cNvPr id="233" name="Google Shape;233;p42"/>
            <p:cNvCxnSpPr/>
            <p:nvPr/>
          </p:nvCxnSpPr>
          <p:spPr>
            <a:xfrm>
              <a:off x="535219" y="4194254"/>
              <a:ext cx="2717700" cy="0"/>
            </a:xfrm>
            <a:prstGeom prst="straightConnector1">
              <a:avLst/>
            </a:prstGeom>
            <a:noFill/>
            <a:ln cap="flat" cmpd="sng" w="9525">
              <a:solidFill>
                <a:srgbClr val="000000"/>
              </a:solidFill>
              <a:prstDash val="solid"/>
              <a:round/>
              <a:headEnd len="sm" w="sm" type="none"/>
              <a:tailEnd len="sm" w="sm" type="none"/>
            </a:ln>
          </p:spPr>
        </p:cxnSp>
        <p:sp>
          <p:nvSpPr>
            <p:cNvPr id="234" name="Google Shape;234;p42"/>
            <p:cNvSpPr txBox="1"/>
            <p:nvPr/>
          </p:nvSpPr>
          <p:spPr>
            <a:xfrm>
              <a:off x="502275" y="4152425"/>
              <a:ext cx="2885100" cy="1485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30000"/>
                </a:lnSpc>
                <a:spcBef>
                  <a:spcPts val="0"/>
                </a:spcBef>
                <a:spcAft>
                  <a:spcPts val="0"/>
                </a:spcAft>
                <a:buClr>
                  <a:srgbClr val="000000"/>
                </a:buClr>
                <a:buSzPts val="1200"/>
                <a:buFont typeface="PT Sans Narrow"/>
                <a:buChar char="❑"/>
              </a:pPr>
              <a:r>
                <a:rPr lang="en" sz="1200">
                  <a:latin typeface="PT Sans Narrow"/>
                  <a:ea typeface="PT Sans Narrow"/>
                  <a:cs typeface="PT Sans Narrow"/>
                  <a:sym typeface="PT Sans Narrow"/>
                </a:rPr>
                <a:t>Edit your recipe card using style.css</a:t>
              </a:r>
              <a:endParaRPr sz="1200">
                <a:latin typeface="PT Sans Narrow"/>
                <a:ea typeface="PT Sans Narrow"/>
                <a:cs typeface="PT Sans Narrow"/>
                <a:sym typeface="PT Sans Narrow"/>
              </a:endParaRPr>
            </a:p>
            <a:p>
              <a:pPr indent="-171450" lvl="0" marL="171450" rtl="0" algn="l">
                <a:lnSpc>
                  <a:spcPct val="130000"/>
                </a:lnSpc>
                <a:spcBef>
                  <a:spcPts val="0"/>
                </a:spcBef>
                <a:spcAft>
                  <a:spcPts val="0"/>
                </a:spcAft>
                <a:buClr>
                  <a:srgbClr val="000000"/>
                </a:buClr>
                <a:buSzPts val="1200"/>
                <a:buFont typeface="PT Sans Narrow"/>
                <a:buChar char="❑"/>
              </a:pPr>
              <a:r>
                <a:rPr lang="en" sz="1200">
                  <a:solidFill>
                    <a:schemeClr val="dk1"/>
                  </a:solidFill>
                  <a:latin typeface="PT Sans Narrow"/>
                  <a:ea typeface="PT Sans Narrow"/>
                  <a:cs typeface="PT Sans Narrow"/>
                  <a:sym typeface="PT Sans Narrow"/>
                </a:rPr>
                <a:t>Using the CSS tags add format to your recipe; add background colour or picture, coloured font, size of image or text centered, left or right etc. Be creative!</a:t>
              </a:r>
              <a:endParaRPr sz="1200">
                <a:solidFill>
                  <a:srgbClr val="666666"/>
                </a:solidFill>
                <a:highlight>
                  <a:srgbClr val="FFFFFF"/>
                </a:highlight>
              </a:endParaRPr>
            </a:p>
            <a:p>
              <a:pPr indent="0" lvl="0" marL="171450" marR="0" rtl="0" algn="l">
                <a:lnSpc>
                  <a:spcPct val="130000"/>
                </a:lnSpc>
                <a:spcBef>
                  <a:spcPts val="0"/>
                </a:spcBef>
                <a:spcAft>
                  <a:spcPts val="0"/>
                </a:spcAft>
                <a:buNone/>
              </a:pPr>
              <a:r>
                <a:t/>
              </a:r>
              <a:endParaRPr sz="1200">
                <a:solidFill>
                  <a:srgbClr val="666666"/>
                </a:solidFill>
                <a:highlight>
                  <a:srgbClr val="FFFFFF"/>
                </a:highlight>
              </a:endParaRPr>
            </a:p>
          </p:txBody>
        </p:sp>
      </p:grpSp>
      <p:pic>
        <p:nvPicPr>
          <p:cNvPr id="235" name="Google Shape;235;p42"/>
          <p:cNvPicPr preferRelativeResize="0"/>
          <p:nvPr/>
        </p:nvPicPr>
        <p:blipFill rotWithShape="1">
          <a:blip r:embed="rId3">
            <a:alphaModFix/>
          </a:blip>
          <a:srcRect b="132417" l="51740" r="-5119" t="-37221"/>
          <a:stretch/>
        </p:blipFill>
        <p:spPr>
          <a:xfrm>
            <a:off x="7300800" y="3115450"/>
            <a:ext cx="1952400" cy="161674"/>
          </a:xfrm>
          <a:prstGeom prst="rect">
            <a:avLst/>
          </a:prstGeom>
          <a:noFill/>
          <a:ln>
            <a:noFill/>
          </a:ln>
        </p:spPr>
      </p:pic>
      <p:cxnSp>
        <p:nvCxnSpPr>
          <p:cNvPr id="236" name="Google Shape;236;p42"/>
          <p:cNvCxnSpPr/>
          <p:nvPr/>
        </p:nvCxnSpPr>
        <p:spPr>
          <a:xfrm rot="10800000">
            <a:off x="5400" y="2412525"/>
            <a:ext cx="5589900" cy="0"/>
          </a:xfrm>
          <a:prstGeom prst="straightConnector1">
            <a:avLst/>
          </a:prstGeom>
          <a:noFill/>
          <a:ln cap="flat" cmpd="sng" w="9525">
            <a:solidFill>
              <a:srgbClr val="7F7F7F"/>
            </a:solidFill>
            <a:prstDash val="dash"/>
            <a:round/>
            <a:headEnd len="sm" w="sm" type="none"/>
            <a:tailEnd len="sm" w="sm" type="none"/>
          </a:ln>
        </p:spPr>
      </p:cxnSp>
      <p:sp>
        <p:nvSpPr>
          <p:cNvPr id="237" name="Google Shape;237;p42"/>
          <p:cNvSpPr/>
          <p:nvPr/>
        </p:nvSpPr>
        <p:spPr>
          <a:xfrm>
            <a:off x="0" y="4909800"/>
            <a:ext cx="9911400" cy="233700"/>
          </a:xfrm>
          <a:custGeom>
            <a:rect b="b" l="l" r="r" t="t"/>
            <a:pathLst>
              <a:path extrusionOk="0" h="120000" w="120000">
                <a:moveTo>
                  <a:pt x="89" y="0"/>
                </a:moveTo>
                <a:lnTo>
                  <a:pt x="119996" y="0"/>
                </a:lnTo>
                <a:cubicBezTo>
                  <a:pt x="120121" y="1673"/>
                  <a:pt x="109449" y="57921"/>
                  <a:pt x="109708" y="59594"/>
                </a:cubicBezTo>
                <a:cubicBezTo>
                  <a:pt x="109359" y="58988"/>
                  <a:pt x="120211" y="119284"/>
                  <a:pt x="119996" y="119469"/>
                </a:cubicBezTo>
                <a:lnTo>
                  <a:pt x="0" y="120000"/>
                </a:lnTo>
                <a:cubicBezTo>
                  <a:pt x="1" y="80176"/>
                  <a:pt x="87" y="39823"/>
                  <a:pt x="89" y="0"/>
                </a:cubicBezTo>
                <a:close/>
              </a:path>
            </a:pathLst>
          </a:custGeom>
          <a:solidFill>
            <a:srgbClr val="51BA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238" name="Google Shape;238;p42"/>
          <p:cNvPicPr preferRelativeResize="0"/>
          <p:nvPr/>
        </p:nvPicPr>
        <p:blipFill>
          <a:blip r:embed="rId4">
            <a:alphaModFix/>
          </a:blip>
          <a:stretch>
            <a:fillRect/>
          </a:stretch>
        </p:blipFill>
        <p:spPr>
          <a:xfrm>
            <a:off x="8554150" y="4665600"/>
            <a:ext cx="554100" cy="554100"/>
          </a:xfrm>
          <a:prstGeom prst="rect">
            <a:avLst/>
          </a:prstGeom>
          <a:noFill/>
          <a:ln>
            <a:noFill/>
          </a:ln>
        </p:spPr>
      </p:pic>
      <p:pic>
        <p:nvPicPr>
          <p:cNvPr id="239" name="Google Shape;239;p42"/>
          <p:cNvPicPr preferRelativeResize="0"/>
          <p:nvPr/>
        </p:nvPicPr>
        <p:blipFill>
          <a:blip r:embed="rId5">
            <a:alphaModFix/>
          </a:blip>
          <a:stretch>
            <a:fillRect/>
          </a:stretch>
        </p:blipFill>
        <p:spPr>
          <a:xfrm>
            <a:off x="5621400" y="0"/>
            <a:ext cx="3522600" cy="3362500"/>
          </a:xfrm>
          <a:prstGeom prst="rect">
            <a:avLst/>
          </a:prstGeom>
          <a:noFill/>
          <a:ln>
            <a:noFill/>
          </a:ln>
        </p:spPr>
      </p:pic>
      <p:pic>
        <p:nvPicPr>
          <p:cNvPr id="240" name="Google Shape;240;p42"/>
          <p:cNvPicPr preferRelativeResize="0"/>
          <p:nvPr/>
        </p:nvPicPr>
        <p:blipFill>
          <a:blip r:embed="rId6">
            <a:alphaModFix/>
          </a:blip>
          <a:stretch>
            <a:fillRect/>
          </a:stretch>
        </p:blipFill>
        <p:spPr>
          <a:xfrm>
            <a:off x="198875" y="2666800"/>
            <a:ext cx="4293825" cy="488400"/>
          </a:xfrm>
          <a:prstGeom prst="rect">
            <a:avLst/>
          </a:prstGeom>
          <a:noFill/>
          <a:ln>
            <a:noFill/>
          </a:ln>
        </p:spPr>
      </p:pic>
      <p:pic>
        <p:nvPicPr>
          <p:cNvPr id="241" name="Google Shape;241;p42"/>
          <p:cNvPicPr preferRelativeResize="0"/>
          <p:nvPr/>
        </p:nvPicPr>
        <p:blipFill>
          <a:blip r:embed="rId7">
            <a:alphaModFix/>
          </a:blip>
          <a:stretch>
            <a:fillRect/>
          </a:stretch>
        </p:blipFill>
        <p:spPr>
          <a:xfrm>
            <a:off x="181500" y="3798400"/>
            <a:ext cx="3403800" cy="1103076"/>
          </a:xfrm>
          <a:prstGeom prst="rect">
            <a:avLst/>
          </a:prstGeom>
          <a:noFill/>
          <a:ln>
            <a:noFill/>
          </a:ln>
        </p:spPr>
      </p:pic>
      <p:sp>
        <p:nvSpPr>
          <p:cNvPr id="242" name="Google Shape;242;p42"/>
          <p:cNvSpPr txBox="1"/>
          <p:nvPr/>
        </p:nvSpPr>
        <p:spPr>
          <a:xfrm>
            <a:off x="76200" y="2362200"/>
            <a:ext cx="50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1"/>
                </a:solidFill>
                <a:latin typeface="PT Sans Narrow"/>
                <a:ea typeface="PT Sans Narrow"/>
                <a:cs typeface="PT Sans Narrow"/>
                <a:sym typeface="PT Sans Narrow"/>
              </a:rPr>
              <a:t>Here’s a list of some CSS properties you can use:</a:t>
            </a:r>
            <a:endParaRPr b="1" sz="1600" u="sng">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b="1" sz="1600" u="sng">
              <a:solidFill>
                <a:schemeClr val="dk1"/>
              </a:solidFill>
              <a:latin typeface="PT Sans Narrow"/>
              <a:ea typeface="PT Sans Narrow"/>
              <a:cs typeface="PT Sans Narrow"/>
              <a:sym typeface="PT Sans Narrow"/>
            </a:endParaRPr>
          </a:p>
        </p:txBody>
      </p:sp>
      <p:pic>
        <p:nvPicPr>
          <p:cNvPr id="243" name="Google Shape;243;p42"/>
          <p:cNvPicPr preferRelativeResize="0"/>
          <p:nvPr/>
        </p:nvPicPr>
        <p:blipFill>
          <a:blip r:embed="rId8">
            <a:alphaModFix/>
          </a:blip>
          <a:stretch>
            <a:fillRect/>
          </a:stretch>
        </p:blipFill>
        <p:spPr>
          <a:xfrm>
            <a:off x="235775" y="3155200"/>
            <a:ext cx="3063575" cy="617700"/>
          </a:xfrm>
          <a:prstGeom prst="rect">
            <a:avLst/>
          </a:prstGeom>
          <a:noFill/>
          <a:ln>
            <a:noFill/>
          </a:ln>
        </p:spPr>
      </p:pic>
      <p:sp>
        <p:nvSpPr>
          <p:cNvPr id="244" name="Google Shape;244;p42"/>
          <p:cNvSpPr txBox="1"/>
          <p:nvPr/>
        </p:nvSpPr>
        <p:spPr>
          <a:xfrm>
            <a:off x="122675" y="4852425"/>
            <a:ext cx="45231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00"/>
              <a:t>Credit to </a:t>
            </a:r>
            <a:r>
              <a:rPr b="1" i="1" lang="en" sz="1100" u="sng">
                <a:hlinkClick r:id="rId9"/>
              </a:rPr>
              <a:t>Code Club projects</a:t>
            </a:r>
            <a:r>
              <a:rPr b="1" i="1" lang="en" sz="1100"/>
              <a:t> for this activity.</a:t>
            </a:r>
            <a:endParaRPr b="1" i="1" sz="1100"/>
          </a:p>
        </p:txBody>
      </p:sp>
      <p:pic>
        <p:nvPicPr>
          <p:cNvPr id="245" name="Google Shape;245;p42"/>
          <p:cNvPicPr preferRelativeResize="0"/>
          <p:nvPr/>
        </p:nvPicPr>
        <p:blipFill rotWithShape="1">
          <a:blip r:embed="rId5">
            <a:alphaModFix/>
          </a:blip>
          <a:srcRect b="34682" l="35618" r="16467" t="35542"/>
          <a:stretch/>
        </p:blipFill>
        <p:spPr>
          <a:xfrm>
            <a:off x="6279075" y="1180650"/>
            <a:ext cx="1662550" cy="100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Zen Garden</a:t>
            </a:r>
            <a:endParaRPr/>
          </a:p>
        </p:txBody>
      </p:sp>
      <p:pic>
        <p:nvPicPr>
          <p:cNvPr descr="Created by Pamela Fox.&#10;&#10;Watch the next lesson: https://www.khanacademy.org/computing/computer-programming/html-css/css-layout-properties/v/css-in-the-wild-google-maps?utm_source=YT&amp;utm_medium=Desc&amp;utm_campaign=computerprogramming &#10;&#10;Missed the previous lesson? https://www.khanacademy.org/computing/computer-programming/html-css/intro-to-html/v/making-webpages-intro?utm_source=YT&amp;utm_medium=Desc&amp;utm_campaign=computerprogramming &#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10;&#10;Subscribe to Khan Academy’s Computer Programming  channel: https://www.youtube.com/channel/UCzYDKG5mmfPPIosXuQ1PvEA?sub_confirmation=1&#10;Subscribe to Khan Academy: https://www.youtube.com/subscription_center?add_user=khanacademy&#10;&#10;&#10;&#10;&#10;&#10;&#10;&#10;&#10;&#10;&#10;&#10;&#10;&#10;&#10;&#10;&#10;&#10;&#10;&#10;&#10;&#10;&#10;&#10;&#10;&#10;&#10;&#10;&#10;&#10;&#10;&quot;" id="114" name="Google Shape;114;p26" title="CSS Zen Garden | Intro to HTML/CSS: Making webpages | Computer Programming | Khan Academy">
            <a:hlinkClick r:id="rId3"/>
          </p:cNvPr>
          <p:cNvPicPr preferRelativeResize="0"/>
          <p:nvPr/>
        </p:nvPicPr>
        <p:blipFill>
          <a:blip r:embed="rId4">
            <a:alphaModFix/>
          </a:blip>
          <a:stretch>
            <a:fillRect/>
          </a:stretch>
        </p:blipFill>
        <p:spPr>
          <a:xfrm>
            <a:off x="2286000" y="492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font-family property</a:t>
            </a:r>
            <a:endParaRPr/>
          </a:p>
        </p:txBody>
      </p:sp>
      <p:pic>
        <p:nvPicPr>
          <p:cNvPr descr="Created by: pamela&#10;&#10;Practice this lesson yourself on KhanAcademy.org right now: &#10;https://www.khanacademy.org/computing/computer-programming/html-css/css-text-properties/p/challenge-fancy-font-families?utm_source=YT&amp;utm_medium=Desc&amp;utm_campaign=computerprogramming&#10;&#10;Watch the next lesson: https://www.khanacademy.org/computing/computer-programming/html-css/css-text-properties/p/css-font-size-property?utm_source=YT&amp;utm_medium=Desc&amp;utm_campaign=computerprogramming&#10;&#10;Missed the previous lesson? https://www.khanacademy.org/computing/computer-programming/html-css/css-text-properties/v/css-zen-garden?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20" name="Google Shape;120;p27" title="CSS font-family property | Intro to HTML/CSS: Making webpages | Computer Programming | Khan Academy">
            <a:hlinkClick r:id="rId3"/>
          </p:cNvPr>
          <p:cNvPicPr preferRelativeResize="0"/>
          <p:nvPr/>
        </p:nvPicPr>
        <p:blipFill>
          <a:blip r:embed="rId4">
            <a:alphaModFix/>
          </a:blip>
          <a:stretch>
            <a:fillRect/>
          </a:stretch>
        </p:blipFill>
        <p:spPr>
          <a:xfrm>
            <a:off x="2286000" y="522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Fancy font families</a:t>
            </a:r>
            <a:endParaRPr/>
          </a:p>
        </p:txBody>
      </p:sp>
      <p:sp>
        <p:nvSpPr>
          <p:cNvPr id="126" name="Google Shape;126;p28"/>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font families</a:t>
            </a:r>
            <a:endParaRPr/>
          </a:p>
        </p:txBody>
      </p:sp>
      <p:sp>
        <p:nvSpPr>
          <p:cNvPr id="127" name="Google Shape;127;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10000"/>
          </a:bodyPr>
          <a:lstStyle/>
          <a:p>
            <a:pPr indent="0" lvl="0" marL="0" rtl="0" algn="l">
              <a:spcBef>
                <a:spcPts val="0"/>
              </a:spcBef>
              <a:spcAft>
                <a:spcPts val="0"/>
              </a:spcAft>
              <a:buNone/>
            </a:pPr>
            <a:r>
              <a:rPr lang="en"/>
              <a:t>This webpage displays the theme songs from a few famous TV families. Each of the lyrics paragraphs have id's, but the CSS rules for them have no properties yet. Add a font-family property to each of the CSS rules, using a generic family name that works for all computers. Choose a different font family for each rule.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Here's a list of generic font families: sans-serif, serif, fantasy, monospace, and cursive.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Fancy font families</a:t>
            </a:r>
            <a:endParaRPr/>
          </a:p>
        </p:txBody>
      </p:sp>
      <p:sp>
        <p:nvSpPr>
          <p:cNvPr id="133" name="Google Shape;133;p2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Change the base font family</a:t>
            </a:r>
            <a:endParaRPr/>
          </a:p>
        </p:txBody>
      </p:sp>
      <p:sp>
        <p:nvSpPr>
          <p:cNvPr id="134" name="Google Shape;134;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Remember how to use element selectors from CSS Basics? Use the body selector to make a new CSS rule that changes the font-family of the entire page.</a:t>
            </a:r>
            <a:endParaRPr/>
          </a:p>
        </p:txBody>
      </p:sp>
      <p:pic>
        <p:nvPicPr>
          <p:cNvPr id="135" name="Google Shape;135;p29"/>
          <p:cNvPicPr preferRelativeResize="0"/>
          <p:nvPr/>
        </p:nvPicPr>
        <p:blipFill>
          <a:blip r:embed="rId3">
            <a:alphaModFix/>
          </a:blip>
          <a:stretch>
            <a:fillRect/>
          </a:stretch>
        </p:blipFill>
        <p:spPr>
          <a:xfrm>
            <a:off x="1624088" y="4134000"/>
            <a:ext cx="1328028" cy="77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font-size property</a:t>
            </a:r>
            <a:endParaRPr/>
          </a:p>
        </p:txBody>
      </p:sp>
      <p:pic>
        <p:nvPicPr>
          <p:cNvPr descr="Created by: pamela&#10;&#10;Practice this lesson yourself on KhanAcademy.org right now: &#10;https://www.khanacademy.org/computing/computer-programming/html-css/css-text-properties/p/challenge-great-big-font-sizes?utm_source=YT&amp;utm_medium=Desc&amp;utm_campaign=computerprogramming&#10;&#10;Watch the next lesson: https://www.khanacademy.org/computing/computer-programming/html-css/css-text-properties/p/css-font-styles-and-shorthand?utm_source=YT&amp;utm_medium=Desc&amp;utm_campaign=computerprogramming&#10;&#10;Missed the previous lesson? https://www.khanacademy.org/computing/computer-programming/html-css/css-text-properties/p/css-font-family-property?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41" name="Google Shape;141;p30" title="CSS font-size property | Intro to HTML/CSS: Making webpages | Computer Programming | Khan Academy">
            <a:hlinkClick r:id="rId3"/>
          </p:cNvPr>
          <p:cNvPicPr preferRelativeResize="0"/>
          <p:nvPr/>
        </p:nvPicPr>
        <p:blipFill>
          <a:blip r:embed="rId4">
            <a:alphaModFix/>
          </a:blip>
          <a:stretch>
            <a:fillRect/>
          </a:stretch>
        </p:blipFill>
        <p:spPr>
          <a:xfrm>
            <a:off x="2286000" y="529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Great big font sizes</a:t>
            </a:r>
            <a:endParaRPr/>
          </a:p>
        </p:txBody>
      </p:sp>
      <p:sp>
        <p:nvSpPr>
          <p:cNvPr id="147" name="Google Shape;147;p3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big font sizes</a:t>
            </a:r>
            <a:endParaRPr/>
          </a:p>
        </p:txBody>
      </p:sp>
      <p:sp>
        <p:nvSpPr>
          <p:cNvPr id="148" name="Google Shape;148;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1200"/>
              </a:spcAft>
              <a:buNone/>
            </a:pPr>
            <a:r>
              <a:rPr lang="en"/>
              <a:t>This webpage includes lyrics from a song about big words. We've put 'big' and 'bigger' classes on the &lt;em&gt;'s that describe big words, but we haven't styled them. Add a property to their CSS rules to make the size of the 'big' words big, and the size of the 'bigger' words even bigger. Use the same units for both properties.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font styles and shorthand</a:t>
            </a:r>
            <a:endParaRPr/>
          </a:p>
        </p:txBody>
      </p:sp>
      <p:pic>
        <p:nvPicPr>
          <p:cNvPr descr="Created by: pamela&#10;&#10;Practice this lesson yourself on KhanAcademy.org right now: &#10;https://www.khanacademy.org/computing/computer-programming/html-css/css-text-properties/p/challenge-famous-font-formats?utm_source=YT&amp;utm_medium=Desc&amp;utm_campaign=computerprogramming&#10;&#10;Watch the next lesson: https://www.khanacademy.org/computing/computer-programming/html-css/css-text-properties/p/more-css-text-properties?utm_source=YT&amp;utm_medium=Desc&amp;utm_campaign=computerprogramming&#10;&#10;Missed the previous lesson? https://www.khanacademy.org/computing/computer-programming/html-css/css-text-properties/p/css-font-size-property?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54" name="Google Shape;154;p32" title="CSS font styles and shorthand | Computer Programming | Khan Academy">
            <a:hlinkClick r:id="rId3"/>
          </p:cNvPr>
          <p:cNvPicPr preferRelativeResize="0"/>
          <p:nvPr/>
        </p:nvPicPr>
        <p:blipFill>
          <a:blip r:embed="rId4">
            <a:alphaModFix/>
          </a:blip>
          <a:stretch>
            <a:fillRect/>
          </a:stretch>
        </p:blipFill>
        <p:spPr>
          <a:xfrm>
            <a:off x="2286000" y="522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Famous font formats</a:t>
            </a:r>
            <a:endParaRPr/>
          </a:p>
        </p:txBody>
      </p:sp>
      <p:sp>
        <p:nvSpPr>
          <p:cNvPr id="160" name="Google Shape;160;p33"/>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italic quotes</a:t>
            </a:r>
            <a:endParaRPr/>
          </a:p>
        </p:txBody>
      </p:sp>
      <p:sp>
        <p:nvSpPr>
          <p:cNvPr id="161" name="Google Shape;161;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displays some famous quotes and declarations from movies and TV shows. Add a CSS rule that makes all of the quotes have an italic font style, so they'll look more like quotes.</a:t>
            </a:r>
            <a:endParaRPr/>
          </a:p>
        </p:txBody>
      </p:sp>
      <p:pic>
        <p:nvPicPr>
          <p:cNvPr id="162" name="Google Shape;162;p33"/>
          <p:cNvPicPr preferRelativeResize="0"/>
          <p:nvPr/>
        </p:nvPicPr>
        <p:blipFill>
          <a:blip r:embed="rId3">
            <a:alphaModFix/>
          </a:blip>
          <a:stretch>
            <a:fillRect/>
          </a:stretch>
        </p:blipFill>
        <p:spPr>
          <a:xfrm>
            <a:off x="1664200" y="3837950"/>
            <a:ext cx="1247797" cy="77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