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PT Sans Narrow"/>
      <p:regular r:id="rId40"/>
      <p:bold r:id="rId41"/>
    </p:embeddedFont>
    <p:embeddedFont>
      <p:font typeface="Source Code Pro"/>
      <p:regular r:id="rId42"/>
      <p:bold r:id="rId43"/>
      <p:italic r:id="rId44"/>
      <p:boldItalic r:id="rId45"/>
    </p:embeddedFont>
    <p:embeddedFont>
      <p:font typeface="Oswald"/>
      <p:regular r:id="rId46"/>
      <p:bold r:id="rId47"/>
    </p:embeddedFont>
    <p:embeddedFont>
      <p:font typeface="PT Sans"/>
      <p:regular r:id="rId48"/>
      <p:bold r:id="rId49"/>
      <p:italic r:id="rId50"/>
      <p:boldItalic r:id="rId51"/>
    </p:embeddedFont>
    <p:embeddedFont>
      <p:font typeface="Roboto Mon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Narrow-regular.fntdata"/><Relationship Id="rId42" Type="http://schemas.openxmlformats.org/officeDocument/2006/relationships/font" Target="fonts/SourceCodePro-regular.fntdata"/><Relationship Id="rId41" Type="http://schemas.openxmlformats.org/officeDocument/2006/relationships/font" Target="fonts/PTSansNarrow-bold.fntdata"/><Relationship Id="rId44" Type="http://schemas.openxmlformats.org/officeDocument/2006/relationships/font" Target="fonts/SourceCodePro-italic.fntdata"/><Relationship Id="rId43" Type="http://schemas.openxmlformats.org/officeDocument/2006/relationships/font" Target="fonts/SourceCodePro-bold.fntdata"/><Relationship Id="rId46" Type="http://schemas.openxmlformats.org/officeDocument/2006/relationships/font" Target="fonts/Oswald-regular.fntdata"/><Relationship Id="rId45" Type="http://schemas.openxmlformats.org/officeDocument/2006/relationships/font" Target="fonts/SourceCodePr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TSans-regular.fntdata"/><Relationship Id="rId47" Type="http://schemas.openxmlformats.org/officeDocument/2006/relationships/font" Target="fonts/Oswald-bold.fntdata"/><Relationship Id="rId49" Type="http://schemas.openxmlformats.org/officeDocument/2006/relationships/font" Target="fonts/PT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TSans-boldItalic.fntdata"/><Relationship Id="rId50" Type="http://schemas.openxmlformats.org/officeDocument/2006/relationships/font" Target="fonts/PTSans-italic.fntdata"/><Relationship Id="rId53" Type="http://schemas.openxmlformats.org/officeDocument/2006/relationships/font" Target="fonts/RobotoMono-bold.fntdata"/><Relationship Id="rId52" Type="http://schemas.openxmlformats.org/officeDocument/2006/relationships/font" Target="fonts/RobotoMono-regular.fntdata"/><Relationship Id="rId11" Type="http://schemas.openxmlformats.org/officeDocument/2006/relationships/slide" Target="slides/slide5.xml"/><Relationship Id="rId55" Type="http://schemas.openxmlformats.org/officeDocument/2006/relationships/font" Target="fonts/RobotoMono-boldItalic.fntdata"/><Relationship Id="rId10" Type="http://schemas.openxmlformats.org/officeDocument/2006/relationships/slide" Target="slides/slide4.xml"/><Relationship Id="rId54" Type="http://schemas.openxmlformats.org/officeDocument/2006/relationships/font" Target="fonts/RobotoMon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6b2f8c78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6b2f8c78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6b2f8c78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6b2f8c78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6b2f8c78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6b2f8c78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6b2f8c786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6b2f8c78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6b2f8c786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6b2f8c786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6b2f8c78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6b2f8c78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6b2f8c786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6b2f8c786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6b2f8c78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6b2f8c78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6b2f8c786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6b2f8c78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6b2f8c78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6b2f8c78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6b2f8c78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6b2f8c78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6b2f8c786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6b2f8c786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6b2f8c78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6b2f8c78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6b2f8c786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06b2f8c78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6b2f8c786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06b2f8c786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06b2f8c786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06b2f8c786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 B: B, C: C, D: D,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rPr lang="en"/>
              <a:t>C</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6b2f8c786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06b2f8c786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 B: B, C: C, D: D,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rPr lang="en"/>
              <a:t>C</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6b2f8c786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6b2f8c786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6b2f8c786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6b2f8c786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6b2f8c786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6b2f8c786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06b2f8c786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06b2f8c786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6b2f8c78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6b2f8c78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06b2f8c786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06b2f8c786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500">
                <a:solidFill>
                  <a:srgbClr val="21242C"/>
                </a:solidFill>
                <a:highlight>
                  <a:srgbClr val="FFFFFF"/>
                </a:highlight>
              </a:rPr>
              <a:t>This wireframe was created in a popular online prototyping tool called Balsamiq. You can also make wireframes using the shape tools in office tool—like Powerpoint/Keynote—or by using design apps like Photoshop, Gimp, or InDesign. You can also search for more prototyping tools online. Keep in mind that many wireframing apps cost money when you're deciding which to use.</a:t>
            </a:r>
            <a:endParaRPr sz="1500">
              <a:solidFill>
                <a:srgbClr val="21242C"/>
              </a:solidFill>
              <a:highlight>
                <a:srgbClr val="FFFFFF"/>
              </a:highlight>
            </a:endParaRPr>
          </a:p>
          <a:p>
            <a:pPr indent="0" lvl="0" marL="0" rtl="0" algn="l">
              <a:lnSpc>
                <a:spcPct val="150000"/>
              </a:lnSpc>
              <a:spcBef>
                <a:spcPts val="2400"/>
              </a:spcBef>
              <a:spcAft>
                <a:spcPts val="2400"/>
              </a:spcAft>
              <a:buNone/>
            </a:pPr>
            <a:r>
              <a:rPr lang="en" sz="1500">
                <a:solidFill>
                  <a:srgbClr val="21242C"/>
                </a:solidFill>
                <a:highlight>
                  <a:srgbClr val="FFFFFF"/>
                </a:highlight>
              </a:rPr>
              <a:t>Once you've made your wireframes, you might want to do another round of user testing. Some wireframing tools let you share your wireframes for others to comment on. There are also tools like InvisionApp that let you create interactive wireframes, where clickable areas lead to new screens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06b2f8c786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06b2f8c786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6b2f8c786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06b2f8c786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65100" lvl="0" marL="171450" rtl="0" algn="l">
              <a:spcBef>
                <a:spcPts val="0"/>
              </a:spcBef>
              <a:spcAft>
                <a:spcPts val="0"/>
              </a:spcAft>
              <a:buClr>
                <a:schemeClr val="dk1"/>
              </a:buClr>
              <a:buSzPts val="1100"/>
              <a:buFont typeface="PT Sans Narrow"/>
              <a:buChar char="+"/>
            </a:pPr>
            <a:r>
              <a:t/>
            </a:r>
            <a:endParaRPr sz="11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rPr lang="en" sz="1100">
                <a:solidFill>
                  <a:schemeClr val="dk1"/>
                </a:solidFill>
                <a:latin typeface="PT Sans Narrow"/>
                <a:ea typeface="PT Sans Narrow"/>
                <a:cs typeface="PT Sans Narrow"/>
                <a:sym typeface="PT Sans Narrow"/>
              </a:rPr>
              <a:t>Pupils will be introduced to &lt;divs&gt;. Div is short of division, and is a way of grouping stuff together. I wouldn’t get further into &lt;div&gt; tags with S1/2 but this is a fun and engaging task that pupils enjoy and allows pupils the opportunity to put into practice the knowledge they have learnt over the previous lessons. I would open the task and show them how to make a new box etc. this is a good point again to ask pupils about any useful keyboard shortcuts they could use, particularly if the class has done the digital shortcut lesson etc. If not I usually show them copy and paste shortcut to make it easier. </a:t>
            </a:r>
            <a:endParaRPr sz="11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t/>
            </a:r>
            <a:endParaRPr sz="11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rPr lang="en" sz="1100">
                <a:solidFill>
                  <a:schemeClr val="dk1"/>
                </a:solidFill>
                <a:latin typeface="PT Sans Narrow"/>
                <a:ea typeface="PT Sans Narrow"/>
                <a:cs typeface="PT Sans Narrow"/>
                <a:sym typeface="PT Sans Narrow"/>
              </a:rPr>
              <a:t>Common mistakes I have found pupils do is they copy and paste the code but inside previous code, so I usually show them this and show emphasis the importance of order again and that each section should be under the finished section etc. but also that the last thing should be the closing &lt;/html&gt; tag. It might also be useful to ask the class how to insert an image. This is useful to check for understanding but also to remind pupils who may have forgotten how to do this.</a:t>
            </a:r>
            <a:br>
              <a:rPr lang="en" sz="1100">
                <a:solidFill>
                  <a:schemeClr val="dk1"/>
                </a:solidFill>
                <a:latin typeface="PT Sans Narrow"/>
                <a:ea typeface="PT Sans Narrow"/>
                <a:cs typeface="PT Sans Narrow"/>
                <a:sym typeface="PT Sans Narrow"/>
              </a:rPr>
            </a:br>
            <a:br>
              <a:rPr lang="en" sz="1100">
                <a:solidFill>
                  <a:schemeClr val="dk1"/>
                </a:solidFill>
                <a:latin typeface="PT Sans Narrow"/>
                <a:ea typeface="PT Sans Narrow"/>
                <a:cs typeface="PT Sans Narrow"/>
                <a:sym typeface="PT Sans Narrow"/>
              </a:rPr>
            </a:br>
            <a:r>
              <a:rPr b="1" lang="en" sz="1100">
                <a:solidFill>
                  <a:schemeClr val="dk1"/>
                </a:solidFill>
                <a:latin typeface="PT Sans Narrow"/>
                <a:ea typeface="PT Sans Narrow"/>
                <a:cs typeface="PT Sans Narrow"/>
                <a:sym typeface="PT Sans Narrow"/>
              </a:rPr>
              <a:t>TASK</a:t>
            </a:r>
            <a:endParaRPr b="1" sz="11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rPr lang="en" sz="1100">
                <a:solidFill>
                  <a:schemeClr val="dk1"/>
                </a:solidFill>
                <a:latin typeface="PT Sans Narrow"/>
                <a:ea typeface="PT Sans Narrow"/>
                <a:cs typeface="PT Sans Narrow"/>
                <a:sym typeface="PT Sans Narrow"/>
              </a:rPr>
              <a:t>Pupils will be tasked with making a comic strip, this can be about anything they as long as it’s appropriate. </a:t>
            </a:r>
            <a:br>
              <a:rPr lang="en" sz="1100">
                <a:solidFill>
                  <a:schemeClr val="dk1"/>
                </a:solidFill>
                <a:latin typeface="PT Sans Narrow"/>
                <a:ea typeface="PT Sans Narrow"/>
                <a:cs typeface="PT Sans Narrow"/>
                <a:sym typeface="PT Sans Narrow"/>
              </a:rPr>
            </a:br>
            <a:br>
              <a:rPr b="1" lang="en" sz="1100">
                <a:solidFill>
                  <a:schemeClr val="dk1"/>
                </a:solidFill>
                <a:latin typeface="PT Sans Narrow"/>
                <a:ea typeface="PT Sans Narrow"/>
                <a:cs typeface="PT Sans Narrow"/>
                <a:sym typeface="PT Sans Narrow"/>
              </a:rPr>
            </a:br>
            <a:r>
              <a:rPr b="1" lang="en" sz="1100">
                <a:solidFill>
                  <a:schemeClr val="dk1"/>
                </a:solidFill>
                <a:latin typeface="PT Sans Narrow"/>
                <a:ea typeface="PT Sans Narrow"/>
                <a:cs typeface="PT Sans Narrow"/>
                <a:sym typeface="PT Sans Narrow"/>
              </a:rPr>
              <a:t>OBJECTIVES</a:t>
            </a:r>
            <a:endParaRPr b="1" sz="1100">
              <a:solidFill>
                <a:schemeClr val="dk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rPr lang="en" sz="1100">
                <a:solidFill>
                  <a:schemeClr val="dk1"/>
                </a:solidFill>
                <a:latin typeface="PT Sans Narrow"/>
                <a:ea typeface="PT Sans Narrow"/>
                <a:cs typeface="PT Sans Narrow"/>
                <a:sym typeface="PT Sans Narrow"/>
              </a:rPr>
              <a:t>By completing this activity, students will:</a:t>
            </a:r>
            <a:endParaRPr sz="1100">
              <a:solidFill>
                <a:schemeClr val="dk1"/>
              </a:solidFill>
              <a:latin typeface="PT Sans Narrow"/>
              <a:ea typeface="PT Sans Narrow"/>
              <a:cs typeface="PT Sans Narrow"/>
              <a:sym typeface="PT Sans Narrow"/>
            </a:endParaRPr>
          </a:p>
          <a:p>
            <a:pPr indent="-165100" lvl="0" marL="171450" rtl="0" algn="l">
              <a:spcBef>
                <a:spcPts val="0"/>
              </a:spcBef>
              <a:spcAft>
                <a:spcPts val="0"/>
              </a:spcAft>
              <a:buClr>
                <a:schemeClr val="dk1"/>
              </a:buClr>
              <a:buSzPts val="1100"/>
              <a:buFont typeface="PT Sans Narrow"/>
              <a:buChar char="+"/>
            </a:pPr>
            <a:r>
              <a:rPr lang="en" sz="1100">
                <a:solidFill>
                  <a:schemeClr val="dk1"/>
                </a:solidFill>
                <a:latin typeface="PT Sans Narrow"/>
                <a:ea typeface="PT Sans Narrow"/>
                <a:cs typeface="PT Sans Narrow"/>
                <a:sym typeface="PT Sans Narrow"/>
              </a:rPr>
              <a:t>Become more familiar with editing html.</a:t>
            </a:r>
            <a:endParaRPr sz="1100">
              <a:solidFill>
                <a:schemeClr val="dk1"/>
              </a:solidFill>
              <a:latin typeface="PT Sans Narrow"/>
              <a:ea typeface="PT Sans Narrow"/>
              <a:cs typeface="PT Sans Narrow"/>
              <a:sym typeface="PT Sans Narrow"/>
            </a:endParaRPr>
          </a:p>
          <a:p>
            <a:pPr indent="-165100" lvl="0" marL="171450" rtl="0" algn="l">
              <a:spcBef>
                <a:spcPts val="0"/>
              </a:spcBef>
              <a:spcAft>
                <a:spcPts val="0"/>
              </a:spcAft>
              <a:buClr>
                <a:schemeClr val="dk1"/>
              </a:buClr>
              <a:buSzPts val="1100"/>
              <a:buFont typeface="PT Sans Narrow"/>
              <a:buChar char="+"/>
            </a:pPr>
            <a:r>
              <a:rPr lang="en" sz="1100">
                <a:solidFill>
                  <a:schemeClr val="dk1"/>
                </a:solidFill>
                <a:latin typeface="PT Sans Narrow"/>
                <a:ea typeface="PT Sans Narrow"/>
                <a:cs typeface="PT Sans Narrow"/>
                <a:sym typeface="PT Sans Narrow"/>
              </a:rPr>
              <a:t>Become more familiar with editing css.</a:t>
            </a:r>
            <a:endParaRPr b="1" sz="1100">
              <a:latin typeface="PT Sans Narrow"/>
              <a:ea typeface="PT Sans Narrow"/>
              <a:cs typeface="PT Sans Narrow"/>
              <a:sym typeface="PT Sans Narrow"/>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06b2f8c786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06b2f8c786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PT Sans Narrow"/>
                <a:ea typeface="PT Sans Narrow"/>
                <a:cs typeface="PT Sans Narrow"/>
                <a:sym typeface="PT Sans Narrow"/>
              </a:rPr>
              <a:t>I would open the task and demonstrate some of the changes they could make to the format of the page using the css properties show on the slide.  Common mistakes seem to be pupils missing - or ; or spelling such as colour instead of color etc. So I would try to preempt these potential errors and deliberately make common errors that I may have seen in previous lessons etc and see if anyone in the class can spot what they are and how to fix them. </a:t>
            </a:r>
            <a:endParaRPr sz="1100">
              <a:solidFill>
                <a:schemeClr val="dk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t/>
            </a:r>
            <a:endParaRPr sz="1100">
              <a:solidFill>
                <a:schemeClr val="dk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rPr b="1" lang="en" sz="1100">
                <a:solidFill>
                  <a:schemeClr val="dk1"/>
                </a:solidFill>
                <a:latin typeface="PT Sans Narrow"/>
                <a:ea typeface="PT Sans Narrow"/>
                <a:cs typeface="PT Sans Narrow"/>
                <a:sym typeface="PT Sans Narrow"/>
              </a:rPr>
              <a:t>TASK</a:t>
            </a:r>
            <a:endParaRPr b="1" sz="1100">
              <a:solidFill>
                <a:schemeClr val="dk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rPr lang="en" sz="1100">
                <a:solidFill>
                  <a:schemeClr val="dk1"/>
                </a:solidFill>
                <a:latin typeface="PT Sans Narrow"/>
                <a:ea typeface="PT Sans Narrow"/>
                <a:cs typeface="PT Sans Narrow"/>
                <a:sym typeface="PT Sans Narrow"/>
              </a:rPr>
              <a:t>Pupils will be tasked with making their own poster. I would always encourage pupils to be creative and say it doesn’t have to be a wanted poster, it could be a poster for a gig, a movie, an event etc. </a:t>
            </a:r>
            <a:endParaRPr sz="1100">
              <a:solidFill>
                <a:schemeClr val="dk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t/>
            </a:r>
            <a:endParaRPr b="1" sz="11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br>
              <a:rPr b="1" lang="en" sz="1100">
                <a:solidFill>
                  <a:schemeClr val="dk1"/>
                </a:solidFill>
                <a:latin typeface="PT Sans Narrow"/>
                <a:ea typeface="PT Sans Narrow"/>
                <a:cs typeface="PT Sans Narrow"/>
                <a:sym typeface="PT Sans Narrow"/>
              </a:rPr>
            </a:br>
            <a:r>
              <a:rPr b="1" lang="en" sz="1100">
                <a:solidFill>
                  <a:schemeClr val="dk1"/>
                </a:solidFill>
                <a:latin typeface="PT Sans Narrow"/>
                <a:ea typeface="PT Sans Narrow"/>
                <a:cs typeface="PT Sans Narrow"/>
                <a:sym typeface="PT Sans Narrow"/>
              </a:rPr>
              <a:t>OBJECTIVES</a:t>
            </a:r>
            <a:endParaRPr b="1" sz="1100">
              <a:solidFill>
                <a:schemeClr val="dk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rPr lang="en" sz="1100">
                <a:solidFill>
                  <a:schemeClr val="dk1"/>
                </a:solidFill>
                <a:latin typeface="PT Sans Narrow"/>
                <a:ea typeface="PT Sans Narrow"/>
                <a:cs typeface="PT Sans Narrow"/>
                <a:sym typeface="PT Sans Narrow"/>
              </a:rPr>
              <a:t>By completing this activity, students will:</a:t>
            </a:r>
            <a:endParaRPr sz="1100">
              <a:solidFill>
                <a:schemeClr val="dk1"/>
              </a:solidFill>
              <a:latin typeface="PT Sans Narrow"/>
              <a:ea typeface="PT Sans Narrow"/>
              <a:cs typeface="PT Sans Narrow"/>
              <a:sym typeface="PT Sans Narrow"/>
            </a:endParaRPr>
          </a:p>
          <a:p>
            <a:pPr indent="-165100" lvl="0" marL="171450" rtl="0" algn="l">
              <a:spcBef>
                <a:spcPts val="0"/>
              </a:spcBef>
              <a:spcAft>
                <a:spcPts val="0"/>
              </a:spcAft>
              <a:buClr>
                <a:schemeClr val="dk1"/>
              </a:buClr>
              <a:buSzPts val="1100"/>
              <a:buFont typeface="PT Sans Narrow"/>
              <a:buChar char="+"/>
            </a:pPr>
            <a:r>
              <a:rPr lang="en" sz="1100">
                <a:solidFill>
                  <a:schemeClr val="dk1"/>
                </a:solidFill>
                <a:latin typeface="PT Sans Narrow"/>
                <a:ea typeface="PT Sans Narrow"/>
                <a:cs typeface="PT Sans Narrow"/>
                <a:sym typeface="PT Sans Narrow"/>
              </a:rPr>
              <a:t>Become more familiar with editing html.</a:t>
            </a:r>
            <a:endParaRPr sz="1100">
              <a:solidFill>
                <a:schemeClr val="dk1"/>
              </a:solidFill>
              <a:latin typeface="PT Sans Narrow"/>
              <a:ea typeface="PT Sans Narrow"/>
              <a:cs typeface="PT Sans Narrow"/>
              <a:sym typeface="PT Sans Narrow"/>
            </a:endParaRPr>
          </a:p>
          <a:p>
            <a:pPr indent="-165100" lvl="0" marL="171450" rtl="0" algn="l">
              <a:spcBef>
                <a:spcPts val="0"/>
              </a:spcBef>
              <a:spcAft>
                <a:spcPts val="0"/>
              </a:spcAft>
              <a:buClr>
                <a:schemeClr val="dk1"/>
              </a:buClr>
              <a:buSzPts val="1100"/>
              <a:buFont typeface="PT Sans Narrow"/>
              <a:buChar char="+"/>
            </a:pPr>
            <a:r>
              <a:rPr lang="en" sz="1100">
                <a:solidFill>
                  <a:schemeClr val="dk1"/>
                </a:solidFill>
                <a:latin typeface="PT Sans Narrow"/>
                <a:ea typeface="PT Sans Narrow"/>
                <a:cs typeface="PT Sans Narrow"/>
                <a:sym typeface="PT Sans Narrow"/>
              </a:rPr>
              <a:t>Become more familiar with editing css.</a:t>
            </a:r>
            <a:endParaRPr b="1" sz="1100">
              <a:latin typeface="PT Sans Narrow"/>
              <a:ea typeface="PT Sans Narrow"/>
              <a:cs typeface="PT Sans Narrow"/>
              <a:sym typeface="PT Sans Narrow"/>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6b2f8c78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6b2f8c78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6b2f8c78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6b2f8c78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6b2f8c78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6b2f8c78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6b2f8c78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6b2f8c78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6b2f8c78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6b2f8c78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6b2f8c78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6b2f8c78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4" name="Google Shape;64;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8" name="Google Shape;6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sp>
        <p:nvSpPr>
          <p:cNvPr id="74" name="Google Shape;7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7" name="Google Shape;7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 name="Google Shape;80;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1" name="Shape 81"/>
        <p:cNvGrpSpPr/>
        <p:nvPr/>
      </p:nvGrpSpPr>
      <p:grpSpPr>
        <a:xfrm>
          <a:off x="0" y="0"/>
          <a:ext cx="0" cy="0"/>
          <a:chOff x="0" y="0"/>
          <a:chExt cx="0" cy="0"/>
        </a:xfrm>
      </p:grpSpPr>
      <p:sp>
        <p:nvSpPr>
          <p:cNvPr id="82" name="Google Shape;82;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Google Shape;83;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4" name="Google Shape;8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Google Shape;8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 name="Shape 88"/>
        <p:cNvGrpSpPr/>
        <p:nvPr/>
      </p:nvGrpSpPr>
      <p:grpSpPr>
        <a:xfrm>
          <a:off x="0" y="0"/>
          <a:ext cx="0" cy="0"/>
          <a:chOff x="0" y="0"/>
          <a:chExt cx="0" cy="0"/>
        </a:xfrm>
      </p:grpSpPr>
      <p:sp>
        <p:nvSpPr>
          <p:cNvPr id="89" name="Google Shape;89;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 name="Google Shape;91;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2" name="Google Shape;92;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3" name="Google Shape;9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96" name="Google Shape;9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7" name="Shape 97"/>
        <p:cNvGrpSpPr/>
        <p:nvPr/>
      </p:nvGrpSpPr>
      <p:grpSpPr>
        <a:xfrm>
          <a:off x="0" y="0"/>
          <a:ext cx="0" cy="0"/>
          <a:chOff x="0" y="0"/>
          <a:chExt cx="0" cy="0"/>
        </a:xfrm>
      </p:grpSpPr>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60" name="Google Shape;60;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61" name="Google Shape;6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hyperlink" Target="http://www.youtube.com/watch?v=g3jMAW7k7TE" TargetMode="Externa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www.youtube.com/watch?v=V0-KK15Bc_g" TargetMode="Externa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hyperlink" Target="http://www.youtube.com/watch?v=7f-LsuAnLMA" TargetMode="Externa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www.youtube.com/watch?v=KGGF6WZdsns" TargetMode="External"/><Relationship Id="rId4" Type="http://schemas.openxmlformats.org/officeDocument/2006/relationships/image" Target="../media/image2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hyperlink" Target="http://www.youtube.com/watch?v=jBd9-jw-kTc" TargetMode="External"/><Relationship Id="rId4"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EiLCJCIiwiQyIsIkQiXX0=pearId=magic-pear-shape-identifier" TargetMode="External"/><Relationship Id="rId5" Type="http://schemas.openxmlformats.org/officeDocument/2006/relationships/image" Target="../media/image3.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ZellzRDU5VEdGaXh1QkFDRmM3RVdRZkFiUE5JNXlvbkhveW1OWGgyMUlvIiwiY29udGVudElkIjoiY3VzdG9tLXJlc3BvbnNlLW11bHRpcGxlQ2hvaWNlIiwic2xpZGVJZCI6ImcxMDZiMmY4Yzc4Nl8wXzIyOCIsImNvbnRlbnRJbnN0YW5jZUlkIjoiMVl6WXNENTlUR0ZpeHVCQUNGYzdFV1FmQWJQTkk1eW9uSG95bU5YaDIxSW8vYWY4NDFjMmUtY2FmMS00OGZjLWI1MzctMjQxMWQ3YzIyY2IwIn0=pearId=magic-pear-metadata-identifie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EiLCJCIiwiQyIsIkQiXX0=pearId=magic-pear-shape-identifier" TargetMode="External"/><Relationship Id="rId5" Type="http://schemas.openxmlformats.org/officeDocument/2006/relationships/image" Target="../media/image16.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ZellzRDU5VEdGaXh1QkFDRmM3RVdRZkFiUE5JNXlvbkhveW1OWGgyMUlvIiwiY29udGVudElkIjoiY3VzdG9tLXJlc3BvbnNlLW11bHRpcGxlQ2hvaWNlIiwic2xpZGVJZCI6ImcxMDZiMmY4Yzc4Nl8wXzI0MCIsImNvbnRlbnRJbnN0YW5jZUlkIjoiMVl6WXNENTlUR0ZpeHVCQUNGYzdFV1FmQWJQTkk1eW9uSG95bU5YaDIxSW8vYTExNWZlY2MtOWIwOC00YzFkLWE5YzMtZjkzMjY0ZDJkODRmIn0=pearId=magic-pear-metadata-identifier"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17.png"/><Relationship Id="rId4" Type="http://schemas.openxmlformats.org/officeDocument/2006/relationships/image" Target="../media/image14.png"/><Relationship Id="rId10" Type="http://schemas.openxmlformats.org/officeDocument/2006/relationships/hyperlink" Target="https://projects.raspberrypi.org/en/projects?software%5B%5D=html-css-javascript" TargetMode="External"/><Relationship Id="rId9" Type="http://schemas.openxmlformats.org/officeDocument/2006/relationships/image" Target="../media/image19.png"/><Relationship Id="rId5" Type="http://schemas.openxmlformats.org/officeDocument/2006/relationships/image" Target="../media/image13.png"/><Relationship Id="rId6" Type="http://schemas.openxmlformats.org/officeDocument/2006/relationships/image" Target="../media/image18.png"/><Relationship Id="rId7" Type="http://schemas.openxmlformats.org/officeDocument/2006/relationships/image" Target="../media/image21.png"/><Relationship Id="rId8"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3.xml"/><Relationship Id="rId3" Type="http://schemas.openxmlformats.org/officeDocument/2006/relationships/image" Target="../media/image24.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20.png"/><Relationship Id="rId7" Type="http://schemas.openxmlformats.org/officeDocument/2006/relationships/hyperlink" Target="https://projects.raspberrypi.org/en/projects?software%5B%5D=html-css-javascrip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hyperlink" Target="http://www.youtube.com/watch?v=Xhta9NIqG0o" TargetMode="Externa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CSS Layout</a:t>
            </a:r>
            <a:endParaRPr/>
          </a:p>
        </p:txBody>
      </p:sp>
      <p:sp>
        <p:nvSpPr>
          <p:cNvPr id="108" name="Google Shape;108;p25"/>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Mr 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4"/>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The overflowing ocean</a:t>
            </a:r>
            <a:endParaRPr/>
          </a:p>
        </p:txBody>
      </p:sp>
      <p:sp>
        <p:nvSpPr>
          <p:cNvPr id="170" name="Google Shape;170;p34"/>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Resize the img</a:t>
            </a:r>
            <a:endParaRPr/>
          </a:p>
        </p:txBody>
      </p:sp>
      <p:sp>
        <p:nvSpPr>
          <p:cNvPr id="171" name="Google Shape;171;p3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In this last step, write a CSS rule for the ‘pic’ class that resizes the image to take up the same width as the text.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5"/>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CSS box model</a:t>
            </a:r>
            <a:endParaRPr/>
          </a:p>
        </p:txBody>
      </p:sp>
      <p:pic>
        <p:nvPicPr>
          <p:cNvPr descr="Created by: pamela&#10;&#10;Practice this lesson yourself on KhanAcademy.org right now: &#10;https://www.khanacademy.org/computing/computer-programming/html-css/css-layout-properties/p/challenge-the-boxer-model?utm_source=YT&amp;utm_medium=Desc&amp;utm_campaign=computerprogramming&#10;&#10;Watch the next lesson: https://www.khanacademy.org/computing/computer-programming/html-css/css-layout-properties/p/css-position?utm_source=YT&amp;utm_medium=Desc&amp;utm_campaign=computerprogramming&#10;&#10;Missed the previous lesson? https://www.khanacademy.org/computing/computer-programming/html-css/css-layout-properties/p/css-width-height-and-overflow?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77" name="Google Shape;177;p35" title="CSS box model | Intro to HTML/CSS: Making webpages | Computer Programming | Khan Academy">
            <a:hlinkClick r:id="rId3"/>
          </p:cNvPr>
          <p:cNvPicPr preferRelativeResize="0"/>
          <p:nvPr/>
        </p:nvPicPr>
        <p:blipFill>
          <a:blip r:embed="rId4">
            <a:alphaModFix/>
          </a:blip>
          <a:stretch>
            <a:fillRect/>
          </a:stretch>
        </p:blipFill>
        <p:spPr>
          <a:xfrm>
            <a:off x="2286000" y="7444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6"/>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The boxer model</a:t>
            </a:r>
            <a:endParaRPr/>
          </a:p>
        </p:txBody>
      </p:sp>
      <p:sp>
        <p:nvSpPr>
          <p:cNvPr id="183" name="Google Shape;183;p36"/>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 borders</a:t>
            </a:r>
            <a:endParaRPr/>
          </a:p>
        </p:txBody>
      </p:sp>
      <p:sp>
        <p:nvSpPr>
          <p:cNvPr id="184" name="Google Shape;184;p3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This webpage displays a gallery of photos of boxer dogs. In this first step, add a border to all of the photos. Try and make it look like a photo frame, if you can.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7"/>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The boxer model</a:t>
            </a:r>
            <a:endParaRPr/>
          </a:p>
        </p:txBody>
      </p:sp>
      <p:sp>
        <p:nvSpPr>
          <p:cNvPr id="190" name="Google Shape;190;p37"/>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 margin</a:t>
            </a:r>
            <a:endParaRPr/>
          </a:p>
        </p:txBody>
      </p:sp>
      <p:sp>
        <p:nvSpPr>
          <p:cNvPr id="191" name="Google Shape;191;p3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The photos look a bit too close to each other. Add margin to them, either on all sides or just the sides that matter to separate them.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8"/>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The boxer model</a:t>
            </a:r>
            <a:endParaRPr/>
          </a:p>
        </p:txBody>
      </p:sp>
      <p:sp>
        <p:nvSpPr>
          <p:cNvPr id="197" name="Google Shape;197;p38"/>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 padding</a:t>
            </a:r>
            <a:endParaRPr/>
          </a:p>
        </p:txBody>
      </p:sp>
      <p:sp>
        <p:nvSpPr>
          <p:cNvPr id="198" name="Google Shape;198;p3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The photos are too close to the side of the gallery div, and it looks weird. Add padding around all sides of the gallery div so that it looks better.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9"/>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CSS position</a:t>
            </a:r>
            <a:endParaRPr/>
          </a:p>
        </p:txBody>
      </p:sp>
      <p:pic>
        <p:nvPicPr>
          <p:cNvPr descr="Created by: pamela&#10;&#10;Practice this lesson yourself on KhanAcademy.org right now: &#10;https://www.khanacademy.org/computing/computer-programming/html-css/css-layout-properties/p/challenge-position-planet?utm_source=YT&amp;utm_medium=Desc&amp;utm_campaign=computerprogramming&#10;&#10;Watch the next lesson: https://www.khanacademy.org/computing/computer-programming/html-css/css-layout-properties/v/css-in-the-wild-google-maps?utm_source=YT&amp;utm_medium=Desc&amp;utm_campaign=computerprogramming&#10;&#10;Missed the previous lesson? https://www.khanacademy.org/computing/computer-programming/html-css/css-layout-properties/p/css-box-model?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204" name="Google Shape;204;p39" title="CSS position | Intro to HTML/CSS: Making webpages | Computer Programming | Khan Academy">
            <a:hlinkClick r:id="rId3"/>
          </p:cNvPr>
          <p:cNvPicPr preferRelativeResize="0"/>
          <p:nvPr/>
        </p:nvPicPr>
        <p:blipFill>
          <a:blip r:embed="rId4">
            <a:alphaModFix/>
          </a:blip>
          <a:stretch>
            <a:fillRect/>
          </a:stretch>
        </p:blipFill>
        <p:spPr>
          <a:xfrm>
            <a:off x="2286000" y="6630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0"/>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Position planet</a:t>
            </a:r>
            <a:endParaRPr/>
          </a:p>
        </p:txBody>
      </p:sp>
      <p:sp>
        <p:nvSpPr>
          <p:cNvPr id="210" name="Google Shape;210;p40"/>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Position the creature</a:t>
            </a:r>
            <a:endParaRPr/>
          </a:p>
        </p:txBody>
      </p:sp>
      <p:sp>
        <p:nvSpPr>
          <p:cNvPr id="211" name="Google Shape;211;p4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en"/>
              <a:t>This webpage contains an image of a planet, an image of a creature, and a div with a greeting. Your job is to make it look like the creature is sitting on the planet and saying the greeting. In this first step, use absolute positioning to put the creature on top of the planet somewhere.</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1"/>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Position planet</a:t>
            </a:r>
            <a:endParaRPr/>
          </a:p>
        </p:txBody>
      </p:sp>
      <p:sp>
        <p:nvSpPr>
          <p:cNvPr id="217" name="Google Shape;217;p41"/>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Position the greeting</a:t>
            </a:r>
            <a:endParaRPr/>
          </a:p>
        </p:txBody>
      </p:sp>
      <p:sp>
        <p:nvSpPr>
          <p:cNvPr id="218" name="Google Shape;218;p4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In this second step, position the greeting on top of the planet as well.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2"/>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Position planet</a:t>
            </a:r>
            <a:endParaRPr/>
          </a:p>
        </p:txBody>
      </p:sp>
      <p:sp>
        <p:nvSpPr>
          <p:cNvPr id="224" name="Google Shape;224;p42"/>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Order them</a:t>
            </a:r>
            <a:endParaRPr/>
          </a:p>
        </p:txBody>
      </p:sp>
      <p:sp>
        <p:nvSpPr>
          <p:cNvPr id="225" name="Google Shape;225;p4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Now use a z-index property to make sure that the greeting always shows up over the creature, not behind.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3"/>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CSS in the wild: Google Maps</a:t>
            </a:r>
            <a:endParaRPr/>
          </a:p>
        </p:txBody>
      </p:sp>
      <p:pic>
        <p:nvPicPr>
          <p:cNvPr descr="Watch the next lesson: https://www.khanacademy.org/computing/computer-programming/html-css/html-css-further-learning/v/html-validation?utm_source=YT&amp;utm_medium=Desc&amp;utm_campaign=computerprogramming &#10;&#10;Missed the previous lesson? https://www.khanacademy.org/computing/computer-programming/html-css/css-text-properties/v/css-zen-garden?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offers practice exercises, instructional videos, and a personalized learning dashboard that empower learners to study at their own pace in and outside of the classroom. We tackle math, science, computer programming, history, art history, economics, and more. Our math missions guide learners from kindergarten to calculus using state-of-the-art, adaptive technology that identifies strengths and learning gaps. We've also partnered with institutions like NASA, The Museum of Modern Art, The California Academy of Sciences, and MIT to offer specialized content.&#10;&#10;For free. For everyone. Forever. #YouCanLearnAnything&#10;&#10;Subscribe to Khan Academy’s Computer Programming  channel: https://www.youtube.com/channel/UCzYDKG5mmfPPIosXuQ1PvEA?sub_confirmation=1&#10;Subscribe to Khan Academy: https://www.youtube.com/subscription_center?add_user=khanacademy&#10;&#10;&#10;&#10;&#10;&#10;&#10;&#10;&#10;&#10;&#10;&#10;&#10;&#10;&#10;&#10;&#10;&#10;&#10;&#10;&#10;&#10;&#10;&#10;&#10;&#10;&#10;&#10;&#10;&#10;&#10;&quot;" id="231" name="Google Shape;231;p43" title="CSS in the wild: Google Maps | Computer programming | Khan Academy">
            <a:hlinkClick r:id="rId3"/>
          </p:cNvPr>
          <p:cNvPicPr preferRelativeResize="0"/>
          <p:nvPr/>
        </p:nvPicPr>
        <p:blipFill>
          <a:blip r:embed="rId4">
            <a:alphaModFix/>
          </a:blip>
          <a:stretch>
            <a:fillRect/>
          </a:stretch>
        </p:blipFill>
        <p:spPr>
          <a:xfrm>
            <a:off x="2286000" y="685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6"/>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CSS grouping elements</a:t>
            </a:r>
            <a:endParaRPr/>
          </a:p>
        </p:txBody>
      </p:sp>
      <p:pic>
        <p:nvPicPr>
          <p:cNvPr descr="Created by: pamela&#10;&#10;Practice this lesson yourself on KhanAcademy.org right now: &#10;https://www.khanacademy.org/computing/computer-programming/html-css/css-layout-properties/p/challenge-group-the-groupers?utm_source=YT&amp;utm_medium=Desc&amp;utm_campaign=computerprogramming&#10;&#10;Watch the next lesson: https://www.khanacademy.org/computing/computer-programming/html-css/css-layout-properties/p/css-width-height-and-overflow?utm_source=YT&amp;utm_medium=Desc&amp;utm_campaign=computerprogramming&#10;&#10;Missed the previous lesson? https://www.khanacademy.org/computing/computer-programming/html-css/css-text-properties/p/css-font-styles-and-shorthand?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14" name="Google Shape;114;p26" title="CSS grouping elements | Intro to HTML/CSS: Making webpages | Computer Programming | Khan Academy">
            <a:hlinkClick r:id="rId3"/>
          </p:cNvPr>
          <p:cNvPicPr preferRelativeResize="0"/>
          <p:nvPr/>
        </p:nvPicPr>
        <p:blipFill>
          <a:blip r:embed="rId4">
            <a:alphaModFix/>
          </a:blip>
          <a:stretch>
            <a:fillRect/>
          </a:stretch>
        </p:blipFill>
        <p:spPr>
          <a:xfrm>
            <a:off x="2286000" y="6112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CSS floating elements</a:t>
            </a:r>
            <a:endParaRPr/>
          </a:p>
        </p:txBody>
      </p:sp>
      <p:pic>
        <p:nvPicPr>
          <p:cNvPr descr="Created by: pamela&#10;&#10;Practice this lesson yourself on KhanAcademy.org right now: &#10;https://www.khanacademy.org/computing/computer-programming/html-css/css-layout-properties/p/challenge-floating-clouds?utm_source=YT&amp;utm_medium=Desc&amp;utm_campaign=computerprogramming&#10;&#10;Watch the next lesson: https://www.khanacademy.org/computing/computer-programming/html-css/more-css-selectors/p/using-multiple-css-classes?utm_source=YT&amp;utm_medium=Desc&amp;utm_campaign=computerprogramming&#10;&#10;Missed the previous lesson? https://www.khanacademy.org/computing/computer-programming/html-css/css-layout-properties/v/css-in-the-wild-google-map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237" name="Google Shape;237;p44" title="CSS floating elements | Intro to HTML/CSS: Making webpages | Computer Programming | Khan Academy">
            <a:hlinkClick r:id="rId3"/>
          </p:cNvPr>
          <p:cNvPicPr preferRelativeResize="0"/>
          <p:nvPr/>
        </p:nvPicPr>
        <p:blipFill>
          <a:blip r:embed="rId4">
            <a:alphaModFix/>
          </a:blip>
          <a:stretch>
            <a:fillRect/>
          </a:stretch>
        </p:blipFill>
        <p:spPr>
          <a:xfrm>
            <a:off x="2286000" y="574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5"/>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Floating clouds</a:t>
            </a:r>
            <a:endParaRPr/>
          </a:p>
        </p:txBody>
      </p:sp>
      <p:sp>
        <p:nvSpPr>
          <p:cNvPr id="243" name="Google Shape;243;p45"/>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Float the photo</a:t>
            </a:r>
            <a:endParaRPr/>
          </a:p>
        </p:txBody>
      </p:sp>
      <p:sp>
        <p:nvSpPr>
          <p:cNvPr id="244" name="Google Shape;244;p4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This webpage contains information on clouds plus a photo of clouds. In the first step, float the photo to the left of the text, so that the text wraps around it.</a:t>
            </a:r>
            <a:endParaRPr/>
          </a:p>
        </p:txBody>
      </p:sp>
      <p:pic>
        <p:nvPicPr>
          <p:cNvPr id="245" name="Google Shape;245;p45"/>
          <p:cNvPicPr preferRelativeResize="0"/>
          <p:nvPr/>
        </p:nvPicPr>
        <p:blipFill>
          <a:blip r:embed="rId3">
            <a:alphaModFix/>
          </a:blip>
          <a:stretch>
            <a:fillRect/>
          </a:stretch>
        </p:blipFill>
        <p:spPr>
          <a:xfrm>
            <a:off x="1646163" y="3448275"/>
            <a:ext cx="1283875" cy="1502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6"/>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Floating clouds</a:t>
            </a:r>
            <a:endParaRPr/>
          </a:p>
        </p:txBody>
      </p:sp>
      <p:sp>
        <p:nvSpPr>
          <p:cNvPr id="251" name="Google Shape;251;p46"/>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Float the sidebar</a:t>
            </a:r>
            <a:endParaRPr/>
          </a:p>
        </p:txBody>
      </p:sp>
      <p:sp>
        <p:nvSpPr>
          <p:cNvPr id="252" name="Google Shape;252;p4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There's a yellow div of information. Make that div float to the right of the text, so that the photo is on the left side of the text and the yellow div is on the right side of the text.</a:t>
            </a:r>
            <a:endParaRPr/>
          </a:p>
        </p:txBody>
      </p:sp>
      <p:pic>
        <p:nvPicPr>
          <p:cNvPr id="253" name="Google Shape;253;p46"/>
          <p:cNvPicPr preferRelativeResize="0"/>
          <p:nvPr/>
        </p:nvPicPr>
        <p:blipFill>
          <a:blip r:embed="rId3">
            <a:alphaModFix/>
          </a:blip>
          <a:stretch>
            <a:fillRect/>
          </a:stretch>
        </p:blipFill>
        <p:spPr>
          <a:xfrm>
            <a:off x="1559425" y="3382313"/>
            <a:ext cx="1457325" cy="1724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7"/>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Floating clouds</a:t>
            </a:r>
            <a:endParaRPr/>
          </a:p>
        </p:txBody>
      </p:sp>
      <p:sp>
        <p:nvSpPr>
          <p:cNvPr id="259" name="Google Shape;259;p47"/>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 margins</a:t>
            </a:r>
            <a:endParaRPr/>
          </a:p>
        </p:txBody>
      </p:sp>
      <p:sp>
        <p:nvSpPr>
          <p:cNvPr id="260" name="Google Shape;260;p4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Now that we have elements floated next to each other, we should make sure to separate them with some whitespace. Add appropriate margins to the photo and the sidebar.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8"/>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In the webpage shown below, what tag is the best option for the bordered element that surrounds the two paragraphs?</a:t>
            </a:r>
            <a:endParaRPr/>
          </a:p>
        </p:txBody>
      </p:sp>
      <p:sp>
        <p:nvSpPr>
          <p:cNvPr id="266" name="Google Shape;266;p48"/>
          <p:cNvSpPr txBox="1"/>
          <p:nvPr>
            <p:ph idx="1" type="body"/>
          </p:nvPr>
        </p:nvSpPr>
        <p:spPr>
          <a:xfrm>
            <a:off x="311700" y="1468825"/>
            <a:ext cx="45579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lphaUcPeriod"/>
            </a:pPr>
            <a:r>
              <a:rPr lang="en"/>
              <a:t>&lt;p&gt;</a:t>
            </a:r>
            <a:endParaRPr/>
          </a:p>
          <a:p>
            <a:pPr indent="-342900" lvl="0" marL="457200" rtl="0" algn="l">
              <a:spcBef>
                <a:spcPts val="0"/>
              </a:spcBef>
              <a:spcAft>
                <a:spcPts val="0"/>
              </a:spcAft>
              <a:buSzPts val="1800"/>
              <a:buAutoNum type="alphaUcPeriod"/>
            </a:pPr>
            <a:r>
              <a:rPr lang="en"/>
              <a:t>&lt;table&gt;</a:t>
            </a:r>
            <a:endParaRPr/>
          </a:p>
          <a:p>
            <a:pPr indent="-342900" lvl="0" marL="457200" rtl="0" algn="l">
              <a:spcBef>
                <a:spcPts val="0"/>
              </a:spcBef>
              <a:spcAft>
                <a:spcPts val="0"/>
              </a:spcAft>
              <a:buSzPts val="1800"/>
              <a:buAutoNum type="alphaUcPeriod"/>
            </a:pPr>
            <a:r>
              <a:rPr lang="en"/>
              <a:t>&lt;div&gt;</a:t>
            </a:r>
            <a:endParaRPr/>
          </a:p>
          <a:p>
            <a:pPr indent="-342900" lvl="0" marL="457200" rtl="0" algn="l">
              <a:spcBef>
                <a:spcPts val="0"/>
              </a:spcBef>
              <a:spcAft>
                <a:spcPts val="0"/>
              </a:spcAft>
              <a:buSzPts val="1800"/>
              <a:buAutoNum type="alphaUcPeriod"/>
            </a:pPr>
            <a:r>
              <a:rPr lang="en"/>
              <a:t>&lt;span&gt;</a:t>
            </a:r>
            <a:endParaRPr/>
          </a:p>
        </p:txBody>
      </p:sp>
      <p:pic>
        <p:nvPicPr>
          <p:cNvPr id="267" name="Google Shape;267;p48"/>
          <p:cNvPicPr preferRelativeResize="0"/>
          <p:nvPr/>
        </p:nvPicPr>
        <p:blipFill>
          <a:blip r:embed="rId3">
            <a:alphaModFix/>
          </a:blip>
          <a:stretch>
            <a:fillRect/>
          </a:stretch>
        </p:blipFill>
        <p:spPr>
          <a:xfrm>
            <a:off x="3360913" y="1236075"/>
            <a:ext cx="4124325" cy="3295650"/>
          </a:xfrm>
          <a:prstGeom prst="rect">
            <a:avLst/>
          </a:prstGeom>
          <a:noFill/>
          <a:ln>
            <a:noFill/>
          </a:ln>
        </p:spPr>
      </p:pic>
      <p:pic>
        <p:nvPicPr>
          <p:cNvPr id="268" name="Google Shape;268;p48">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69" name="Google Shape;269;p48">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9"/>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In the webpage shown below, what tag is the best option for the styled color names in the paragraph ("blue", "greenish", "red", etc)?</a:t>
            </a:r>
            <a:endParaRPr/>
          </a:p>
        </p:txBody>
      </p:sp>
      <p:sp>
        <p:nvSpPr>
          <p:cNvPr id="275" name="Google Shape;275;p49"/>
          <p:cNvSpPr txBox="1"/>
          <p:nvPr>
            <p:ph idx="1" type="body"/>
          </p:nvPr>
        </p:nvSpPr>
        <p:spPr>
          <a:xfrm>
            <a:off x="4248025" y="1468825"/>
            <a:ext cx="45843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lphaUcPeriod"/>
            </a:pPr>
            <a:r>
              <a:rPr lang="en"/>
              <a:t>&lt;div&gt;</a:t>
            </a:r>
            <a:endParaRPr/>
          </a:p>
          <a:p>
            <a:pPr indent="-342900" lvl="0" marL="457200" rtl="0" algn="l">
              <a:spcBef>
                <a:spcPts val="0"/>
              </a:spcBef>
              <a:spcAft>
                <a:spcPts val="0"/>
              </a:spcAft>
              <a:buSzPts val="1800"/>
              <a:buAutoNum type="alphaUcPeriod"/>
            </a:pPr>
            <a:r>
              <a:rPr lang="en"/>
              <a:t>&lt;font&gt;</a:t>
            </a:r>
            <a:endParaRPr/>
          </a:p>
          <a:p>
            <a:pPr indent="-342900" lvl="0" marL="457200" rtl="0" algn="l">
              <a:spcBef>
                <a:spcPts val="0"/>
              </a:spcBef>
              <a:spcAft>
                <a:spcPts val="0"/>
              </a:spcAft>
              <a:buSzPts val="1800"/>
              <a:buAutoNum type="alphaUcPeriod"/>
            </a:pPr>
            <a:r>
              <a:rPr lang="en"/>
              <a:t>&lt;span&gt;</a:t>
            </a:r>
            <a:endParaRPr/>
          </a:p>
          <a:p>
            <a:pPr indent="-342900" lvl="0" marL="457200" rtl="0" algn="l">
              <a:spcBef>
                <a:spcPts val="0"/>
              </a:spcBef>
              <a:spcAft>
                <a:spcPts val="0"/>
              </a:spcAft>
              <a:buSzPts val="1800"/>
              <a:buAutoNum type="alphaUcPeriod"/>
            </a:pPr>
            <a:r>
              <a:rPr lang="en"/>
              <a:t>&lt;p&gt;</a:t>
            </a:r>
            <a:endParaRPr/>
          </a:p>
        </p:txBody>
      </p:sp>
      <p:pic>
        <p:nvPicPr>
          <p:cNvPr id="276" name="Google Shape;276;p49"/>
          <p:cNvPicPr preferRelativeResize="0"/>
          <p:nvPr/>
        </p:nvPicPr>
        <p:blipFill>
          <a:blip r:embed="rId3">
            <a:alphaModFix/>
          </a:blip>
          <a:stretch>
            <a:fillRect/>
          </a:stretch>
        </p:blipFill>
        <p:spPr>
          <a:xfrm>
            <a:off x="152400" y="1258400"/>
            <a:ext cx="3943225" cy="3150937"/>
          </a:xfrm>
          <a:prstGeom prst="rect">
            <a:avLst/>
          </a:prstGeom>
          <a:noFill/>
          <a:ln>
            <a:noFill/>
          </a:ln>
        </p:spPr>
      </p:pic>
      <p:pic>
        <p:nvPicPr>
          <p:cNvPr id="277" name="Google Shape;277;p49">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78" name="Google Shape;278;p49">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Planning your webpage</a:t>
            </a:r>
            <a:endParaRPr/>
          </a:p>
        </p:txBody>
      </p:sp>
      <p:sp>
        <p:nvSpPr>
          <p:cNvPr id="284" name="Google Shape;284;p50"/>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How can you turn a blank page into the webpage of your dreams? You could just start writing HTML and CSS—changing things along the way, removing things you don't like, adding things you suddenly think of, and rearranging parts of the page.</a:t>
            </a:r>
            <a:endParaRPr/>
          </a:p>
          <a:p>
            <a:pPr indent="0" lvl="0" marL="0" rtl="0" algn="l">
              <a:spcBef>
                <a:spcPts val="1200"/>
              </a:spcBef>
              <a:spcAft>
                <a:spcPts val="1200"/>
              </a:spcAft>
              <a:buNone/>
            </a:pPr>
            <a:r>
              <a:rPr lang="en"/>
              <a:t>That's not always the best strategy, however, as it can lead to a lot of wasted time writing HTML and CSS that you later discard. Instead, you should plan your webpage before you actually build it. You can figure out content, layout, and even the look and feel.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Brainstorming</a:t>
            </a:r>
            <a:endParaRPr/>
          </a:p>
        </p:txBody>
      </p:sp>
      <p:sp>
        <p:nvSpPr>
          <p:cNvPr id="290" name="Google Shape;290;p51"/>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The first step of planning anything is often brainstorming—figuring out anything and everything you might want to do. You brainstorm by drawing mind maps on paper, jotting notes in a document, or by putting post-it notes on a board.</a:t>
            </a:r>
            <a:endParaRPr/>
          </a:p>
          <a:p>
            <a:pPr indent="0" lvl="0" marL="0" rtl="0" algn="l">
              <a:spcBef>
                <a:spcPts val="1200"/>
              </a:spcBef>
              <a:spcAft>
                <a:spcPts val="0"/>
              </a:spcAft>
              <a:buNone/>
            </a:pPr>
            <a:r>
              <a:rPr lang="en"/>
              <a:t>You can brainstorm by yourself or—if you want to multiply the range of ideas—enlist a collaborator to brainstorm with you. While you're brainstorming with a collaborator, use the "Yes, and…" approach. Don't focus on what won't work about your collaborator's ideas; focus on what might work and which related things might work.</a:t>
            </a:r>
            <a:endParaRPr/>
          </a:p>
          <a:p>
            <a:pPr indent="0" lvl="0" marL="0" rtl="0" algn="l">
              <a:spcBef>
                <a:spcPts val="1200"/>
              </a:spcBef>
              <a:spcAft>
                <a:spcPts val="1200"/>
              </a:spcAft>
              <a:buNone/>
            </a:pPr>
            <a:r>
              <a:rPr lang="en"/>
              <a:t>After you generate lots of ideas, you'll need to decide which ones you actually want to pursue. Prioritize the ones you're most excited about—try starring them or moving them into a list—and discard the rest or save them for later.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Paper prototyping</a:t>
            </a:r>
            <a:endParaRPr/>
          </a:p>
        </p:txBody>
      </p:sp>
      <p:sp>
        <p:nvSpPr>
          <p:cNvPr id="296" name="Google Shape;296;p52"/>
          <p:cNvSpPr txBox="1"/>
          <p:nvPr>
            <p:ph idx="1" type="body"/>
          </p:nvPr>
        </p:nvSpPr>
        <p:spPr>
          <a:xfrm>
            <a:off x="311700" y="1468825"/>
            <a:ext cx="4587600" cy="3099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 good next step is to create a paper prototype—your webpage, but on paper. It's a sketch of the components of your webpage, with scribbles for content and boxes for elements.</a:t>
            </a:r>
            <a:endParaRPr/>
          </a:p>
          <a:p>
            <a:pPr indent="0" lvl="0" marL="0" rtl="0" algn="l">
              <a:spcBef>
                <a:spcPts val="1200"/>
              </a:spcBef>
              <a:spcAft>
                <a:spcPts val="1200"/>
              </a:spcAft>
              <a:buNone/>
            </a:pPr>
            <a:r>
              <a:rPr lang="en"/>
              <a:t>Below is a paper prototype for SF quiche, a web app that will satisfy all your quiche-finding needs:</a:t>
            </a:r>
            <a:endParaRPr/>
          </a:p>
        </p:txBody>
      </p:sp>
      <p:pic>
        <p:nvPicPr>
          <p:cNvPr id="297" name="Google Shape;297;p52"/>
          <p:cNvPicPr preferRelativeResize="0"/>
          <p:nvPr/>
        </p:nvPicPr>
        <p:blipFill>
          <a:blip r:embed="rId3">
            <a:alphaModFix/>
          </a:blip>
          <a:stretch>
            <a:fillRect/>
          </a:stretch>
        </p:blipFill>
        <p:spPr>
          <a:xfrm>
            <a:off x="5051700" y="1258400"/>
            <a:ext cx="3939900" cy="233745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Paper prototyping</a:t>
            </a:r>
            <a:endParaRPr/>
          </a:p>
        </p:txBody>
      </p:sp>
      <p:sp>
        <p:nvSpPr>
          <p:cNvPr id="303" name="Google Shape;303;p53"/>
          <p:cNvSpPr txBox="1"/>
          <p:nvPr>
            <p:ph idx="1" type="body"/>
          </p:nvPr>
        </p:nvSpPr>
        <p:spPr>
          <a:xfrm>
            <a:off x="311700" y="1468825"/>
            <a:ext cx="4587600" cy="3099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Since it doesn't take much time to make a paper prototype, you can iterate quickly and not feel too stuck to your original design. You can also make a few different prototypes at once, and you can make prototypes for multiple pages of your site.</a:t>
            </a:r>
            <a:endParaRPr/>
          </a:p>
          <a:p>
            <a:pPr indent="0" lvl="0" marL="0" rtl="0" algn="l">
              <a:spcBef>
                <a:spcPts val="1200"/>
              </a:spcBef>
              <a:spcAft>
                <a:spcPts val="1200"/>
              </a:spcAft>
              <a:buNone/>
            </a:pPr>
            <a:r>
              <a:rPr lang="en"/>
              <a:t>After you've made a prototype, you might want to do some user testing. Show the prototype to a friend, then ask them what they'd click first or where their eyes travel to. See if they have any other feedback.</a:t>
            </a:r>
            <a:endParaRPr/>
          </a:p>
        </p:txBody>
      </p:sp>
      <p:pic>
        <p:nvPicPr>
          <p:cNvPr id="304" name="Google Shape;304;p53"/>
          <p:cNvPicPr preferRelativeResize="0"/>
          <p:nvPr/>
        </p:nvPicPr>
        <p:blipFill>
          <a:blip r:embed="rId3">
            <a:alphaModFix/>
          </a:blip>
          <a:stretch>
            <a:fillRect/>
          </a:stretch>
        </p:blipFill>
        <p:spPr>
          <a:xfrm>
            <a:off x="5051700" y="1258400"/>
            <a:ext cx="3939900" cy="233745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Group the groupers</a:t>
            </a:r>
            <a:endParaRPr/>
          </a:p>
        </p:txBody>
      </p:sp>
      <p:sp>
        <p:nvSpPr>
          <p:cNvPr id="120" name="Google Shape;120;p27"/>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 spans</a:t>
            </a:r>
            <a:endParaRPr/>
          </a:p>
        </p:txBody>
      </p:sp>
      <p:sp>
        <p:nvSpPr>
          <p:cNvPr id="121" name="Google Shape;121;p2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1200"/>
              </a:spcAft>
              <a:buNone/>
            </a:pPr>
            <a:r>
              <a:rPr lang="en"/>
              <a:t>This webpage describes groupers, a type of large ocean fish. In the first step, your job is to to make the first sentences of each paragraph stand out. Start by adding &lt;span&gt; tags around each first sentence. Then give both of your &lt;span&gt; tags a class called "first-sentence".</a:t>
            </a:r>
            <a:endParaRPr/>
          </a:p>
        </p:txBody>
      </p:sp>
      <p:pic>
        <p:nvPicPr>
          <p:cNvPr id="122" name="Google Shape;122;p27"/>
          <p:cNvPicPr preferRelativeResize="0"/>
          <p:nvPr/>
        </p:nvPicPr>
        <p:blipFill>
          <a:blip r:embed="rId3">
            <a:alphaModFix/>
          </a:blip>
          <a:stretch>
            <a:fillRect/>
          </a:stretch>
        </p:blipFill>
        <p:spPr>
          <a:xfrm>
            <a:off x="953013" y="4419300"/>
            <a:ext cx="2670180" cy="4194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Wireframes</a:t>
            </a:r>
            <a:endParaRPr/>
          </a:p>
        </p:txBody>
      </p:sp>
      <p:sp>
        <p:nvSpPr>
          <p:cNvPr id="310" name="Google Shape;310;p54"/>
          <p:cNvSpPr txBox="1"/>
          <p:nvPr>
            <p:ph idx="1" type="body"/>
          </p:nvPr>
        </p:nvSpPr>
        <p:spPr>
          <a:xfrm>
            <a:off x="311700" y="1468825"/>
            <a:ext cx="4476600" cy="3099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Once you're feeling pretty good about your paper prototypes, you might want to turn them into wireframes. A wireframe is like a prototype, but it's typically digitally drawn and more precise. A wireframe is made up of boxes that represent each part of a page, plus small bits of text and icons as needed. For example, below is a wireframe of our SF quiche app:</a:t>
            </a:r>
            <a:endParaRPr/>
          </a:p>
        </p:txBody>
      </p:sp>
      <p:pic>
        <p:nvPicPr>
          <p:cNvPr id="311" name="Google Shape;311;p54"/>
          <p:cNvPicPr preferRelativeResize="0"/>
          <p:nvPr/>
        </p:nvPicPr>
        <p:blipFill>
          <a:blip r:embed="rId3">
            <a:alphaModFix/>
          </a:blip>
          <a:stretch>
            <a:fillRect/>
          </a:stretch>
        </p:blipFill>
        <p:spPr>
          <a:xfrm>
            <a:off x="4788300" y="836025"/>
            <a:ext cx="3969568" cy="37327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a:t>
            </a:r>
            <a:r>
              <a:rPr lang="en"/>
              <a:t>: Event invite</a:t>
            </a:r>
            <a:endParaRPr/>
          </a:p>
        </p:txBody>
      </p:sp>
      <p:sp>
        <p:nvSpPr>
          <p:cNvPr id="317" name="Google Shape;317;p5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In this challenge, you'll make an event invite for an event- a party, a workshop, a wedding, whatever you want. It should have event title, details, and maybe it'd have a guest list or RSVP button.</a:t>
            </a:r>
            <a:endParaRPr/>
          </a:p>
          <a:p>
            <a:pPr indent="0" lvl="0" marL="0" rtl="0" algn="l">
              <a:spcBef>
                <a:spcPts val="1200"/>
              </a:spcBef>
              <a:spcAft>
                <a:spcPts val="0"/>
              </a:spcAft>
              <a:buNone/>
            </a:pPr>
            <a:r>
              <a:rPr lang="en"/>
              <a:t>Before you start coding, I encourage you to "prototype" it - to plan it out either on paper or with a "prototyping" tool. Sketch out the vision you have in your head and go through a few prototypes until you're happy.</a:t>
            </a:r>
            <a:endParaRPr/>
          </a:p>
          <a:p>
            <a:pPr indent="0" lvl="0" marL="0" rtl="0" algn="l">
              <a:spcBef>
                <a:spcPts val="1200"/>
              </a:spcBef>
              <a:spcAft>
                <a:spcPts val="1200"/>
              </a:spcAft>
              <a:buNone/>
            </a:pPr>
            <a:r>
              <a:rPr lang="en"/>
              <a:t>Then, when you're ready, try to implement your event invite in HTML/CSS. If you get stuck on something that's hard to transfer from paper to HTML, try searching on the internet or clicking "Request Help." I bet you'll learn something from the process.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56"/>
          <p:cNvPicPr preferRelativeResize="0"/>
          <p:nvPr/>
        </p:nvPicPr>
        <p:blipFill>
          <a:blip r:embed="rId3">
            <a:alphaModFix/>
          </a:blip>
          <a:stretch>
            <a:fillRect/>
          </a:stretch>
        </p:blipFill>
        <p:spPr>
          <a:xfrm>
            <a:off x="122687" y="3363000"/>
            <a:ext cx="1759315" cy="1407450"/>
          </a:xfrm>
          <a:prstGeom prst="rect">
            <a:avLst/>
          </a:prstGeom>
          <a:noFill/>
          <a:ln>
            <a:noFill/>
          </a:ln>
        </p:spPr>
      </p:pic>
      <p:sp>
        <p:nvSpPr>
          <p:cNvPr id="323" name="Google Shape;323;p56"/>
          <p:cNvSpPr/>
          <p:nvPr/>
        </p:nvSpPr>
        <p:spPr>
          <a:xfrm>
            <a:off x="7200589" y="3534594"/>
            <a:ext cx="333600" cy="326100"/>
          </a:xfrm>
          <a:prstGeom prst="diamond">
            <a:avLst/>
          </a:prstGeom>
          <a:solidFill>
            <a:srgbClr val="1B93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24" name="Google Shape;324;p56"/>
          <p:cNvSpPr/>
          <p:nvPr/>
        </p:nvSpPr>
        <p:spPr>
          <a:xfrm>
            <a:off x="5585100" y="3362500"/>
            <a:ext cx="3558600" cy="410400"/>
          </a:xfrm>
          <a:prstGeom prst="rect">
            <a:avLst/>
          </a:prstGeom>
          <a:solidFill>
            <a:srgbClr val="1B93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25" name="Google Shape;325;p56"/>
          <p:cNvSpPr txBox="1"/>
          <p:nvPr/>
        </p:nvSpPr>
        <p:spPr>
          <a:xfrm>
            <a:off x="181500" y="-94650"/>
            <a:ext cx="5413800" cy="923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5300">
                <a:solidFill>
                  <a:schemeClr val="dk1"/>
                </a:solidFill>
                <a:latin typeface="PT Sans Narrow"/>
                <a:ea typeface="PT Sans Narrow"/>
                <a:cs typeface="PT Sans Narrow"/>
                <a:sym typeface="PT Sans Narrow"/>
              </a:rPr>
              <a:t>TELL A STORY</a:t>
            </a:r>
            <a:endParaRPr b="1" sz="5400">
              <a:latin typeface="PT Sans Narrow"/>
              <a:ea typeface="PT Sans Narrow"/>
              <a:cs typeface="PT Sans Narrow"/>
              <a:sym typeface="PT Sans Narrow"/>
            </a:endParaRPr>
          </a:p>
        </p:txBody>
      </p:sp>
      <p:cxnSp>
        <p:nvCxnSpPr>
          <p:cNvPr id="326" name="Google Shape;326;p56"/>
          <p:cNvCxnSpPr/>
          <p:nvPr/>
        </p:nvCxnSpPr>
        <p:spPr>
          <a:xfrm>
            <a:off x="5621400" y="3758325"/>
            <a:ext cx="12000" cy="1172400"/>
          </a:xfrm>
          <a:prstGeom prst="straightConnector1">
            <a:avLst/>
          </a:prstGeom>
          <a:noFill/>
          <a:ln cap="flat" cmpd="sng" w="9525">
            <a:solidFill>
              <a:srgbClr val="7F7F7F"/>
            </a:solidFill>
            <a:prstDash val="dash"/>
            <a:round/>
            <a:headEnd len="sm" w="sm" type="none"/>
            <a:tailEnd len="sm" w="sm" type="none"/>
          </a:ln>
        </p:spPr>
      </p:cxnSp>
      <p:sp>
        <p:nvSpPr>
          <p:cNvPr id="327" name="Google Shape;327;p56"/>
          <p:cNvSpPr txBox="1"/>
          <p:nvPr/>
        </p:nvSpPr>
        <p:spPr>
          <a:xfrm>
            <a:off x="5646350" y="3945975"/>
            <a:ext cx="3558600" cy="851100"/>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Submit your story on Google classroom.</a:t>
            </a:r>
            <a:endParaRPr sz="1200">
              <a:solidFill>
                <a:srgbClr val="000000"/>
              </a:solidFill>
              <a:latin typeface="PT Sans Narrow"/>
              <a:ea typeface="PT Sans Narrow"/>
              <a:cs typeface="PT Sans Narrow"/>
              <a:sym typeface="PT Sans Narrow"/>
            </a:endParaRPr>
          </a:p>
          <a:p>
            <a:pPr indent="-171450" lvl="0" marL="171450" rtl="0" algn="l">
              <a:spcBef>
                <a:spcPts val="0"/>
              </a:spcBef>
              <a:spcAft>
                <a:spcPts val="0"/>
              </a:spcAft>
              <a:buClr>
                <a:srgbClr val="000000"/>
              </a:buClr>
              <a:buSzPts val="1200"/>
              <a:buFont typeface="PT Sans Narrow"/>
              <a:buChar char="+"/>
            </a:pPr>
            <a:r>
              <a:rPr lang="en" sz="1200">
                <a:solidFill>
                  <a:schemeClr val="dk1"/>
                </a:solidFill>
                <a:latin typeface="PT Sans Narrow"/>
                <a:ea typeface="PT Sans Narrow"/>
                <a:cs typeface="PT Sans Narrow"/>
                <a:sym typeface="PT Sans Narrow"/>
              </a:rPr>
              <a:t>Challenge yourself! Edit the CSS, change the background colour (</a:t>
            </a:r>
            <a:r>
              <a:rPr b="1" lang="en" sz="1200">
                <a:solidFill>
                  <a:schemeClr val="dk1"/>
                </a:solidFill>
                <a:latin typeface="PT Sans Narrow"/>
                <a:ea typeface="PT Sans Narrow"/>
                <a:cs typeface="PT Sans Narrow"/>
                <a:sym typeface="PT Sans Narrow"/>
              </a:rPr>
              <a:t>remember hex colour codes)</a:t>
            </a:r>
            <a:r>
              <a:rPr lang="en" sz="1200">
                <a:solidFill>
                  <a:schemeClr val="dk1"/>
                </a:solidFill>
                <a:latin typeface="PT Sans Narrow"/>
                <a:ea typeface="PT Sans Narrow"/>
                <a:cs typeface="PT Sans Narrow"/>
                <a:sym typeface="PT Sans Narrow"/>
              </a:rPr>
              <a:t>, the font </a:t>
            </a:r>
            <a:r>
              <a:rPr b="1" lang="en" sz="1200">
                <a:solidFill>
                  <a:schemeClr val="dk1"/>
                </a:solidFill>
                <a:latin typeface="PT Sans Narrow"/>
                <a:ea typeface="PT Sans Narrow"/>
                <a:cs typeface="PT Sans Narrow"/>
                <a:sym typeface="PT Sans Narrow"/>
              </a:rPr>
              <a:t>bit.ly/cssfonts</a:t>
            </a:r>
            <a:endParaRPr b="1" sz="1200">
              <a:solidFill>
                <a:schemeClr val="dk1"/>
              </a:solidFill>
              <a:latin typeface="PT Sans Narrow"/>
              <a:ea typeface="PT Sans Narrow"/>
              <a:cs typeface="PT Sans Narrow"/>
              <a:sym typeface="PT Sans Narrow"/>
            </a:endParaRPr>
          </a:p>
          <a:p>
            <a:pPr indent="-171450" lvl="0" marL="171450" marR="0" rtl="0" algn="l">
              <a:spcBef>
                <a:spcPts val="0"/>
              </a:spcBef>
              <a:spcAft>
                <a:spcPts val="0"/>
              </a:spcAft>
              <a:buClr>
                <a:srgbClr val="000000"/>
              </a:buClr>
              <a:buSzPts val="1200"/>
              <a:buFont typeface="PT Sans Narrow"/>
              <a:buChar char="+"/>
            </a:pPr>
            <a:r>
              <a:rPr lang="en" sz="1200">
                <a:solidFill>
                  <a:schemeClr val="dk1"/>
                </a:solidFill>
                <a:latin typeface="PT Sans Narrow"/>
                <a:ea typeface="PT Sans Narrow"/>
                <a:cs typeface="PT Sans Narrow"/>
                <a:sym typeface="PT Sans Narrow"/>
              </a:rPr>
              <a:t>Help a neighbour! </a:t>
            </a:r>
            <a:endParaRPr sz="1200">
              <a:solidFill>
                <a:schemeClr val="dk1"/>
              </a:solidFill>
              <a:latin typeface="PT Sans Narrow"/>
              <a:ea typeface="PT Sans Narrow"/>
              <a:cs typeface="PT Sans Narrow"/>
              <a:sym typeface="PT Sans Narrow"/>
            </a:endParaRPr>
          </a:p>
          <a:p>
            <a:pPr indent="0" lvl="0" marL="171450" marR="0" rtl="0" algn="l">
              <a:spcBef>
                <a:spcPts val="0"/>
              </a:spcBef>
              <a:spcAft>
                <a:spcPts val="0"/>
              </a:spcAft>
              <a:buNone/>
            </a:pPr>
            <a:r>
              <a:t/>
            </a:r>
            <a:endParaRPr sz="1200">
              <a:latin typeface="PT Sans Narrow"/>
              <a:ea typeface="PT Sans Narrow"/>
              <a:cs typeface="PT Sans Narrow"/>
              <a:sym typeface="PT Sans Narrow"/>
            </a:endParaRPr>
          </a:p>
          <a:p>
            <a:pPr indent="0" lvl="0" marL="171450" marR="0" rtl="0" algn="l">
              <a:spcBef>
                <a:spcPts val="0"/>
              </a:spcBef>
              <a:spcAft>
                <a:spcPts val="0"/>
              </a:spcAft>
              <a:buNone/>
            </a:pPr>
            <a:r>
              <a:t/>
            </a:r>
            <a:endParaRPr sz="1200">
              <a:latin typeface="PT Sans Narrow"/>
              <a:ea typeface="PT Sans Narrow"/>
              <a:cs typeface="PT Sans Narrow"/>
              <a:sym typeface="PT Sans Narrow"/>
            </a:endParaRPr>
          </a:p>
          <a:p>
            <a:pPr indent="0" lvl="0" marL="171450" marR="0" rtl="0" algn="l">
              <a:spcBef>
                <a:spcPts val="0"/>
              </a:spcBef>
              <a:spcAft>
                <a:spcPts val="0"/>
              </a:spcAft>
              <a:buNone/>
            </a:pPr>
            <a:r>
              <a:t/>
            </a:r>
            <a:endParaRPr sz="1200">
              <a:latin typeface="PT Sans Narrow"/>
              <a:ea typeface="PT Sans Narrow"/>
              <a:cs typeface="PT Sans Narrow"/>
              <a:sym typeface="PT Sans Narrow"/>
            </a:endParaRPr>
          </a:p>
          <a:p>
            <a:pPr indent="0" lvl="0" marL="171450" marR="0" rtl="0" algn="l">
              <a:spcBef>
                <a:spcPts val="0"/>
              </a:spcBef>
              <a:spcAft>
                <a:spcPts val="0"/>
              </a:spcAft>
              <a:buNone/>
            </a:pPr>
            <a:r>
              <a:t/>
            </a:r>
            <a:endParaRPr sz="1200">
              <a:latin typeface="PT Sans Narrow"/>
              <a:ea typeface="PT Sans Narrow"/>
              <a:cs typeface="PT Sans Narrow"/>
              <a:sym typeface="PT Sans Narrow"/>
            </a:endParaRPr>
          </a:p>
        </p:txBody>
      </p:sp>
      <p:sp>
        <p:nvSpPr>
          <p:cNvPr id="328" name="Google Shape;328;p56"/>
          <p:cNvSpPr txBox="1"/>
          <p:nvPr/>
        </p:nvSpPr>
        <p:spPr>
          <a:xfrm>
            <a:off x="6248405" y="3388834"/>
            <a:ext cx="22860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800">
                <a:solidFill>
                  <a:srgbClr val="FFFFFF"/>
                </a:solidFill>
                <a:latin typeface="PT Sans Narrow"/>
                <a:ea typeface="PT Sans Narrow"/>
                <a:cs typeface="PT Sans Narrow"/>
                <a:sym typeface="PT Sans Narrow"/>
              </a:rPr>
              <a:t>FINISHED?</a:t>
            </a:r>
            <a:endParaRPr b="1" sz="1800">
              <a:solidFill>
                <a:srgbClr val="FFFFFF"/>
              </a:solidFill>
              <a:latin typeface="PT Sans Narrow"/>
              <a:ea typeface="PT Sans Narrow"/>
              <a:cs typeface="PT Sans Narrow"/>
              <a:sym typeface="PT Sans Narrow"/>
            </a:endParaRPr>
          </a:p>
        </p:txBody>
      </p:sp>
      <p:pic>
        <p:nvPicPr>
          <p:cNvPr id="329" name="Google Shape;329;p56"/>
          <p:cNvPicPr preferRelativeResize="0"/>
          <p:nvPr/>
        </p:nvPicPr>
        <p:blipFill rotWithShape="1">
          <a:blip r:embed="rId4">
            <a:alphaModFix/>
          </a:blip>
          <a:srcRect b="132417" l="51740" r="-5119" t="-37221"/>
          <a:stretch/>
        </p:blipFill>
        <p:spPr>
          <a:xfrm>
            <a:off x="7300800" y="3115450"/>
            <a:ext cx="1952400" cy="161674"/>
          </a:xfrm>
          <a:prstGeom prst="rect">
            <a:avLst/>
          </a:prstGeom>
          <a:noFill/>
          <a:ln>
            <a:noFill/>
          </a:ln>
        </p:spPr>
      </p:pic>
      <p:cxnSp>
        <p:nvCxnSpPr>
          <p:cNvPr id="330" name="Google Shape;330;p56"/>
          <p:cNvCxnSpPr/>
          <p:nvPr/>
        </p:nvCxnSpPr>
        <p:spPr>
          <a:xfrm rot="10800000">
            <a:off x="5400" y="2107725"/>
            <a:ext cx="5589900" cy="0"/>
          </a:xfrm>
          <a:prstGeom prst="straightConnector1">
            <a:avLst/>
          </a:prstGeom>
          <a:noFill/>
          <a:ln cap="flat" cmpd="sng" w="9525">
            <a:solidFill>
              <a:srgbClr val="7F7F7F"/>
            </a:solidFill>
            <a:prstDash val="dash"/>
            <a:round/>
            <a:headEnd len="sm" w="sm" type="none"/>
            <a:tailEnd len="sm" w="sm" type="none"/>
          </a:ln>
        </p:spPr>
      </p:cxnSp>
      <p:sp>
        <p:nvSpPr>
          <p:cNvPr id="331" name="Google Shape;331;p56"/>
          <p:cNvSpPr/>
          <p:nvPr/>
        </p:nvSpPr>
        <p:spPr>
          <a:xfrm>
            <a:off x="0" y="4909800"/>
            <a:ext cx="9911400" cy="233700"/>
          </a:xfrm>
          <a:custGeom>
            <a:rect b="b" l="l" r="r" t="t"/>
            <a:pathLst>
              <a:path extrusionOk="0" h="120000" w="120000">
                <a:moveTo>
                  <a:pt x="89" y="0"/>
                </a:moveTo>
                <a:lnTo>
                  <a:pt x="119996" y="0"/>
                </a:lnTo>
                <a:cubicBezTo>
                  <a:pt x="120121" y="1673"/>
                  <a:pt x="109449" y="57921"/>
                  <a:pt x="109708" y="59594"/>
                </a:cubicBezTo>
                <a:cubicBezTo>
                  <a:pt x="109359" y="58988"/>
                  <a:pt x="120211" y="119284"/>
                  <a:pt x="119996" y="119469"/>
                </a:cubicBezTo>
                <a:lnTo>
                  <a:pt x="0" y="120000"/>
                </a:lnTo>
                <a:cubicBezTo>
                  <a:pt x="1" y="80176"/>
                  <a:pt x="87" y="39823"/>
                  <a:pt x="89" y="0"/>
                </a:cubicBezTo>
                <a:close/>
              </a:path>
            </a:pathLst>
          </a:custGeom>
          <a:solidFill>
            <a:srgbClr val="51BA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332" name="Google Shape;332;p56"/>
          <p:cNvPicPr preferRelativeResize="0"/>
          <p:nvPr/>
        </p:nvPicPr>
        <p:blipFill>
          <a:blip r:embed="rId5">
            <a:alphaModFix/>
          </a:blip>
          <a:stretch>
            <a:fillRect/>
          </a:stretch>
        </p:blipFill>
        <p:spPr>
          <a:xfrm>
            <a:off x="8554150" y="4665600"/>
            <a:ext cx="554100" cy="554100"/>
          </a:xfrm>
          <a:prstGeom prst="rect">
            <a:avLst/>
          </a:prstGeom>
          <a:noFill/>
          <a:ln>
            <a:noFill/>
          </a:ln>
        </p:spPr>
      </p:pic>
      <p:sp>
        <p:nvSpPr>
          <p:cNvPr id="333" name="Google Shape;333;p56"/>
          <p:cNvSpPr txBox="1"/>
          <p:nvPr/>
        </p:nvSpPr>
        <p:spPr>
          <a:xfrm>
            <a:off x="233570" y="758727"/>
            <a:ext cx="2159100" cy="5541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b="1" lang="en" sz="1200">
                <a:latin typeface="PT Sans Narrow"/>
                <a:ea typeface="PT Sans Narrow"/>
                <a:cs typeface="PT Sans Narrow"/>
                <a:sym typeface="PT Sans Narrow"/>
              </a:rPr>
              <a:t>CREATE YOUR OWN STORY USING HTML AND CSS! </a:t>
            </a:r>
            <a:endParaRPr b="1" sz="1200">
              <a:solidFill>
                <a:srgbClr val="000000"/>
              </a:solidFill>
              <a:latin typeface="PT Sans Narrow"/>
              <a:ea typeface="PT Sans Narrow"/>
              <a:cs typeface="PT Sans Narrow"/>
              <a:sym typeface="PT Sans Narrow"/>
            </a:endParaRPr>
          </a:p>
        </p:txBody>
      </p:sp>
      <p:sp>
        <p:nvSpPr>
          <p:cNvPr id="334" name="Google Shape;334;p56"/>
          <p:cNvSpPr txBox="1"/>
          <p:nvPr/>
        </p:nvSpPr>
        <p:spPr>
          <a:xfrm>
            <a:off x="122675" y="1449025"/>
            <a:ext cx="2357100" cy="55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rgbClr val="000000"/>
                </a:solidFill>
                <a:latin typeface="PT Sans Narrow"/>
                <a:ea typeface="PT Sans Narrow"/>
                <a:cs typeface="PT Sans Narrow"/>
                <a:sym typeface="PT Sans Narrow"/>
              </a:rPr>
              <a:t>In this activity, you </a:t>
            </a:r>
            <a:r>
              <a:rPr lang="en" sz="1200">
                <a:latin typeface="PT Sans Narrow"/>
                <a:ea typeface="PT Sans Narrow"/>
                <a:cs typeface="PT Sans Narrow"/>
                <a:sym typeface="PT Sans Narrow"/>
              </a:rPr>
              <a:t>make your own poster.  You will use the html and css.</a:t>
            </a:r>
            <a:endParaRPr i="1" sz="1200">
              <a:solidFill>
                <a:srgbClr val="000000"/>
              </a:solidFill>
              <a:latin typeface="PT Sans Narrow"/>
              <a:ea typeface="PT Sans Narrow"/>
              <a:cs typeface="PT Sans Narrow"/>
              <a:sym typeface="PT Sans Narrow"/>
            </a:endParaRPr>
          </a:p>
        </p:txBody>
      </p:sp>
      <p:grpSp>
        <p:nvGrpSpPr>
          <p:cNvPr id="335" name="Google Shape;335;p56"/>
          <p:cNvGrpSpPr/>
          <p:nvPr/>
        </p:nvGrpSpPr>
        <p:grpSpPr>
          <a:xfrm>
            <a:off x="2649580" y="640701"/>
            <a:ext cx="2971816" cy="1223264"/>
            <a:chOff x="502275" y="3848032"/>
            <a:chExt cx="2971816" cy="1380192"/>
          </a:xfrm>
        </p:grpSpPr>
        <p:sp>
          <p:nvSpPr>
            <p:cNvPr id="336" name="Google Shape;336;p56"/>
            <p:cNvSpPr txBox="1"/>
            <p:nvPr/>
          </p:nvSpPr>
          <p:spPr>
            <a:xfrm>
              <a:off x="520891" y="3848032"/>
              <a:ext cx="29532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rgbClr val="000000"/>
                  </a:solidFill>
                  <a:latin typeface="PT Sans Narrow"/>
                  <a:ea typeface="PT Sans Narrow"/>
                  <a:cs typeface="PT Sans Narrow"/>
                  <a:sym typeface="PT Sans Narrow"/>
                </a:rPr>
                <a:t>START HERE</a:t>
              </a:r>
              <a:endParaRPr b="1" sz="1600">
                <a:solidFill>
                  <a:srgbClr val="000000"/>
                </a:solidFill>
                <a:latin typeface="PT Sans Narrow"/>
                <a:ea typeface="PT Sans Narrow"/>
                <a:cs typeface="PT Sans Narrow"/>
                <a:sym typeface="PT Sans Narrow"/>
              </a:endParaRPr>
            </a:p>
          </p:txBody>
        </p:sp>
        <p:cxnSp>
          <p:nvCxnSpPr>
            <p:cNvPr id="337" name="Google Shape;337;p56"/>
            <p:cNvCxnSpPr/>
            <p:nvPr/>
          </p:nvCxnSpPr>
          <p:spPr>
            <a:xfrm>
              <a:off x="535219" y="4194254"/>
              <a:ext cx="2717700" cy="0"/>
            </a:xfrm>
            <a:prstGeom prst="straightConnector1">
              <a:avLst/>
            </a:prstGeom>
            <a:noFill/>
            <a:ln cap="flat" cmpd="sng" w="9525">
              <a:solidFill>
                <a:srgbClr val="000000"/>
              </a:solidFill>
              <a:prstDash val="solid"/>
              <a:round/>
              <a:headEnd len="sm" w="sm" type="none"/>
              <a:tailEnd len="sm" w="sm" type="none"/>
            </a:ln>
          </p:spPr>
        </p:cxnSp>
        <p:sp>
          <p:nvSpPr>
            <p:cNvPr id="338" name="Google Shape;338;p56"/>
            <p:cNvSpPr txBox="1"/>
            <p:nvPr/>
          </p:nvSpPr>
          <p:spPr>
            <a:xfrm>
              <a:off x="502275" y="4304824"/>
              <a:ext cx="2885100" cy="9234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30000"/>
                </a:lnSpc>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Open the link  </a:t>
              </a:r>
              <a:r>
                <a:rPr b="1" lang="en" sz="1100">
                  <a:highlight>
                    <a:srgbClr val="FFFFFF"/>
                  </a:highlight>
                </a:rPr>
                <a:t>Tell A Story task</a:t>
              </a:r>
              <a:endParaRPr b="1" sz="1100">
                <a:highlight>
                  <a:srgbClr val="FFFFFF"/>
                </a:highlight>
                <a:latin typeface="PT Sans"/>
                <a:ea typeface="PT Sans"/>
                <a:cs typeface="PT Sans"/>
                <a:sym typeface="PT Sans"/>
              </a:endParaRPr>
            </a:p>
            <a:p>
              <a:pPr indent="-171450" lvl="0" marL="171450" marR="0" rtl="0" algn="l">
                <a:lnSpc>
                  <a:spcPct val="130000"/>
                </a:lnSpc>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Edit the code and create your own story.</a:t>
              </a:r>
              <a:endParaRPr b="1" i="1">
                <a:latin typeface="PT Sans Narrow"/>
                <a:ea typeface="PT Sans Narrow"/>
                <a:cs typeface="PT Sans Narrow"/>
                <a:sym typeface="PT Sans Narrow"/>
              </a:endParaRPr>
            </a:p>
          </p:txBody>
        </p:sp>
      </p:grpSp>
      <p:pic>
        <p:nvPicPr>
          <p:cNvPr id="339" name="Google Shape;339;p56"/>
          <p:cNvPicPr preferRelativeResize="0"/>
          <p:nvPr/>
        </p:nvPicPr>
        <p:blipFill>
          <a:blip r:embed="rId6">
            <a:alphaModFix/>
          </a:blip>
          <a:stretch>
            <a:fillRect/>
          </a:stretch>
        </p:blipFill>
        <p:spPr>
          <a:xfrm>
            <a:off x="5585100" y="10525"/>
            <a:ext cx="3605200" cy="3378300"/>
          </a:xfrm>
          <a:prstGeom prst="rect">
            <a:avLst/>
          </a:prstGeom>
          <a:noFill/>
          <a:ln>
            <a:noFill/>
          </a:ln>
        </p:spPr>
      </p:pic>
      <p:sp>
        <p:nvSpPr>
          <p:cNvPr id="340" name="Google Shape;340;p56"/>
          <p:cNvSpPr txBox="1"/>
          <p:nvPr/>
        </p:nvSpPr>
        <p:spPr>
          <a:xfrm>
            <a:off x="113575" y="2371175"/>
            <a:ext cx="1952400" cy="2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000">
                <a:solidFill>
                  <a:srgbClr val="FF0000"/>
                </a:solidFill>
              </a:rPr>
              <a:t>How to insert an image:</a:t>
            </a:r>
            <a:endParaRPr b="1" i="1" sz="1000">
              <a:solidFill>
                <a:srgbClr val="FF0000"/>
              </a:solidFill>
            </a:endParaRPr>
          </a:p>
        </p:txBody>
      </p:sp>
      <p:sp>
        <p:nvSpPr>
          <p:cNvPr id="341" name="Google Shape;341;p56"/>
          <p:cNvSpPr txBox="1"/>
          <p:nvPr/>
        </p:nvSpPr>
        <p:spPr>
          <a:xfrm>
            <a:off x="122675" y="3133175"/>
            <a:ext cx="2019600" cy="2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000">
                <a:solidFill>
                  <a:srgbClr val="FF0000"/>
                </a:solidFill>
              </a:rPr>
              <a:t>How to insert a heading:</a:t>
            </a:r>
            <a:endParaRPr b="1" i="1" sz="1000">
              <a:solidFill>
                <a:srgbClr val="FF0000"/>
              </a:solidFill>
            </a:endParaRPr>
          </a:p>
        </p:txBody>
      </p:sp>
      <p:sp>
        <p:nvSpPr>
          <p:cNvPr id="342" name="Google Shape;342;p56"/>
          <p:cNvSpPr txBox="1"/>
          <p:nvPr/>
        </p:nvSpPr>
        <p:spPr>
          <a:xfrm>
            <a:off x="3077100" y="2270413"/>
            <a:ext cx="2401200" cy="2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000">
                <a:solidFill>
                  <a:srgbClr val="FF0000"/>
                </a:solidFill>
              </a:rPr>
              <a:t>How to insert a paragraph</a:t>
            </a:r>
            <a:endParaRPr b="1" i="1" sz="1000">
              <a:solidFill>
                <a:srgbClr val="FF0000"/>
              </a:solidFill>
            </a:endParaRPr>
          </a:p>
        </p:txBody>
      </p:sp>
      <p:pic>
        <p:nvPicPr>
          <p:cNvPr id="343" name="Google Shape;343;p56"/>
          <p:cNvPicPr preferRelativeResize="0"/>
          <p:nvPr/>
        </p:nvPicPr>
        <p:blipFill rotWithShape="1">
          <a:blip r:embed="rId7">
            <a:alphaModFix/>
          </a:blip>
          <a:srcRect b="34387" l="11128" r="3335" t="39438"/>
          <a:stretch/>
        </p:blipFill>
        <p:spPr>
          <a:xfrm>
            <a:off x="3126975" y="2508187"/>
            <a:ext cx="2247300" cy="233700"/>
          </a:xfrm>
          <a:prstGeom prst="rect">
            <a:avLst/>
          </a:prstGeom>
          <a:noFill/>
          <a:ln>
            <a:noFill/>
          </a:ln>
        </p:spPr>
      </p:pic>
      <p:pic>
        <p:nvPicPr>
          <p:cNvPr id="344" name="Google Shape;344;p56"/>
          <p:cNvPicPr preferRelativeResize="0"/>
          <p:nvPr/>
        </p:nvPicPr>
        <p:blipFill>
          <a:blip r:embed="rId8">
            <a:alphaModFix/>
          </a:blip>
          <a:stretch>
            <a:fillRect/>
          </a:stretch>
        </p:blipFill>
        <p:spPr>
          <a:xfrm>
            <a:off x="122675" y="2649325"/>
            <a:ext cx="2672576" cy="229078"/>
          </a:xfrm>
          <a:prstGeom prst="rect">
            <a:avLst/>
          </a:prstGeom>
          <a:noFill/>
          <a:ln>
            <a:noFill/>
          </a:ln>
        </p:spPr>
      </p:pic>
      <p:sp>
        <p:nvSpPr>
          <p:cNvPr id="345" name="Google Shape;345;p56"/>
          <p:cNvSpPr txBox="1"/>
          <p:nvPr/>
        </p:nvSpPr>
        <p:spPr>
          <a:xfrm>
            <a:off x="0" y="2057400"/>
            <a:ext cx="39084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dk1"/>
                </a:solidFill>
                <a:latin typeface="PT Sans Narrow"/>
                <a:ea typeface="PT Sans Narrow"/>
                <a:cs typeface="PT Sans Narrow"/>
                <a:sym typeface="PT Sans Narrow"/>
              </a:rPr>
              <a:t>Here’s a list of code you will need:</a:t>
            </a:r>
            <a:endParaRPr b="1" sz="1600" u="sng">
              <a:solidFill>
                <a:schemeClr val="dk1"/>
              </a:solidFill>
              <a:latin typeface="PT Sans Narrow"/>
              <a:ea typeface="PT Sans Narrow"/>
              <a:cs typeface="PT Sans Narrow"/>
              <a:sym typeface="PT Sans Narrow"/>
            </a:endParaRPr>
          </a:p>
        </p:txBody>
      </p:sp>
      <p:sp>
        <p:nvSpPr>
          <p:cNvPr id="346" name="Google Shape;346;p56"/>
          <p:cNvSpPr txBox="1"/>
          <p:nvPr/>
        </p:nvSpPr>
        <p:spPr>
          <a:xfrm>
            <a:off x="3153300" y="3184813"/>
            <a:ext cx="2401200" cy="2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000">
                <a:solidFill>
                  <a:srgbClr val="FF0000"/>
                </a:solidFill>
              </a:rPr>
              <a:t>How to insert a new box for the next part of the story</a:t>
            </a:r>
            <a:endParaRPr b="1" i="1" sz="1000">
              <a:solidFill>
                <a:srgbClr val="FF0000"/>
              </a:solidFill>
            </a:endParaRPr>
          </a:p>
        </p:txBody>
      </p:sp>
      <p:pic>
        <p:nvPicPr>
          <p:cNvPr id="347" name="Google Shape;347;p56"/>
          <p:cNvPicPr preferRelativeResize="0"/>
          <p:nvPr/>
        </p:nvPicPr>
        <p:blipFill rotWithShape="1">
          <a:blip r:embed="rId9">
            <a:alphaModFix/>
          </a:blip>
          <a:srcRect b="12548" l="5802" r="0" t="10231"/>
          <a:stretch/>
        </p:blipFill>
        <p:spPr>
          <a:xfrm>
            <a:off x="3314400" y="3718850"/>
            <a:ext cx="1118150" cy="658650"/>
          </a:xfrm>
          <a:prstGeom prst="rect">
            <a:avLst/>
          </a:prstGeom>
          <a:noFill/>
          <a:ln>
            <a:noFill/>
          </a:ln>
        </p:spPr>
      </p:pic>
      <p:sp>
        <p:nvSpPr>
          <p:cNvPr id="348" name="Google Shape;348;p56"/>
          <p:cNvSpPr txBox="1"/>
          <p:nvPr/>
        </p:nvSpPr>
        <p:spPr>
          <a:xfrm>
            <a:off x="122675" y="4852425"/>
            <a:ext cx="4523100" cy="23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100"/>
              <a:t>Credit to </a:t>
            </a:r>
            <a:r>
              <a:rPr b="1" i="1" lang="en" sz="1100" u="sng">
                <a:hlinkClick r:id="rId10"/>
              </a:rPr>
              <a:t>Code Club projects</a:t>
            </a:r>
            <a:r>
              <a:rPr b="1" i="1" lang="en" sz="1100"/>
              <a:t> for this activity.</a:t>
            </a:r>
            <a:endParaRPr b="1" i="1" sz="11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57"/>
          <p:cNvPicPr preferRelativeResize="0"/>
          <p:nvPr/>
        </p:nvPicPr>
        <p:blipFill>
          <a:blip r:embed="rId3">
            <a:alphaModFix/>
          </a:blip>
          <a:stretch>
            <a:fillRect/>
          </a:stretch>
        </p:blipFill>
        <p:spPr>
          <a:xfrm>
            <a:off x="152400" y="2426700"/>
            <a:ext cx="5214040" cy="2502175"/>
          </a:xfrm>
          <a:prstGeom prst="rect">
            <a:avLst/>
          </a:prstGeom>
          <a:noFill/>
          <a:ln>
            <a:noFill/>
          </a:ln>
        </p:spPr>
      </p:pic>
      <p:sp>
        <p:nvSpPr>
          <p:cNvPr id="354" name="Google Shape;354;p57"/>
          <p:cNvSpPr/>
          <p:nvPr/>
        </p:nvSpPr>
        <p:spPr>
          <a:xfrm>
            <a:off x="7200589" y="3610794"/>
            <a:ext cx="333600" cy="326100"/>
          </a:xfrm>
          <a:prstGeom prst="diamond">
            <a:avLst/>
          </a:prstGeom>
          <a:solidFill>
            <a:srgbClr val="1B93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55" name="Google Shape;355;p57"/>
          <p:cNvSpPr/>
          <p:nvPr/>
        </p:nvSpPr>
        <p:spPr>
          <a:xfrm>
            <a:off x="5673950" y="3362500"/>
            <a:ext cx="3469800" cy="410400"/>
          </a:xfrm>
          <a:prstGeom prst="rect">
            <a:avLst/>
          </a:prstGeom>
          <a:solidFill>
            <a:srgbClr val="1B93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56" name="Google Shape;356;p57"/>
          <p:cNvSpPr txBox="1"/>
          <p:nvPr/>
        </p:nvSpPr>
        <p:spPr>
          <a:xfrm>
            <a:off x="181500" y="-94650"/>
            <a:ext cx="5413800" cy="923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5300">
                <a:solidFill>
                  <a:schemeClr val="dk1"/>
                </a:solidFill>
                <a:latin typeface="PT Sans Narrow"/>
                <a:ea typeface="PT Sans Narrow"/>
                <a:cs typeface="PT Sans Narrow"/>
                <a:sym typeface="PT Sans Narrow"/>
              </a:rPr>
              <a:t>WANTED POSTER! </a:t>
            </a:r>
            <a:endParaRPr b="1" sz="5400">
              <a:latin typeface="PT Sans Narrow"/>
              <a:ea typeface="PT Sans Narrow"/>
              <a:cs typeface="PT Sans Narrow"/>
              <a:sym typeface="PT Sans Narrow"/>
            </a:endParaRPr>
          </a:p>
        </p:txBody>
      </p:sp>
      <p:cxnSp>
        <p:nvCxnSpPr>
          <p:cNvPr id="357" name="Google Shape;357;p57"/>
          <p:cNvCxnSpPr/>
          <p:nvPr/>
        </p:nvCxnSpPr>
        <p:spPr>
          <a:xfrm>
            <a:off x="5697600" y="3758325"/>
            <a:ext cx="0" cy="1074000"/>
          </a:xfrm>
          <a:prstGeom prst="straightConnector1">
            <a:avLst/>
          </a:prstGeom>
          <a:noFill/>
          <a:ln cap="flat" cmpd="sng" w="9525">
            <a:solidFill>
              <a:srgbClr val="7F7F7F"/>
            </a:solidFill>
            <a:prstDash val="dash"/>
            <a:round/>
            <a:headEnd len="sm" w="sm" type="none"/>
            <a:tailEnd len="sm" w="sm" type="none"/>
          </a:ln>
        </p:spPr>
      </p:cxnSp>
      <p:sp>
        <p:nvSpPr>
          <p:cNvPr id="358" name="Google Shape;358;p57"/>
          <p:cNvSpPr txBox="1"/>
          <p:nvPr/>
        </p:nvSpPr>
        <p:spPr>
          <a:xfrm>
            <a:off x="5722550" y="3945975"/>
            <a:ext cx="3403800" cy="851100"/>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Publish your poster on Google classroom.</a:t>
            </a:r>
            <a:endParaRPr sz="1200">
              <a:solidFill>
                <a:srgbClr val="000000"/>
              </a:solidFill>
              <a:latin typeface="PT Sans Narrow"/>
              <a:ea typeface="PT Sans Narrow"/>
              <a:cs typeface="PT Sans Narrow"/>
              <a:sym typeface="PT Sans Narrow"/>
            </a:endParaRPr>
          </a:p>
          <a:p>
            <a:pPr indent="-171450" lvl="0" marL="171450" marR="0" rtl="0" algn="l">
              <a:spcBef>
                <a:spcPts val="0"/>
              </a:spcBef>
              <a:spcAft>
                <a:spcPts val="0"/>
              </a:spcAft>
              <a:buClr>
                <a:srgbClr val="000000"/>
              </a:buClr>
              <a:buSzPts val="1200"/>
              <a:buFont typeface="PT Sans Narrow"/>
              <a:buChar char="+"/>
            </a:pPr>
            <a:r>
              <a:rPr lang="en" sz="1200">
                <a:solidFill>
                  <a:schemeClr val="dk1"/>
                </a:solidFill>
                <a:latin typeface="PT Sans Narrow"/>
                <a:ea typeface="PT Sans Narrow"/>
                <a:cs typeface="PT Sans Narrow"/>
                <a:sym typeface="PT Sans Narrow"/>
              </a:rPr>
              <a:t>Help a neighbour! </a:t>
            </a:r>
            <a:endParaRPr sz="1200">
              <a:solidFill>
                <a:schemeClr val="dk1"/>
              </a:solidFill>
              <a:latin typeface="PT Sans Narrow"/>
              <a:ea typeface="PT Sans Narrow"/>
              <a:cs typeface="PT Sans Narrow"/>
              <a:sym typeface="PT Sans Narrow"/>
            </a:endParaRPr>
          </a:p>
          <a:p>
            <a:pPr indent="-171450" lvl="0" marL="171450" marR="0" rtl="0" algn="l">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Challenge yourself! Research how to add a link to a website or insert a YouTube video.</a:t>
            </a:r>
            <a:endParaRPr sz="1200">
              <a:latin typeface="PT Sans Narrow"/>
              <a:ea typeface="PT Sans Narrow"/>
              <a:cs typeface="PT Sans Narrow"/>
              <a:sym typeface="PT Sans Narrow"/>
            </a:endParaRPr>
          </a:p>
          <a:p>
            <a:pPr indent="0" lvl="0" marL="171450" marR="0" rtl="0" algn="l">
              <a:spcBef>
                <a:spcPts val="0"/>
              </a:spcBef>
              <a:spcAft>
                <a:spcPts val="0"/>
              </a:spcAft>
              <a:buNone/>
            </a:pPr>
            <a:r>
              <a:t/>
            </a:r>
            <a:endParaRPr sz="1200">
              <a:latin typeface="PT Sans Narrow"/>
              <a:ea typeface="PT Sans Narrow"/>
              <a:cs typeface="PT Sans Narrow"/>
              <a:sym typeface="PT Sans Narrow"/>
            </a:endParaRPr>
          </a:p>
          <a:p>
            <a:pPr indent="0" lvl="0" marL="171450" marR="0" rtl="0" algn="l">
              <a:spcBef>
                <a:spcPts val="0"/>
              </a:spcBef>
              <a:spcAft>
                <a:spcPts val="0"/>
              </a:spcAft>
              <a:buNone/>
            </a:pPr>
            <a:r>
              <a:t/>
            </a:r>
            <a:endParaRPr sz="1200">
              <a:latin typeface="PT Sans Narrow"/>
              <a:ea typeface="PT Sans Narrow"/>
              <a:cs typeface="PT Sans Narrow"/>
              <a:sym typeface="PT Sans Narrow"/>
            </a:endParaRPr>
          </a:p>
          <a:p>
            <a:pPr indent="0" lvl="0" marL="171450" marR="0" rtl="0" algn="l">
              <a:spcBef>
                <a:spcPts val="0"/>
              </a:spcBef>
              <a:spcAft>
                <a:spcPts val="0"/>
              </a:spcAft>
              <a:buNone/>
            </a:pPr>
            <a:r>
              <a:t/>
            </a:r>
            <a:endParaRPr sz="1200">
              <a:latin typeface="PT Sans Narrow"/>
              <a:ea typeface="PT Sans Narrow"/>
              <a:cs typeface="PT Sans Narrow"/>
              <a:sym typeface="PT Sans Narrow"/>
            </a:endParaRPr>
          </a:p>
        </p:txBody>
      </p:sp>
      <p:sp>
        <p:nvSpPr>
          <p:cNvPr id="359" name="Google Shape;359;p57"/>
          <p:cNvSpPr txBox="1"/>
          <p:nvPr/>
        </p:nvSpPr>
        <p:spPr>
          <a:xfrm>
            <a:off x="6248405" y="3388834"/>
            <a:ext cx="22860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800">
                <a:solidFill>
                  <a:srgbClr val="FFFFFF"/>
                </a:solidFill>
                <a:latin typeface="PT Sans Narrow"/>
                <a:ea typeface="PT Sans Narrow"/>
                <a:cs typeface="PT Sans Narrow"/>
                <a:sym typeface="PT Sans Narrow"/>
              </a:rPr>
              <a:t>FINISHED?</a:t>
            </a:r>
            <a:endParaRPr b="1" sz="1800">
              <a:solidFill>
                <a:srgbClr val="FFFFFF"/>
              </a:solidFill>
              <a:latin typeface="PT Sans Narrow"/>
              <a:ea typeface="PT Sans Narrow"/>
              <a:cs typeface="PT Sans Narrow"/>
              <a:sym typeface="PT Sans Narrow"/>
            </a:endParaRPr>
          </a:p>
        </p:txBody>
      </p:sp>
      <p:pic>
        <p:nvPicPr>
          <p:cNvPr id="360" name="Google Shape;360;p57"/>
          <p:cNvPicPr preferRelativeResize="0"/>
          <p:nvPr/>
        </p:nvPicPr>
        <p:blipFill rotWithShape="1">
          <a:blip r:embed="rId4">
            <a:alphaModFix/>
          </a:blip>
          <a:srcRect b="132417" l="51740" r="-5119" t="-37221"/>
          <a:stretch/>
        </p:blipFill>
        <p:spPr>
          <a:xfrm>
            <a:off x="7300800" y="3115450"/>
            <a:ext cx="1952400" cy="161674"/>
          </a:xfrm>
          <a:prstGeom prst="rect">
            <a:avLst/>
          </a:prstGeom>
          <a:noFill/>
          <a:ln>
            <a:noFill/>
          </a:ln>
        </p:spPr>
      </p:pic>
      <p:cxnSp>
        <p:nvCxnSpPr>
          <p:cNvPr id="361" name="Google Shape;361;p57"/>
          <p:cNvCxnSpPr/>
          <p:nvPr/>
        </p:nvCxnSpPr>
        <p:spPr>
          <a:xfrm rot="10800000">
            <a:off x="5400" y="2107725"/>
            <a:ext cx="5589900" cy="0"/>
          </a:xfrm>
          <a:prstGeom prst="straightConnector1">
            <a:avLst/>
          </a:prstGeom>
          <a:noFill/>
          <a:ln cap="flat" cmpd="sng" w="9525">
            <a:solidFill>
              <a:srgbClr val="7F7F7F"/>
            </a:solidFill>
            <a:prstDash val="dash"/>
            <a:round/>
            <a:headEnd len="sm" w="sm" type="none"/>
            <a:tailEnd len="sm" w="sm" type="none"/>
          </a:ln>
        </p:spPr>
      </p:cxnSp>
      <p:sp>
        <p:nvSpPr>
          <p:cNvPr id="362" name="Google Shape;362;p57"/>
          <p:cNvSpPr/>
          <p:nvPr/>
        </p:nvSpPr>
        <p:spPr>
          <a:xfrm>
            <a:off x="0" y="4909800"/>
            <a:ext cx="9911400" cy="233700"/>
          </a:xfrm>
          <a:custGeom>
            <a:rect b="b" l="l" r="r" t="t"/>
            <a:pathLst>
              <a:path extrusionOk="0" h="120000" w="120000">
                <a:moveTo>
                  <a:pt x="89" y="0"/>
                </a:moveTo>
                <a:lnTo>
                  <a:pt x="119996" y="0"/>
                </a:lnTo>
                <a:cubicBezTo>
                  <a:pt x="120121" y="1673"/>
                  <a:pt x="109449" y="57921"/>
                  <a:pt x="109708" y="59594"/>
                </a:cubicBezTo>
                <a:cubicBezTo>
                  <a:pt x="109359" y="58988"/>
                  <a:pt x="120211" y="119284"/>
                  <a:pt x="119996" y="119469"/>
                </a:cubicBezTo>
                <a:lnTo>
                  <a:pt x="0" y="120000"/>
                </a:lnTo>
                <a:cubicBezTo>
                  <a:pt x="1" y="80176"/>
                  <a:pt x="87" y="39823"/>
                  <a:pt x="89" y="0"/>
                </a:cubicBezTo>
                <a:close/>
              </a:path>
            </a:pathLst>
          </a:custGeom>
          <a:solidFill>
            <a:srgbClr val="51BA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363" name="Google Shape;363;p57"/>
          <p:cNvPicPr preferRelativeResize="0"/>
          <p:nvPr/>
        </p:nvPicPr>
        <p:blipFill>
          <a:blip r:embed="rId5">
            <a:alphaModFix/>
          </a:blip>
          <a:stretch>
            <a:fillRect/>
          </a:stretch>
        </p:blipFill>
        <p:spPr>
          <a:xfrm>
            <a:off x="8554150" y="4665600"/>
            <a:ext cx="554100" cy="554100"/>
          </a:xfrm>
          <a:prstGeom prst="rect">
            <a:avLst/>
          </a:prstGeom>
          <a:noFill/>
          <a:ln>
            <a:noFill/>
          </a:ln>
        </p:spPr>
      </p:pic>
      <p:pic>
        <p:nvPicPr>
          <p:cNvPr id="364" name="Google Shape;364;p57"/>
          <p:cNvPicPr preferRelativeResize="0"/>
          <p:nvPr/>
        </p:nvPicPr>
        <p:blipFill>
          <a:blip r:embed="rId6">
            <a:alphaModFix/>
          </a:blip>
          <a:stretch>
            <a:fillRect/>
          </a:stretch>
        </p:blipFill>
        <p:spPr>
          <a:xfrm>
            <a:off x="5656500" y="0"/>
            <a:ext cx="3469800" cy="3426075"/>
          </a:xfrm>
          <a:prstGeom prst="rect">
            <a:avLst/>
          </a:prstGeom>
          <a:noFill/>
          <a:ln>
            <a:noFill/>
          </a:ln>
        </p:spPr>
      </p:pic>
      <p:sp>
        <p:nvSpPr>
          <p:cNvPr id="365" name="Google Shape;365;p57"/>
          <p:cNvSpPr txBox="1"/>
          <p:nvPr/>
        </p:nvSpPr>
        <p:spPr>
          <a:xfrm>
            <a:off x="233570" y="758727"/>
            <a:ext cx="2159100" cy="5541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b="1" lang="en" sz="1200">
                <a:latin typeface="PT Sans Narrow"/>
                <a:ea typeface="PT Sans Narrow"/>
                <a:cs typeface="PT Sans Narrow"/>
                <a:sym typeface="PT Sans Narrow"/>
              </a:rPr>
              <a:t>CREATE YOUR OWN POSTER USING HTML AND CSS! </a:t>
            </a:r>
            <a:endParaRPr b="1" sz="1200">
              <a:solidFill>
                <a:srgbClr val="000000"/>
              </a:solidFill>
              <a:latin typeface="PT Sans Narrow"/>
              <a:ea typeface="PT Sans Narrow"/>
              <a:cs typeface="PT Sans Narrow"/>
              <a:sym typeface="PT Sans Narrow"/>
            </a:endParaRPr>
          </a:p>
        </p:txBody>
      </p:sp>
      <p:sp>
        <p:nvSpPr>
          <p:cNvPr id="366" name="Google Shape;366;p57"/>
          <p:cNvSpPr txBox="1"/>
          <p:nvPr/>
        </p:nvSpPr>
        <p:spPr>
          <a:xfrm>
            <a:off x="122675" y="1449025"/>
            <a:ext cx="2357100" cy="55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rgbClr val="000000"/>
                </a:solidFill>
                <a:latin typeface="PT Sans Narrow"/>
                <a:ea typeface="PT Sans Narrow"/>
                <a:cs typeface="PT Sans Narrow"/>
                <a:sym typeface="PT Sans Narrow"/>
              </a:rPr>
              <a:t>In this activity, you </a:t>
            </a:r>
            <a:r>
              <a:rPr lang="en" sz="1200">
                <a:latin typeface="PT Sans Narrow"/>
                <a:ea typeface="PT Sans Narrow"/>
                <a:cs typeface="PT Sans Narrow"/>
                <a:sym typeface="PT Sans Narrow"/>
              </a:rPr>
              <a:t>make your own poster.  You will use the html and css.</a:t>
            </a:r>
            <a:endParaRPr i="1" sz="1200">
              <a:solidFill>
                <a:srgbClr val="000000"/>
              </a:solidFill>
              <a:latin typeface="PT Sans Narrow"/>
              <a:ea typeface="PT Sans Narrow"/>
              <a:cs typeface="PT Sans Narrow"/>
              <a:sym typeface="PT Sans Narrow"/>
            </a:endParaRPr>
          </a:p>
        </p:txBody>
      </p:sp>
      <p:grpSp>
        <p:nvGrpSpPr>
          <p:cNvPr id="367" name="Google Shape;367;p57"/>
          <p:cNvGrpSpPr/>
          <p:nvPr/>
        </p:nvGrpSpPr>
        <p:grpSpPr>
          <a:xfrm>
            <a:off x="2649575" y="716808"/>
            <a:ext cx="2971816" cy="1294217"/>
            <a:chOff x="502275" y="3934008"/>
            <a:chExt cx="2971816" cy="1294217"/>
          </a:xfrm>
        </p:grpSpPr>
        <p:sp>
          <p:nvSpPr>
            <p:cNvPr id="368" name="Google Shape;368;p57"/>
            <p:cNvSpPr txBox="1"/>
            <p:nvPr/>
          </p:nvSpPr>
          <p:spPr>
            <a:xfrm>
              <a:off x="520891" y="3934008"/>
              <a:ext cx="29532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rgbClr val="000000"/>
                  </a:solidFill>
                  <a:latin typeface="PT Sans Narrow"/>
                  <a:ea typeface="PT Sans Narrow"/>
                  <a:cs typeface="PT Sans Narrow"/>
                  <a:sym typeface="PT Sans Narrow"/>
                </a:rPr>
                <a:t>START HERE</a:t>
              </a:r>
              <a:endParaRPr b="1" sz="1600">
                <a:solidFill>
                  <a:srgbClr val="000000"/>
                </a:solidFill>
                <a:latin typeface="PT Sans Narrow"/>
                <a:ea typeface="PT Sans Narrow"/>
                <a:cs typeface="PT Sans Narrow"/>
                <a:sym typeface="PT Sans Narrow"/>
              </a:endParaRPr>
            </a:p>
          </p:txBody>
        </p:sp>
        <p:cxnSp>
          <p:nvCxnSpPr>
            <p:cNvPr id="369" name="Google Shape;369;p57"/>
            <p:cNvCxnSpPr/>
            <p:nvPr/>
          </p:nvCxnSpPr>
          <p:spPr>
            <a:xfrm>
              <a:off x="535219" y="4194254"/>
              <a:ext cx="2717700" cy="0"/>
            </a:xfrm>
            <a:prstGeom prst="straightConnector1">
              <a:avLst/>
            </a:prstGeom>
            <a:noFill/>
            <a:ln cap="flat" cmpd="sng" w="9525">
              <a:solidFill>
                <a:srgbClr val="000000"/>
              </a:solidFill>
              <a:prstDash val="solid"/>
              <a:round/>
              <a:headEnd len="sm" w="sm" type="none"/>
              <a:tailEnd len="sm" w="sm" type="none"/>
            </a:ln>
          </p:spPr>
        </p:cxnSp>
        <p:sp>
          <p:nvSpPr>
            <p:cNvPr id="370" name="Google Shape;370;p57"/>
            <p:cNvSpPr txBox="1"/>
            <p:nvPr/>
          </p:nvSpPr>
          <p:spPr>
            <a:xfrm>
              <a:off x="502275" y="4304824"/>
              <a:ext cx="2885100" cy="9234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30000"/>
                </a:lnSpc>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Open the </a:t>
              </a:r>
              <a:r>
                <a:rPr b="1" lang="en" sz="1200">
                  <a:latin typeface="PT Sans Narrow"/>
                  <a:ea typeface="PT Sans Narrow"/>
                  <a:cs typeface="PT Sans Narrow"/>
                  <a:sym typeface="PT Sans Narrow"/>
                </a:rPr>
                <a:t>Poster tasks</a:t>
              </a:r>
              <a:endParaRPr b="1" sz="1200">
                <a:latin typeface="PT Sans Narrow"/>
                <a:ea typeface="PT Sans Narrow"/>
                <a:cs typeface="PT Sans Narrow"/>
                <a:sym typeface="PT Sans Narrow"/>
              </a:endParaRPr>
            </a:p>
            <a:p>
              <a:pPr indent="-171450" lvl="0" marL="171450" marR="0" rtl="0" algn="l">
                <a:lnSpc>
                  <a:spcPct val="130000"/>
                </a:lnSpc>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Edit the code to make your own poster.</a:t>
              </a:r>
              <a:endParaRPr b="1" i="1">
                <a:latin typeface="PT Sans Narrow"/>
                <a:ea typeface="PT Sans Narrow"/>
                <a:cs typeface="PT Sans Narrow"/>
                <a:sym typeface="PT Sans Narrow"/>
              </a:endParaRPr>
            </a:p>
          </p:txBody>
        </p:sp>
      </p:grpSp>
      <p:sp>
        <p:nvSpPr>
          <p:cNvPr id="371" name="Google Shape;371;p57"/>
          <p:cNvSpPr txBox="1"/>
          <p:nvPr/>
        </p:nvSpPr>
        <p:spPr>
          <a:xfrm>
            <a:off x="76200" y="2057400"/>
            <a:ext cx="50745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u="sng">
                <a:solidFill>
                  <a:schemeClr val="dk1"/>
                </a:solidFill>
                <a:latin typeface="PT Sans Narrow"/>
                <a:ea typeface="PT Sans Narrow"/>
                <a:cs typeface="PT Sans Narrow"/>
                <a:sym typeface="PT Sans Narrow"/>
              </a:rPr>
              <a:t>Here’s a list of some CSS properties you can use:</a:t>
            </a:r>
            <a:endParaRPr b="1" sz="1600" u="sng">
              <a:solidFill>
                <a:schemeClr val="dk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t/>
            </a:r>
            <a:endParaRPr b="1" sz="1600" u="sng">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t/>
            </a:r>
            <a:endParaRPr b="1" sz="1600" u="sng">
              <a:solidFill>
                <a:schemeClr val="dk1"/>
              </a:solidFill>
              <a:latin typeface="PT Sans Narrow"/>
              <a:ea typeface="PT Sans Narrow"/>
              <a:cs typeface="PT Sans Narrow"/>
              <a:sym typeface="PT Sans Narrow"/>
            </a:endParaRPr>
          </a:p>
        </p:txBody>
      </p:sp>
      <p:sp>
        <p:nvSpPr>
          <p:cNvPr id="372" name="Google Shape;372;p57"/>
          <p:cNvSpPr txBox="1"/>
          <p:nvPr/>
        </p:nvSpPr>
        <p:spPr>
          <a:xfrm>
            <a:off x="122675" y="4852425"/>
            <a:ext cx="4523100" cy="23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100"/>
              <a:t>Credit to </a:t>
            </a:r>
            <a:r>
              <a:rPr b="1" i="1" lang="en" sz="1100" u="sng">
                <a:hlinkClick r:id="rId7"/>
              </a:rPr>
              <a:t>Code Club projects</a:t>
            </a:r>
            <a:r>
              <a:rPr b="1" i="1" lang="en" sz="1100"/>
              <a:t> for this activity.</a:t>
            </a:r>
            <a:endParaRPr b="1" i="1" sz="1100"/>
          </a:p>
        </p:txBody>
      </p:sp>
      <p:sp>
        <p:nvSpPr>
          <p:cNvPr id="373" name="Google Shape;373;p57"/>
          <p:cNvSpPr txBox="1"/>
          <p:nvPr/>
        </p:nvSpPr>
        <p:spPr>
          <a:xfrm>
            <a:off x="81600" y="3579143"/>
            <a:ext cx="3056700" cy="23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latin typeface="Roboto Mono"/>
                <a:ea typeface="Roboto Mono"/>
                <a:cs typeface="Roboto Mono"/>
                <a:sym typeface="Roboto Mono"/>
              </a:rPr>
              <a:t>text-decoration</a:t>
            </a:r>
            <a:r>
              <a:rPr b="1" lang="en" sz="1000">
                <a:highlight>
                  <a:srgbClr val="FFFFFF"/>
                </a:highlight>
                <a:latin typeface="Roboto Mono"/>
                <a:ea typeface="Roboto Mono"/>
                <a:cs typeface="Roboto Mono"/>
                <a:sym typeface="Roboto Mono"/>
              </a:rPr>
              <a:t>:</a:t>
            </a:r>
            <a:r>
              <a:rPr lang="en" sz="1000">
                <a:highlight>
                  <a:srgbClr val="FFFFFF"/>
                </a:highlight>
                <a:latin typeface="Roboto Mono"/>
                <a:ea typeface="Roboto Mono"/>
                <a:cs typeface="Roboto Mono"/>
                <a:sym typeface="Roboto Mono"/>
              </a:rPr>
              <a:t> </a:t>
            </a:r>
            <a:r>
              <a:rPr lang="en" sz="1000">
                <a:solidFill>
                  <a:srgbClr val="0000FF"/>
                </a:solidFill>
                <a:highlight>
                  <a:srgbClr val="FFFFFF"/>
                </a:highlight>
                <a:latin typeface="Roboto Mono"/>
                <a:ea typeface="Roboto Mono"/>
                <a:cs typeface="Roboto Mono"/>
                <a:sym typeface="Roboto Mono"/>
              </a:rPr>
              <a:t>overline</a:t>
            </a:r>
            <a:r>
              <a:rPr lang="en" sz="1000">
                <a:highlight>
                  <a:srgbClr val="FFFFFF"/>
                </a:highlight>
                <a:latin typeface="Roboto Mono"/>
                <a:ea typeface="Roboto Mono"/>
                <a:cs typeface="Roboto Mono"/>
                <a:sym typeface="Roboto Mono"/>
              </a:rPr>
              <a:t>;</a:t>
            </a:r>
            <a:endParaRPr sz="1000">
              <a:solidFill>
                <a:srgbClr val="FFFFFF"/>
              </a:solidFill>
              <a:highlight>
                <a:srgbClr val="FFFFFF"/>
              </a:highlight>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8"/>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Group the groupers</a:t>
            </a:r>
            <a:endParaRPr/>
          </a:p>
        </p:txBody>
      </p:sp>
      <p:sp>
        <p:nvSpPr>
          <p:cNvPr id="128" name="Google Shape;128;p28"/>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Style Spans</a:t>
            </a:r>
            <a:endParaRPr/>
          </a:p>
        </p:txBody>
      </p:sp>
      <p:sp>
        <p:nvSpPr>
          <p:cNvPr id="129" name="Google Shape;129;p2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Good! Now, using a class selector, write a CSS rule to style your "first-sentence" class. Make the sentence either bold, or underlined.</a:t>
            </a:r>
            <a:endParaRPr/>
          </a:p>
        </p:txBody>
      </p:sp>
      <p:pic>
        <p:nvPicPr>
          <p:cNvPr id="130" name="Google Shape;130;p28"/>
          <p:cNvPicPr preferRelativeResize="0"/>
          <p:nvPr/>
        </p:nvPicPr>
        <p:blipFill>
          <a:blip r:embed="rId3">
            <a:alphaModFix/>
          </a:blip>
          <a:stretch>
            <a:fillRect/>
          </a:stretch>
        </p:blipFill>
        <p:spPr>
          <a:xfrm>
            <a:off x="1630875" y="3776425"/>
            <a:ext cx="1314450" cy="114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Group the groupers</a:t>
            </a:r>
            <a:endParaRPr/>
          </a:p>
        </p:txBody>
      </p:sp>
      <p:sp>
        <p:nvSpPr>
          <p:cNvPr id="136" name="Google Shape;136;p2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 a div</a:t>
            </a:r>
            <a:endParaRPr/>
          </a:p>
        </p:txBody>
      </p:sp>
      <p:sp>
        <p:nvSpPr>
          <p:cNvPr id="137" name="Google Shape;137;p2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Great! Wrap the paragraphs in a single &lt;div&gt;, and then give the div a class of "info".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0"/>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Group the groupers</a:t>
            </a:r>
            <a:endParaRPr/>
          </a:p>
        </p:txBody>
      </p:sp>
      <p:sp>
        <p:nvSpPr>
          <p:cNvPr id="143" name="Google Shape;143;p30"/>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Style the Div</a:t>
            </a:r>
            <a:endParaRPr/>
          </a:p>
        </p:txBody>
      </p:sp>
      <p:sp>
        <p:nvSpPr>
          <p:cNvPr id="144" name="Google Shape;144;p3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Last step! Using a class selector, write a CSS rule to style your 'info' class. Give it a cool looking background color.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CSS width, height, and overflow</a:t>
            </a:r>
            <a:endParaRPr/>
          </a:p>
        </p:txBody>
      </p:sp>
      <p:pic>
        <p:nvPicPr>
          <p:cNvPr descr="Created by: pamela&#10;&#10;Practice this lesson yourself on KhanAcademy.org right now: &#10;https://www.khanacademy.org/computing/computer-programming/html-css/css-layout-properties/p/the-overflowing-ocean?utm_source=YT&amp;utm_medium=Desc&amp;utm_campaign=computerprogramming&#10;&#10;Watch the next lesson: https://www.khanacademy.org/computing/computer-programming/html-css/css-layout-properties/p/css-box-model?utm_source=YT&amp;utm_medium=Desc&amp;utm_campaign=computerprogramming&#10;&#10;Missed the previous lesson? https://www.khanacademy.org/computing/computer-programming/html-css/css-layout-properties/p/css-grouping-element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50" name="Google Shape;150;p31" title="CSS width, height, and overflow | Computer Programming | Khan Academy">
            <a:hlinkClick r:id="rId3"/>
          </p:cNvPr>
          <p:cNvPicPr preferRelativeResize="0"/>
          <p:nvPr/>
        </p:nvPicPr>
        <p:blipFill>
          <a:blip r:embed="rId4">
            <a:alphaModFix/>
          </a:blip>
          <a:stretch>
            <a:fillRect/>
          </a:stretch>
        </p:blipFill>
        <p:spPr>
          <a:xfrm>
            <a:off x="2286000" y="4854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2"/>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The overflowing ocean</a:t>
            </a:r>
            <a:endParaRPr/>
          </a:p>
        </p:txBody>
      </p:sp>
      <p:sp>
        <p:nvSpPr>
          <p:cNvPr id="156" name="Google Shape;156;p32"/>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Resize the div</a:t>
            </a:r>
            <a:endParaRPr/>
          </a:p>
        </p:txBody>
      </p:sp>
      <p:sp>
        <p:nvSpPr>
          <p:cNvPr id="157" name="Google Shape;157;p3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This webpage describes the ocean, with an image and a few paragraphs which are inside a &lt;div&gt;.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In this first step, style the &lt;div&gt; that has a class of 'info', so that it takes up 70% of the width and is 200px tall.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The overflowing ocean</a:t>
            </a:r>
            <a:endParaRPr/>
          </a:p>
        </p:txBody>
      </p:sp>
      <p:sp>
        <p:nvSpPr>
          <p:cNvPr id="163" name="Google Shape;163;p33"/>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Make it scroll</a:t>
            </a:r>
            <a:endParaRPr/>
          </a:p>
        </p:txBody>
      </p:sp>
      <p:sp>
        <p:nvSpPr>
          <p:cNvPr id="164" name="Google Shape;164;p3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Now, make it so the div cuts off the overflowing text and presents a scrollbar instead.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