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Old Standard TT"/>
      <p:regular r:id="rId22"/>
      <p:bold r:id="rId23"/>
      <p: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ldStandardTT-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OldStandardTT-italic.fntdata"/><Relationship Id="rId12" Type="http://schemas.openxmlformats.org/officeDocument/2006/relationships/slide" Target="slides/slide7.xml"/><Relationship Id="rId23" Type="http://schemas.openxmlformats.org/officeDocument/2006/relationships/font" Target="fonts/OldStandardT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fa38db7e3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fa38db7e3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fa38db7e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fa38db7e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fa38db7e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fa38db7e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fa38db7e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fa38db7e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fa38db7e3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fa38db7e3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fa38db7e3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fa38db7e3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fa38db7e3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fa38db7e3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fa38db7e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fa38db7e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fa38db7e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fa38db7e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I, III, B: II, III, IV, C: III, IV, D: I, II, III, IV,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fa38db7e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fa38db7e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A computer is a machine that is able to solve any problem., B: A computer is a machine that can be programmed., C: A computer is something that performs calculations by following and executing specific instructions to solve a problem., D: A computer is something that runs applications and accesses the internet.,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fa38db7e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fa38db7e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Abacus, Analytical Engine, ENIAC, IBM Laptop, B: Analytical Engine, Abacus, IBM Laptop, ENIAC, C: ENIAC, Analytical Engine, Abacus, IBM Laptop, D: IBM Laptop, ENIAC, Analytical Engine, Abacus,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fa38db7e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fa38db7e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33333"/>
                </a:solidFill>
                <a:highlight>
                  <a:srgbClr val="FFFFFF"/>
                </a:highlight>
              </a:rPr>
              <a:t>In the following exhibits, you will investigate a specific person or group of people who played a role in the development of the computer. Your job is to collect evidence as you go to determine who you consider to the main inventor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fa38db7e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fa38db7e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fa38db7e3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fa38db7e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fa38db7e3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fa38db7e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computerhistory.org/revolution/birth-of-the-computer/4/8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youtu.be/eE69LKO4dCQ"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computerhistory.org/revolution/early-computer-companies/5/117"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ocs.google.com/document/d/1RHXsZTJ6Ny7RPBE3RtyPuB89QLiokS7ccpBHEdt9j0c/edit?usp=shar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computerhistory.org/revolution/birth-of-the-computer/4/99" TargetMode="External"/><Relationship Id="rId4" Type="http://schemas.openxmlformats.org/officeDocument/2006/relationships/hyperlink" Target="https://www.computerhistory.org/revolution/birth-of-the-computer/4/84" TargetMode="External"/><Relationship Id="rId5" Type="http://schemas.openxmlformats.org/officeDocument/2006/relationships/hyperlink" Target="https://www.computerhistory.org/revolution/input-output/14/350"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hyperlink" Target="http://www.youtube.com/watch?v=ms7wvoNdLAw" TargetMode="Externa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ksIElJSSIsIklJLCBJSUksIElWIiwiSUlJLCBJViIsIkksIElJLCBJSUksIElWIl19pearId=magic-pear-shape-identifier" TargetMode="External"/><Relationship Id="rId4" Type="http://schemas.openxmlformats.org/officeDocument/2006/relationships/image" Target="../media/image3.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KOWxLcDN5ZnZWemRXakhwbDkxRFFCaXR2WWNfVXd6azJ1Mk1hb3NxelFvIiwiY29udGVudElkIjoiY3VzdG9tLXJlc3BvbnNlLW11bHRpcGxlQ2hvaWNlIiwic2xpZGVJZCI6ImdjZmEzOGRiN2UzXzBfNTAiLCJjb250ZW50SW5zdGFuY2VJZCI6IjFKOWxLcDN5ZnZWemRXakhwbDkxRFFCaXR2WWNfVXd6azJ1Mk1hb3NxelFvLzNhYWMxN2FmLWRlYWMtNDc2OS04YjVjLWFhYTc5MTk0MTAzMCJ9pearId=magic-pear-metadata-identifi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EgY29tcHV0ZXIgaXMgYSBtYWNoaW5lIHRoYXQgaXMgYWJsZSB0byBzb2x2ZSBhbnkgcHJvYmxlbS4iLCJBIGNvbXB1dGVyIGlzIGEgbWFjaGluZSB0aGF0IGNhbiBiZSBwcm9ncmFtbWVkLiIsIkEgY29tcHV0ZXIgaXMgc29tZXRoaW5nIHRoYXQgcGVyZm9ybXMgY2FsY3VsYXRpb25zIGJ5IGZvbGxvd2luZyBhbmQgZXhlY3V0aW5nIHNwZWNpZmljIGluc3RydWN0aW9ucyB0byBzb2x2ZSBhIHByb2JsZW0uIiwiQSBjb21wdXRlciBpcyBzb21ldGhpbmcgdGhhdCBydW5zIGFwcGxpY2F0aW9ucyBhbmQgYWNjZXNzZXMgdGhlIGludGVybmV0LiJdfQ==pearId=magic-pear-shape-identifier" TargetMode="External"/><Relationship Id="rId4" Type="http://schemas.openxmlformats.org/officeDocument/2006/relationships/image" Target="../media/image2.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KOWxLcDN5ZnZWemRXakhwbDkxRFFCaXR2WWNfVXd6azJ1Mk1hb3NxelFvIiwiY29udGVudElkIjoiY3VzdG9tLXJlc3BvbnNlLW11bHRpcGxlQ2hvaWNlIiwic2xpZGVJZCI6ImdjZmEzOGRiN2UzXzBfNjMiLCJjb250ZW50SW5zdGFuY2VJZCI6IjFKOWxLcDN5ZnZWemRXakhwbDkxRFFCaXR2WWNfVXd6azJ1Mk1hb3NxelFvL2Y5NzRjYjE0LWUzODYtNGFjZi1hNmY1LTQxZjQ4MmQwZTNkZiJ9pearId=magic-pear-metadata-identifi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FiYWN1cywgQW5hbHl0aWNhbCBFbmdpbmUsIEVOSUFDLCBJQk0gTGFwdG9wIiwiQW5hbHl0aWNhbCBFbmdpbmUsIEFiYWN1cywgSUJNIExhcHRvcCwgRU5JQUMiLCJFTklBQywgQW5hbHl0aWNhbCBFbmdpbmUsIEFiYWN1cywgSUJNIExhcHRvcCIsIklCTSBMYXB0b3AsIEVOSUFDLCBBbmFseXRpY2FsIEVuZ2luZSwgQWJhY3VzIl19pearId=magic-pear-shape-identifier" TargetMode="External"/><Relationship Id="rId4" Type="http://schemas.openxmlformats.org/officeDocument/2006/relationships/image" Target="../media/image1.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KOWxLcDN5ZnZWemRXakhwbDkxRFFCaXR2WWNfVXd6azJ1Mk1hb3NxelFvIiwiY29udGVudElkIjoiY3VzdG9tLXJlc3BvbnNlLW11bHRpcGxlQ2hvaWNlIiwic2xpZGVJZCI6ImdjZmEzOGRiN2UzXzBfNzAiLCJjb250ZW50SW5zdGFuY2VJZCI6IjFKOWxLcDN5ZnZWemRXakhwbDkxRFFCaXR2WWNfVXd6azJ1Mk1hb3NxelFvLzhmZjMyNzZiLTBkZjMtNGY4My04MDBhLWM2OTQ2YTVmNjM4OSJ9pearId=magic-pear-metadata-identifi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computerhistory.org/revolution/calculators/1/5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youtu.be/uBbVbqRvqT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youtu.be/MidJR581ir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Computing?</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Exhibit D: Mauchly and Eckert</a:t>
            </a:r>
            <a:endParaRPr/>
          </a:p>
        </p:txBody>
      </p:sp>
      <p:sp>
        <p:nvSpPr>
          <p:cNvPr id="121" name="Google Shape;121;p2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b="1" lang="en"/>
              <a:t>D</a:t>
            </a:r>
            <a:r>
              <a:rPr b="1" lang="en"/>
              <a:t>irections</a:t>
            </a:r>
            <a:r>
              <a:rPr lang="en"/>
              <a:t>: Explore this virtual exhibit about ENIAC. Then, watch the video in the section titled J. Presper Eckert: Little Pink Lights to learn more about what ENIAC was and the impact it had on the development of the computer.</a:t>
            </a:r>
            <a:endParaRPr/>
          </a:p>
          <a:p>
            <a:pPr indent="0" lvl="0" marL="0" rtl="0" algn="l">
              <a:spcBef>
                <a:spcPts val="1200"/>
              </a:spcBef>
              <a:spcAft>
                <a:spcPts val="0"/>
              </a:spcAft>
              <a:buClr>
                <a:schemeClr val="dk1"/>
              </a:buClr>
              <a:buSzPts val="1100"/>
              <a:buFont typeface="Arial"/>
              <a:buNone/>
            </a:pPr>
            <a:r>
              <a:rPr lang="en"/>
              <a:t>Guiding Questions:</a:t>
            </a:r>
            <a:endParaRPr/>
          </a:p>
          <a:p>
            <a:pPr indent="-342900" lvl="0" marL="457200" rtl="0" algn="l">
              <a:spcBef>
                <a:spcPts val="1200"/>
              </a:spcBef>
              <a:spcAft>
                <a:spcPts val="0"/>
              </a:spcAft>
              <a:buSzPts val="1800"/>
              <a:buChar char="●"/>
            </a:pPr>
            <a:r>
              <a:rPr lang="en"/>
              <a:t>What did the word computer mean to Mauchly and Eckert?</a:t>
            </a:r>
            <a:endParaRPr/>
          </a:p>
          <a:p>
            <a:pPr indent="-342900" lvl="0" marL="457200" rtl="0" algn="l">
              <a:spcBef>
                <a:spcPts val="0"/>
              </a:spcBef>
              <a:spcAft>
                <a:spcPts val="0"/>
              </a:spcAft>
              <a:buSzPts val="1800"/>
              <a:buChar char="●"/>
            </a:pPr>
            <a:r>
              <a:rPr lang="en"/>
              <a:t>What are Mauchly and Eckert’s main contribution to the development of the computer?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hlink"/>
                </a:solidFill>
                <a:hlinkClick r:id="rId3"/>
              </a:rPr>
              <a:t>https://www.computerhistory.org/revolution/birth-of-the-computer/4/80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Exhibit E: ENIAC Programmers</a:t>
            </a:r>
            <a:endParaRPr/>
          </a:p>
        </p:txBody>
      </p:sp>
      <p:sp>
        <p:nvSpPr>
          <p:cNvPr id="127" name="Google Shape;127;p2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b="1" lang="en"/>
              <a:t>Directions</a:t>
            </a:r>
            <a:r>
              <a:rPr lang="en"/>
              <a:t>: You learned a little bit about ENIAC in your investigation of Mauchly and Eckert. Watch this video to learn more about the people in charge of programming ENIAC. Make sure to take notes in the Evidence Collection activity.</a:t>
            </a:r>
            <a:endParaRPr/>
          </a:p>
          <a:p>
            <a:pPr indent="0" lvl="0" marL="0" rtl="0" algn="l">
              <a:spcBef>
                <a:spcPts val="1200"/>
              </a:spcBef>
              <a:spcAft>
                <a:spcPts val="0"/>
              </a:spcAft>
              <a:buClr>
                <a:schemeClr val="dk1"/>
              </a:buClr>
              <a:buSzPts val="1100"/>
              <a:buFont typeface="Arial"/>
              <a:buNone/>
            </a:pPr>
            <a:r>
              <a:rPr lang="en"/>
              <a:t>Guiding Questions:</a:t>
            </a:r>
            <a:endParaRPr/>
          </a:p>
          <a:p>
            <a:pPr indent="-342900" lvl="0" marL="457200" rtl="0" algn="l">
              <a:spcBef>
                <a:spcPts val="1200"/>
              </a:spcBef>
              <a:spcAft>
                <a:spcPts val="0"/>
              </a:spcAft>
              <a:buSzPts val="1800"/>
              <a:buChar char="●"/>
            </a:pPr>
            <a:r>
              <a:rPr lang="en"/>
              <a:t>What did the word computer mean to the ENIAC programmers?</a:t>
            </a:r>
            <a:endParaRPr/>
          </a:p>
          <a:p>
            <a:pPr indent="-342900" lvl="0" marL="457200" rtl="0" algn="l">
              <a:spcBef>
                <a:spcPts val="0"/>
              </a:spcBef>
              <a:spcAft>
                <a:spcPts val="0"/>
              </a:spcAft>
              <a:buSzPts val="1800"/>
              <a:buChar char="●"/>
            </a:pPr>
            <a:r>
              <a:rPr lang="en"/>
              <a:t>What is the ENIAC programmer’s main contribution to the development of the computer?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hlink"/>
                </a:solidFill>
                <a:hlinkClick r:id="rId3"/>
              </a:rPr>
              <a:t>https://youtu.be/eE69LKO4dCQ</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Exhibit F: Grace Hopper</a:t>
            </a:r>
            <a:endParaRPr/>
          </a:p>
        </p:txBody>
      </p:sp>
      <p:sp>
        <p:nvSpPr>
          <p:cNvPr id="133" name="Google Shape;133;p2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b="1" lang="en"/>
              <a:t>Directions</a:t>
            </a:r>
            <a:r>
              <a:rPr lang="en"/>
              <a:t>: Explore this virtual exhibit to learn more about Grace Hopper and her contribution to programming languages. You will need to scroll down to about the middle of the exhibit to get to the section dedicated to Hopper. As you read through the page, make sure to take notes in the Evidence Collection activity.</a:t>
            </a:r>
            <a:endParaRPr/>
          </a:p>
          <a:p>
            <a:pPr indent="0" lvl="0" marL="0" rtl="0" algn="l">
              <a:spcBef>
                <a:spcPts val="1200"/>
              </a:spcBef>
              <a:spcAft>
                <a:spcPts val="0"/>
              </a:spcAft>
              <a:buClr>
                <a:schemeClr val="dk1"/>
              </a:buClr>
              <a:buSzPts val="1100"/>
              <a:buFont typeface="Arial"/>
              <a:buNone/>
            </a:pPr>
            <a:r>
              <a:rPr lang="en"/>
              <a:t>Guiding Questions:</a:t>
            </a:r>
            <a:endParaRPr/>
          </a:p>
          <a:p>
            <a:pPr indent="-342900" lvl="0" marL="457200" rtl="0" algn="l">
              <a:spcBef>
                <a:spcPts val="1200"/>
              </a:spcBef>
              <a:spcAft>
                <a:spcPts val="0"/>
              </a:spcAft>
              <a:buSzPts val="1800"/>
              <a:buChar char="●"/>
            </a:pPr>
            <a:r>
              <a:rPr lang="en"/>
              <a:t>What did the word computer mean to Hopper?</a:t>
            </a:r>
            <a:endParaRPr/>
          </a:p>
          <a:p>
            <a:pPr indent="-342900" lvl="0" marL="457200" rtl="0" algn="l">
              <a:spcBef>
                <a:spcPts val="0"/>
              </a:spcBef>
              <a:spcAft>
                <a:spcPts val="0"/>
              </a:spcAft>
              <a:buSzPts val="1800"/>
              <a:buChar char="●"/>
            </a:pPr>
            <a:r>
              <a:rPr lang="en"/>
              <a:t>What is Hopper’s main contribution to the development of the computer?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hlink"/>
                </a:solidFill>
                <a:hlinkClick r:id="rId3"/>
              </a:rPr>
              <a:t>https://www.computerhistory.org/revolution/early-computer-companies/5/117</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Exhibit G: Mark Dean</a:t>
            </a:r>
            <a:endParaRPr/>
          </a:p>
        </p:txBody>
      </p:sp>
      <p:sp>
        <p:nvSpPr>
          <p:cNvPr id="139" name="Google Shape;139;p2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b="1" lang="en"/>
              <a:t>Directions</a:t>
            </a:r>
            <a:r>
              <a:rPr lang="en"/>
              <a:t>: Read the article to learn about Mark Dean and his contribution to the development of the computer. As you read through the page, make sure to take notes in the Evidence Collection activity.</a:t>
            </a:r>
            <a:endParaRPr/>
          </a:p>
          <a:p>
            <a:pPr indent="0" lvl="0" marL="0" rtl="0" algn="l">
              <a:spcBef>
                <a:spcPts val="1200"/>
              </a:spcBef>
              <a:spcAft>
                <a:spcPts val="0"/>
              </a:spcAft>
              <a:buClr>
                <a:schemeClr val="dk1"/>
              </a:buClr>
              <a:buSzPts val="1100"/>
              <a:buFont typeface="Arial"/>
              <a:buNone/>
            </a:pPr>
            <a:r>
              <a:rPr lang="en"/>
              <a:t>Guiding Questions:</a:t>
            </a:r>
            <a:endParaRPr/>
          </a:p>
          <a:p>
            <a:pPr indent="-342900" lvl="0" marL="457200" rtl="0" algn="l">
              <a:spcBef>
                <a:spcPts val="1200"/>
              </a:spcBef>
              <a:spcAft>
                <a:spcPts val="0"/>
              </a:spcAft>
              <a:buSzPts val="1800"/>
              <a:buChar char="●"/>
            </a:pPr>
            <a:r>
              <a:rPr lang="en"/>
              <a:t>What does the word computer mean to Dean?</a:t>
            </a:r>
            <a:endParaRPr/>
          </a:p>
          <a:p>
            <a:pPr indent="-342900" lvl="0" marL="457200" rtl="0" algn="l">
              <a:spcBef>
                <a:spcPts val="0"/>
              </a:spcBef>
              <a:spcAft>
                <a:spcPts val="0"/>
              </a:spcAft>
              <a:buSzPts val="1800"/>
              <a:buChar char="●"/>
            </a:pPr>
            <a:r>
              <a:rPr lang="en"/>
              <a:t>What is Dean’s main contribution to the development of the computer?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hlink"/>
                </a:solidFill>
                <a:hlinkClick r:id="rId3"/>
              </a:rPr>
              <a:t>https://docs.google.com/document/d/1RHXsZTJ6Ny7RPBE3RtyPuB89QLiokS7ccpBHEdt9j0c/edit?usp=sharing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Bonus Exhibit: Computer Inventors</a:t>
            </a:r>
            <a:endParaRPr/>
          </a:p>
        </p:txBody>
      </p:sp>
      <p:sp>
        <p:nvSpPr>
          <p:cNvPr id="145" name="Google Shape;145;p2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Directions</a:t>
            </a:r>
            <a:r>
              <a:rPr lang="en"/>
              <a:t>: Look closely at the image that is displayed when you search “Computer Inventors” in Google’s search engine. Compare this picture to the people you learned about over the course of this lesson.</a:t>
            </a:r>
            <a:endParaRPr/>
          </a:p>
          <a:p>
            <a:pPr indent="0" lvl="0" marL="0" rtl="0" algn="l">
              <a:spcBef>
                <a:spcPts val="1200"/>
              </a:spcBef>
              <a:spcAft>
                <a:spcPts val="0"/>
              </a:spcAft>
              <a:buClr>
                <a:schemeClr val="dk1"/>
              </a:buClr>
              <a:buSzPts val="1100"/>
              <a:buFont typeface="Arial"/>
              <a:buNone/>
            </a:pPr>
            <a:r>
              <a:rPr lang="en"/>
              <a:t>Answer the following questions in your Evidence Collection activity.</a:t>
            </a:r>
            <a:endParaRPr/>
          </a:p>
          <a:p>
            <a:pPr indent="-342900" lvl="0" marL="457200" rtl="0" algn="l">
              <a:spcBef>
                <a:spcPts val="1200"/>
              </a:spcBef>
              <a:spcAft>
                <a:spcPts val="0"/>
              </a:spcAft>
              <a:buSzPts val="1800"/>
              <a:buChar char="●"/>
            </a:pPr>
            <a:r>
              <a:rPr lang="en"/>
              <a:t>Who is missing from this picture?</a:t>
            </a:r>
            <a:endParaRPr/>
          </a:p>
          <a:p>
            <a:pPr indent="-342900" lvl="0" marL="457200" rtl="0" algn="l">
              <a:spcBef>
                <a:spcPts val="0"/>
              </a:spcBef>
              <a:spcAft>
                <a:spcPts val="0"/>
              </a:spcAft>
              <a:buSzPts val="1800"/>
              <a:buChar char="●"/>
            </a:pPr>
            <a:r>
              <a:rPr lang="en"/>
              <a:t>What questions do you have about this image?</a:t>
            </a:r>
            <a:endParaRPr/>
          </a:p>
          <a:p>
            <a:pPr indent="-342900" lvl="0" marL="457200" rtl="0" algn="l">
              <a:spcBef>
                <a:spcPts val="0"/>
              </a:spcBef>
              <a:spcAft>
                <a:spcPts val="0"/>
              </a:spcAft>
              <a:buSzPts val="1800"/>
              <a:buChar char="●"/>
            </a:pPr>
            <a:r>
              <a:rPr lang="en"/>
              <a:t>Why do you think some are included while others are not?</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Bonus Exhibit: Computer Inventors</a:t>
            </a:r>
            <a:endParaRPr/>
          </a:p>
        </p:txBody>
      </p:sp>
      <p:sp>
        <p:nvSpPr>
          <p:cNvPr id="151" name="Google Shape;151;p2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Extension</a:t>
            </a:r>
            <a:r>
              <a:rPr lang="en"/>
              <a:t>: You might notice that some of these men were not part of this lesson. Many men and women played a role in the development of the computer - so many that we weren’t able to fit all of them in! If you want to learn about some of the people in this image that we didn’t get to, click on their links below:</a:t>
            </a:r>
            <a:endParaRPr/>
          </a:p>
          <a:p>
            <a:pPr indent="-342900" lvl="0" marL="457200" rtl="0" algn="l">
              <a:spcBef>
                <a:spcPts val="1200"/>
              </a:spcBef>
              <a:spcAft>
                <a:spcPts val="0"/>
              </a:spcAft>
              <a:buSzPts val="1800"/>
              <a:buChar char="●"/>
            </a:pPr>
            <a:r>
              <a:rPr lang="en" u="sng">
                <a:solidFill>
                  <a:schemeClr val="hlink"/>
                </a:solidFill>
                <a:hlinkClick r:id="rId3"/>
              </a:rPr>
              <a:t>John Atanasoff</a:t>
            </a:r>
            <a:endParaRPr/>
          </a:p>
          <a:p>
            <a:pPr indent="-342900" lvl="0" marL="457200" rtl="0" algn="l">
              <a:spcBef>
                <a:spcPts val="0"/>
              </a:spcBef>
              <a:spcAft>
                <a:spcPts val="0"/>
              </a:spcAft>
              <a:buSzPts val="1800"/>
              <a:buChar char="●"/>
            </a:pPr>
            <a:r>
              <a:rPr lang="en" u="sng">
                <a:solidFill>
                  <a:schemeClr val="hlink"/>
                </a:solidFill>
                <a:hlinkClick r:id="rId4"/>
              </a:rPr>
              <a:t>Konrad Zuse</a:t>
            </a:r>
            <a:endParaRPr/>
          </a:p>
          <a:p>
            <a:pPr indent="-342900" lvl="0" marL="457200" rtl="0" algn="l">
              <a:spcBef>
                <a:spcPts val="0"/>
              </a:spcBef>
              <a:spcAft>
                <a:spcPts val="0"/>
              </a:spcAft>
              <a:buSzPts val="1800"/>
              <a:buChar char="●"/>
            </a:pPr>
            <a:r>
              <a:rPr lang="en" u="sng">
                <a:solidFill>
                  <a:schemeClr val="hlink"/>
                </a:solidFill>
                <a:hlinkClick r:id="rId5"/>
              </a:rPr>
              <a:t>Douglas Engelbart</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Culminating Activity</a:t>
            </a:r>
            <a:endParaRPr/>
          </a:p>
        </p:txBody>
      </p:sp>
      <p:sp>
        <p:nvSpPr>
          <p:cNvPr id="157" name="Google Shape;157;p2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lang="en"/>
              <a:t>You have completed an extensive investigation of the question Who invented the computer? You have gathered sufficient evidence, and the moment has come to report your findings!</a:t>
            </a:r>
            <a:endParaRPr/>
          </a:p>
          <a:p>
            <a:pPr indent="0" lvl="0" marL="0" rtl="0" algn="l">
              <a:spcBef>
                <a:spcPts val="1200"/>
              </a:spcBef>
              <a:spcAft>
                <a:spcPts val="0"/>
              </a:spcAft>
              <a:buClr>
                <a:schemeClr val="dk1"/>
              </a:buClr>
              <a:buSzPct val="61111"/>
              <a:buFont typeface="Arial"/>
              <a:buNone/>
            </a:pPr>
            <a:r>
              <a:rPr b="1" lang="en"/>
              <a:t>Step 1</a:t>
            </a:r>
            <a:r>
              <a:rPr lang="en"/>
              <a:t>: Write a one sentence summary of your conclusion to the question Who is the inventor of the computer?</a:t>
            </a:r>
            <a:endParaRPr/>
          </a:p>
          <a:p>
            <a:pPr indent="0" lvl="0" marL="0" rtl="0" algn="l">
              <a:spcBef>
                <a:spcPts val="1200"/>
              </a:spcBef>
              <a:spcAft>
                <a:spcPts val="0"/>
              </a:spcAft>
              <a:buClr>
                <a:schemeClr val="dk1"/>
              </a:buClr>
              <a:buSzPct val="61111"/>
              <a:buFont typeface="Arial"/>
              <a:buNone/>
            </a:pPr>
            <a:r>
              <a:rPr b="1" lang="en"/>
              <a:t>Step 2</a:t>
            </a:r>
            <a:r>
              <a:rPr lang="en"/>
              <a:t>: Choose one of the following methods as evidence to support your claim:</a:t>
            </a:r>
            <a:endParaRPr/>
          </a:p>
          <a:p>
            <a:pPr indent="-317182" lvl="0" marL="457200" rtl="0" algn="l">
              <a:spcBef>
                <a:spcPts val="1200"/>
              </a:spcBef>
              <a:spcAft>
                <a:spcPts val="0"/>
              </a:spcAft>
              <a:buSzPct val="100000"/>
              <a:buChar char="●"/>
            </a:pPr>
            <a:r>
              <a:rPr b="1" lang="en"/>
              <a:t>Paragraph</a:t>
            </a:r>
            <a:r>
              <a:rPr lang="en"/>
              <a:t>: In a minimum of 5 complete sentences, provide specific evidence from a variety of sources.</a:t>
            </a:r>
            <a:endParaRPr/>
          </a:p>
          <a:p>
            <a:pPr indent="-317182" lvl="0" marL="457200" rtl="0" algn="l">
              <a:spcBef>
                <a:spcPts val="0"/>
              </a:spcBef>
              <a:spcAft>
                <a:spcPts val="0"/>
              </a:spcAft>
              <a:buSzPct val="100000"/>
              <a:buChar char="●"/>
            </a:pPr>
            <a:r>
              <a:rPr b="1" lang="en"/>
              <a:t>Timeline</a:t>
            </a:r>
            <a:r>
              <a:rPr lang="en"/>
              <a:t>: Create a timeline of the development of the computer. Your timeline should highlight the impact of your chosen innovator.</a:t>
            </a:r>
            <a:endParaRPr/>
          </a:p>
          <a:p>
            <a:pPr indent="-317182" lvl="0" marL="457200" rtl="0" algn="l">
              <a:spcBef>
                <a:spcPts val="0"/>
              </a:spcBef>
              <a:spcAft>
                <a:spcPts val="0"/>
              </a:spcAft>
              <a:buSzPct val="100000"/>
              <a:buChar char="●"/>
            </a:pPr>
            <a:r>
              <a:rPr b="1" lang="en"/>
              <a:t>Concept Map</a:t>
            </a:r>
            <a:r>
              <a:rPr lang="en"/>
              <a:t>: Create a bubble map that visually shows the relationships between the different computer innovations. Your concept map should highlight the impact of your chosen innovator.</a:t>
            </a:r>
            <a:endParaRPr/>
          </a:p>
          <a:p>
            <a:pPr indent="0" lvl="0" marL="0" rtl="0" algn="l">
              <a:spcBef>
                <a:spcPts val="1200"/>
              </a:spcBef>
              <a:spcAft>
                <a:spcPts val="1200"/>
              </a:spcAft>
              <a:buNone/>
            </a:pPr>
            <a:r>
              <a:rPr lang="en"/>
              <a:t>If you choose a timeline or a concept map, upload a picture of your diagram and include the link in this assignment.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fontScale="62500" lnSpcReduction="20000"/>
          </a:bodyPr>
          <a:lstStyle/>
          <a:p>
            <a:pPr indent="0" lvl="0" marL="0" rtl="0" algn="l">
              <a:spcBef>
                <a:spcPts val="0"/>
              </a:spcBef>
              <a:spcAft>
                <a:spcPts val="0"/>
              </a:spcAft>
              <a:buNone/>
            </a:pPr>
            <a:r>
              <a:rPr lang="en"/>
              <a:t>In this video, we'll go through a brief overview of the history of the computer, see how computers have developed and been used throughout history, and see what computers are being used for today.</a:t>
            </a:r>
            <a:endParaRPr/>
          </a:p>
        </p:txBody>
      </p:sp>
      <p:pic>
        <p:nvPicPr>
          <p:cNvPr descr="We go through a brief overview of the history of the computer, see how computers have developed and been used throughout history, and see what computers are being used for today." id="66" name="Google Shape;66;p14" title="History of the Computer">
            <a:hlinkClick r:id="rId3"/>
          </p:cNvPr>
          <p:cNvPicPr preferRelativeResize="0"/>
          <p:nvPr/>
        </p:nvPicPr>
        <p:blipFill>
          <a:blip r:embed="rId4">
            <a:alphaModFix/>
          </a:blip>
          <a:stretch>
            <a:fillRect/>
          </a:stretch>
        </p:blipFill>
        <p:spPr>
          <a:xfrm>
            <a:off x="2286000" y="15980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of the following statements is true?</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 Computers have only been around since the 1940’s</a:t>
            </a:r>
            <a:endParaRPr/>
          </a:p>
          <a:p>
            <a:pPr indent="0" lvl="0" marL="0" rtl="0" algn="l">
              <a:spcBef>
                <a:spcPts val="1200"/>
              </a:spcBef>
              <a:spcAft>
                <a:spcPts val="0"/>
              </a:spcAft>
              <a:buClr>
                <a:schemeClr val="dk1"/>
              </a:buClr>
              <a:buSzPts val="1100"/>
              <a:buFont typeface="Arial"/>
              <a:buNone/>
            </a:pPr>
            <a:r>
              <a:rPr lang="en"/>
              <a:t>II. One reason computers were first developed was to do mathematical computations faster</a:t>
            </a:r>
            <a:endParaRPr/>
          </a:p>
          <a:p>
            <a:pPr indent="0" lvl="0" marL="0" rtl="0" algn="l">
              <a:spcBef>
                <a:spcPts val="1200"/>
              </a:spcBef>
              <a:spcAft>
                <a:spcPts val="0"/>
              </a:spcAft>
              <a:buClr>
                <a:schemeClr val="dk1"/>
              </a:buClr>
              <a:buSzPts val="1100"/>
              <a:buFont typeface="Arial"/>
              <a:buNone/>
            </a:pPr>
            <a:r>
              <a:rPr lang="en"/>
              <a:t>III. Some modern computers include laptops, cell phones, and tablets</a:t>
            </a:r>
            <a:endParaRPr/>
          </a:p>
          <a:p>
            <a:pPr indent="0" lvl="0" marL="0" rtl="0" algn="l">
              <a:spcBef>
                <a:spcPts val="1200"/>
              </a:spcBef>
              <a:spcAft>
                <a:spcPts val="1200"/>
              </a:spcAft>
              <a:buNone/>
            </a:pPr>
            <a:r>
              <a:rPr lang="en"/>
              <a:t>IV. Computers are able to perform tasks by using logic</a:t>
            </a:r>
            <a:endParaRPr/>
          </a:p>
        </p:txBody>
      </p:sp>
      <p:pic>
        <p:nvPicPr>
          <p:cNvPr id="73" name="Google Shape;73;p15">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74" name="Google Shape;74;p15">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of the following statements is the simplest and most accurate definition of a computer?</a:t>
            </a:r>
            <a:endParaRPr/>
          </a:p>
        </p:txBody>
      </p:sp>
      <p:sp>
        <p:nvSpPr>
          <p:cNvPr id="80" name="Google Shape;80;p16"/>
          <p:cNvSpPr txBox="1"/>
          <p:nvPr>
            <p:ph idx="1" type="body"/>
          </p:nvPr>
        </p:nvSpPr>
        <p:spPr>
          <a:xfrm>
            <a:off x="311700" y="1428350"/>
            <a:ext cx="8520600" cy="314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1" name="Google Shape;81;p16">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82" name="Google Shape;82;p16">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of the following choices correctly orders the early types of computers from earliest to most recent?</a:t>
            </a:r>
            <a:endParaRPr/>
          </a:p>
        </p:txBody>
      </p:sp>
      <p:sp>
        <p:nvSpPr>
          <p:cNvPr id="88" name="Google Shape;88;p17"/>
          <p:cNvSpPr txBox="1"/>
          <p:nvPr>
            <p:ph idx="1" type="body"/>
          </p:nvPr>
        </p:nvSpPr>
        <p:spPr>
          <a:xfrm>
            <a:off x="311700" y="1561550"/>
            <a:ext cx="8520600" cy="300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9" name="Google Shape;89;p17">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90" name="Google Shape;90;p17">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Mission: Who invented the computer?</a:t>
            </a:r>
            <a:endParaRPr/>
          </a:p>
        </p:txBody>
      </p:sp>
      <p:sp>
        <p:nvSpPr>
          <p:cNvPr id="96" name="Google Shape;96;p18"/>
          <p:cNvSpPr txBox="1"/>
          <p:nvPr>
            <p:ph idx="1" type="body"/>
          </p:nvPr>
        </p:nvSpPr>
        <p:spPr>
          <a:xfrm>
            <a:off x="311700" y="1171600"/>
            <a:ext cx="4890900" cy="339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Your Mission</a:t>
            </a:r>
            <a:r>
              <a:rPr lang="en"/>
              <a:t>: Over the next few activities, you will explore the question, Who invented the computer?</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Use the following questions to guide your thinking:</a:t>
            </a:r>
            <a:endParaRPr/>
          </a:p>
          <a:p>
            <a:pPr indent="-342900" lvl="0" marL="457200" rtl="0" algn="l">
              <a:spcBef>
                <a:spcPts val="1200"/>
              </a:spcBef>
              <a:spcAft>
                <a:spcPts val="0"/>
              </a:spcAft>
              <a:buSzPts val="1800"/>
              <a:buChar char="●"/>
            </a:pPr>
            <a:r>
              <a:rPr lang="en"/>
              <a:t>What did the word computer mean to this person?</a:t>
            </a:r>
            <a:endParaRPr/>
          </a:p>
          <a:p>
            <a:pPr indent="-342900" lvl="0" marL="457200" rtl="0" algn="l">
              <a:spcBef>
                <a:spcPts val="0"/>
              </a:spcBef>
              <a:spcAft>
                <a:spcPts val="0"/>
              </a:spcAft>
              <a:buSzPts val="1800"/>
              <a:buChar char="●"/>
            </a:pPr>
            <a:r>
              <a:rPr lang="en"/>
              <a:t>What is the main contribution of the person or group of people?</a:t>
            </a:r>
            <a:endParaRPr/>
          </a:p>
        </p:txBody>
      </p:sp>
      <p:pic>
        <p:nvPicPr>
          <p:cNvPr id="97" name="Google Shape;97;p18"/>
          <p:cNvPicPr preferRelativeResize="0"/>
          <p:nvPr/>
        </p:nvPicPr>
        <p:blipFill>
          <a:blip r:embed="rId3">
            <a:alphaModFix/>
          </a:blip>
          <a:stretch>
            <a:fillRect/>
          </a:stretch>
        </p:blipFill>
        <p:spPr>
          <a:xfrm>
            <a:off x="6080275" y="1765675"/>
            <a:ext cx="2466975" cy="1847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Exhibit A: Charles Babbage</a:t>
            </a:r>
            <a:endParaRPr/>
          </a:p>
        </p:txBody>
      </p:sp>
      <p:sp>
        <p:nvSpPr>
          <p:cNvPr id="103" name="Google Shape;103;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Directions</a:t>
            </a:r>
            <a:r>
              <a:rPr lang="en"/>
              <a:t>: Explore this virtual exhibit about Charles Babbage and the Analytical Engine. As you read through the page, make sure to take notes in the Evidence Collection activity.</a:t>
            </a:r>
            <a:endParaRPr/>
          </a:p>
          <a:p>
            <a:pPr indent="0" lvl="0" marL="0" rtl="0" algn="l">
              <a:spcBef>
                <a:spcPts val="1200"/>
              </a:spcBef>
              <a:spcAft>
                <a:spcPts val="0"/>
              </a:spcAft>
              <a:buClr>
                <a:schemeClr val="dk1"/>
              </a:buClr>
              <a:buSzPts val="1100"/>
              <a:buFont typeface="Arial"/>
              <a:buNone/>
            </a:pPr>
            <a:r>
              <a:rPr lang="en"/>
              <a:t>Guiding Questions:</a:t>
            </a:r>
            <a:endParaRPr/>
          </a:p>
          <a:p>
            <a:pPr indent="-342900" lvl="0" marL="457200" rtl="0" algn="l">
              <a:spcBef>
                <a:spcPts val="1200"/>
              </a:spcBef>
              <a:spcAft>
                <a:spcPts val="0"/>
              </a:spcAft>
              <a:buSzPts val="1800"/>
              <a:buChar char="●"/>
            </a:pPr>
            <a:r>
              <a:rPr lang="en"/>
              <a:t>What did the word computer mean to Babbage?</a:t>
            </a:r>
            <a:endParaRPr/>
          </a:p>
          <a:p>
            <a:pPr indent="-342900" lvl="0" marL="457200" rtl="0" algn="l">
              <a:spcBef>
                <a:spcPts val="0"/>
              </a:spcBef>
              <a:spcAft>
                <a:spcPts val="0"/>
              </a:spcAft>
              <a:buSzPts val="1800"/>
              <a:buChar char="●"/>
            </a:pPr>
            <a:r>
              <a:rPr lang="en"/>
              <a:t>What is Babbage’s main contribution to the development of the computer?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hlink"/>
                </a:solidFill>
                <a:hlinkClick r:id="rId3"/>
              </a:rPr>
              <a:t>https://www.computerhistory.org/revolution/calculators/1/51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Exhibit B: Ada Lovelace</a:t>
            </a:r>
            <a:endParaRPr/>
          </a:p>
        </p:txBody>
      </p:sp>
      <p:sp>
        <p:nvSpPr>
          <p:cNvPr id="109" name="Google Shape;109;p2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Directions</a:t>
            </a:r>
            <a:r>
              <a:rPr lang="en"/>
              <a:t>: You learned a little bit about Ada Lovelace in your investigation of Charles Babbage. Watch this video to learn more about Ada’s contributions to Babbage’s innovations. Make sure to take notes in the Evidence Collection activity.</a:t>
            </a:r>
            <a:endParaRPr/>
          </a:p>
          <a:p>
            <a:pPr indent="0" lvl="0" marL="0" rtl="0" algn="l">
              <a:spcBef>
                <a:spcPts val="1200"/>
              </a:spcBef>
              <a:spcAft>
                <a:spcPts val="0"/>
              </a:spcAft>
              <a:buClr>
                <a:schemeClr val="dk1"/>
              </a:buClr>
              <a:buSzPts val="1100"/>
              <a:buFont typeface="Arial"/>
              <a:buNone/>
            </a:pPr>
            <a:r>
              <a:rPr lang="en"/>
              <a:t>Guiding Questions:</a:t>
            </a:r>
            <a:endParaRPr/>
          </a:p>
          <a:p>
            <a:pPr indent="-342900" lvl="0" marL="457200" rtl="0" algn="l">
              <a:spcBef>
                <a:spcPts val="1200"/>
              </a:spcBef>
              <a:spcAft>
                <a:spcPts val="0"/>
              </a:spcAft>
              <a:buSzPts val="1800"/>
              <a:buChar char="●"/>
            </a:pPr>
            <a:r>
              <a:rPr lang="en"/>
              <a:t>What did the word computer mean to Lovelace?</a:t>
            </a:r>
            <a:endParaRPr/>
          </a:p>
          <a:p>
            <a:pPr indent="-342900" lvl="0" marL="457200" rtl="0" algn="l">
              <a:spcBef>
                <a:spcPts val="0"/>
              </a:spcBef>
              <a:spcAft>
                <a:spcPts val="0"/>
              </a:spcAft>
              <a:buSzPts val="1800"/>
              <a:buChar char="●"/>
            </a:pPr>
            <a:r>
              <a:rPr lang="en"/>
              <a:t>What is Lovelace’s main contribution to the development of the computer?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hlink"/>
                </a:solidFill>
                <a:hlinkClick r:id="rId3"/>
              </a:rPr>
              <a:t>https://youtu.be/uBbVbqRvqTM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Exhibit C: Alan Turing</a:t>
            </a:r>
            <a:endParaRPr/>
          </a:p>
        </p:txBody>
      </p:sp>
      <p:sp>
        <p:nvSpPr>
          <p:cNvPr id="115" name="Google Shape;115;p2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Directions</a:t>
            </a:r>
            <a:r>
              <a:rPr lang="en"/>
              <a:t>: Watch this video to learn about Alan Turing and his contribution to the development of the computer. As you watch, make sure to take notes in the Evidence Collection activity.</a:t>
            </a:r>
            <a:endParaRPr/>
          </a:p>
          <a:p>
            <a:pPr indent="0" lvl="0" marL="0" rtl="0" algn="l">
              <a:spcBef>
                <a:spcPts val="1200"/>
              </a:spcBef>
              <a:spcAft>
                <a:spcPts val="0"/>
              </a:spcAft>
              <a:buClr>
                <a:schemeClr val="dk1"/>
              </a:buClr>
              <a:buSzPts val="1100"/>
              <a:buFont typeface="Arial"/>
              <a:buNone/>
            </a:pPr>
            <a:r>
              <a:rPr lang="en"/>
              <a:t>Guiding Questions:</a:t>
            </a:r>
            <a:endParaRPr/>
          </a:p>
          <a:p>
            <a:pPr indent="-342900" lvl="0" marL="457200" rtl="0" algn="l">
              <a:spcBef>
                <a:spcPts val="1200"/>
              </a:spcBef>
              <a:spcAft>
                <a:spcPts val="0"/>
              </a:spcAft>
              <a:buSzPts val="1800"/>
              <a:buChar char="●"/>
            </a:pPr>
            <a:r>
              <a:rPr lang="en"/>
              <a:t>What did the word computer mean to Turing?</a:t>
            </a:r>
            <a:endParaRPr/>
          </a:p>
          <a:p>
            <a:pPr indent="-342900" lvl="0" marL="457200" rtl="0" algn="l">
              <a:spcBef>
                <a:spcPts val="0"/>
              </a:spcBef>
              <a:spcAft>
                <a:spcPts val="0"/>
              </a:spcAft>
              <a:buSzPts val="1800"/>
              <a:buChar char="●"/>
            </a:pPr>
            <a:r>
              <a:rPr lang="en"/>
              <a:t>What is Turing’s main contribution to the development of the computer?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hlink"/>
                </a:solidFill>
                <a:hlinkClick r:id="rId3"/>
              </a:rPr>
              <a:t>https://youtu.be/MidJR581irA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