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aleway"/>
      <p:regular r:id="rId25"/>
      <p:bold r:id="rId26"/>
      <p:italic r:id="rId27"/>
      <p:boldItalic r:id="rId28"/>
    </p:embeddedFont>
    <p:embeddedFont>
      <p:font typeface="PT Sans Narrow"/>
      <p:regular r:id="rId29"/>
      <p:bold r:id="rId30"/>
    </p:embeddedFont>
    <p:embeddedFont>
      <p:font typeface="Source Sans Pr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TSansNarrow-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ourceSansPro-regular.fntdata"/><Relationship Id="rId30" Type="http://schemas.openxmlformats.org/officeDocument/2006/relationships/font" Target="fonts/PTSansNarrow-bold.fntdata"/><Relationship Id="rId11" Type="http://schemas.openxmlformats.org/officeDocument/2006/relationships/slide" Target="slides/slide5.xml"/><Relationship Id="rId33" Type="http://schemas.openxmlformats.org/officeDocument/2006/relationships/font" Target="fonts/SourceSansPro-italic.fntdata"/><Relationship Id="rId10" Type="http://schemas.openxmlformats.org/officeDocument/2006/relationships/slide" Target="slides/slide4.xml"/><Relationship Id="rId32" Type="http://schemas.openxmlformats.org/officeDocument/2006/relationships/font" Target="fonts/SourceSansPr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SourceSansPr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ites.google.com/dresscode.org.uk/web-design/html-and-css" TargetMode="External"/><Relationship Id="rId3" Type="http://schemas.openxmlformats.org/officeDocument/2006/relationships/hyperlink" Target="https://www.youtube.com/watch?v=Gx63KznqGDc"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c855542e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c855542e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fc855542e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fc855542e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c855542e2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fc855542e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fc855542e2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fc855542e2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fc855542e2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fc855542e2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c855542e2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fc855542e2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fc855542e2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fc855542e2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65100" lvl="0" marL="171450" rtl="0" algn="l">
              <a:spcBef>
                <a:spcPts val="0"/>
              </a:spcBef>
              <a:spcAft>
                <a:spcPts val="0"/>
              </a:spcAft>
              <a:buClr>
                <a:schemeClr val="dk1"/>
              </a:buClr>
              <a:buSzPts val="1100"/>
              <a:buFont typeface="PT Sans Narrow"/>
              <a:buChar char="+"/>
            </a:pPr>
            <a:r>
              <a:rPr lang="en" sz="1100">
                <a:solidFill>
                  <a:schemeClr val="dk1"/>
                </a:solidFill>
                <a:latin typeface="PT Sans Narrow"/>
                <a:ea typeface="PT Sans Narrow"/>
                <a:cs typeface="PT Sans Narrow"/>
                <a:sym typeface="PT Sans Narrow"/>
              </a:rPr>
              <a:t> I would then demonstrate to the class how to first install Mozilla x-ray Goggles on their bookmark bar as some pupils sometimes struggle with this step. I would then go onto a website, not a news website as this is the next task. So I would normally use the school website and show them how to use Mozilla X-Ray Goggles to change text only. I would then ask pupils to go onto a website so that they can then try it themselves. I usually suggest changing a movie or musicians website or ticket website to show that they are playing at a local venue or they are giving away free tickets or something.</a:t>
            </a:r>
            <a:endParaRPr sz="1100">
              <a:solidFill>
                <a:schemeClr val="dk1"/>
              </a:solidFill>
              <a:latin typeface="PT Sans Narrow"/>
              <a:ea typeface="PT Sans Narrow"/>
              <a:cs typeface="PT Sans Narrow"/>
              <a:sym typeface="PT Sans Narrow"/>
            </a:endParaRPr>
          </a:p>
          <a:p>
            <a:pPr indent="0" lvl="0" marL="171450" rtl="0" algn="l">
              <a:spcBef>
                <a:spcPts val="0"/>
              </a:spcBef>
              <a:spcAft>
                <a:spcPts val="0"/>
              </a:spcAft>
              <a:buClr>
                <a:schemeClr val="dk1"/>
              </a:buClr>
              <a:buSzPts val="1100"/>
              <a:buFont typeface="Arial"/>
              <a:buNone/>
            </a:pPr>
            <a:r>
              <a:t/>
            </a:r>
            <a:endParaRPr sz="1100">
              <a:solidFill>
                <a:schemeClr val="dk1"/>
              </a:solidFill>
              <a:latin typeface="PT Sans Narrow"/>
              <a:ea typeface="PT Sans Narrow"/>
              <a:cs typeface="PT Sans Narrow"/>
              <a:sym typeface="PT Sans Narrow"/>
            </a:endParaRPr>
          </a:p>
          <a:p>
            <a:pPr indent="-165100" lvl="0" marL="171450" rtl="0" algn="l">
              <a:spcBef>
                <a:spcPts val="0"/>
              </a:spcBef>
              <a:spcAft>
                <a:spcPts val="0"/>
              </a:spcAft>
              <a:buClr>
                <a:schemeClr val="dk1"/>
              </a:buClr>
              <a:buSzPts val="1100"/>
              <a:buFont typeface="PT Sans Narrow"/>
              <a:buChar char="+"/>
            </a:pPr>
            <a:r>
              <a:rPr lang="en" sz="1100">
                <a:solidFill>
                  <a:schemeClr val="dk1"/>
                </a:solidFill>
                <a:latin typeface="PT Sans Narrow"/>
                <a:ea typeface="PT Sans Narrow"/>
                <a:cs typeface="PT Sans Narrow"/>
                <a:sym typeface="PT Sans Narrow"/>
              </a:rPr>
              <a:t>At some point I would bring the class back together and I would show them how to edit an image, so I would get them to do the steps with me one at a time. Then get them to try it themselves with another image. Some pupils find this a little bit tricker as the length of the code from an image can sometimes be quite long and sometimes they are not sure which piece of code to replace etc. There is instructions how to do this on the website, click </a:t>
            </a:r>
            <a:r>
              <a:rPr lang="en" sz="1100" u="sng">
                <a:solidFill>
                  <a:schemeClr val="accent5"/>
                </a:solidFill>
                <a:latin typeface="PT Sans Narrow"/>
                <a:ea typeface="PT Sans Narrow"/>
                <a:cs typeface="PT Sans Narrow"/>
                <a:sym typeface="PT Sans Narrow"/>
                <a:hlinkClick r:id="rId2">
                  <a:extLst>
                    <a:ext uri="{A12FA001-AC4F-418D-AE19-62706E023703}">
                      <ahyp:hlinkClr val="tx"/>
                    </a:ext>
                  </a:extLst>
                </a:hlinkClick>
              </a:rPr>
              <a:t>here</a:t>
            </a:r>
            <a:r>
              <a:rPr lang="en" sz="1100">
                <a:solidFill>
                  <a:schemeClr val="dk1"/>
                </a:solidFill>
                <a:latin typeface="PT Sans Narrow"/>
                <a:ea typeface="PT Sans Narrow"/>
                <a:cs typeface="PT Sans Narrow"/>
                <a:sym typeface="PT Sans Narrow"/>
              </a:rPr>
              <a:t>.</a:t>
            </a:r>
            <a:br>
              <a:rPr lang="en" sz="1100">
                <a:solidFill>
                  <a:schemeClr val="dk1"/>
                </a:solidFill>
                <a:latin typeface="PT Sans Narrow"/>
                <a:ea typeface="PT Sans Narrow"/>
                <a:cs typeface="PT Sans Narrow"/>
                <a:sym typeface="PT Sans Narrow"/>
              </a:rPr>
            </a:br>
            <a:endParaRPr sz="1100">
              <a:solidFill>
                <a:schemeClr val="dk1"/>
              </a:solidFill>
              <a:latin typeface="PT Sans Narrow"/>
              <a:ea typeface="PT Sans Narrow"/>
              <a:cs typeface="PT Sans Narrow"/>
              <a:sym typeface="PT Sans Narrow"/>
            </a:endParaRPr>
          </a:p>
          <a:p>
            <a:pPr indent="-165100" lvl="0" marL="171450" rtl="0" algn="l">
              <a:spcBef>
                <a:spcPts val="0"/>
              </a:spcBef>
              <a:spcAft>
                <a:spcPts val="0"/>
              </a:spcAft>
              <a:buClr>
                <a:schemeClr val="dk1"/>
              </a:buClr>
              <a:buSzPts val="1100"/>
              <a:buFont typeface="PT Sans Narrow"/>
              <a:buChar char="+"/>
            </a:pPr>
            <a:r>
              <a:rPr lang="en" sz="1100">
                <a:solidFill>
                  <a:schemeClr val="dk1"/>
                </a:solidFill>
                <a:latin typeface="PT Sans Narrow"/>
                <a:ea typeface="PT Sans Narrow"/>
                <a:cs typeface="PT Sans Narrow"/>
                <a:sym typeface="PT Sans Narrow"/>
              </a:rPr>
              <a:t> I give pupils time to explore and enjoy this task. They can try a few websites if they wish the kids usually really enjoy this task and I believe a good hock into a lesson is important so never want to rush parts that kids really enjoy. I would make them aware of opening and closing tags so they know what parts of the code they should edit and not delete so that their modification works.</a:t>
            </a:r>
            <a:endParaRPr sz="1100">
              <a:solidFill>
                <a:schemeClr val="dk1"/>
              </a:solidFill>
              <a:latin typeface="PT Sans Narrow"/>
              <a:ea typeface="PT Sans Narrow"/>
              <a:cs typeface="PT Sans Narrow"/>
              <a:sym typeface="PT Sans Narrow"/>
            </a:endParaRPr>
          </a:p>
          <a:p>
            <a:pPr indent="0" lvl="0" marL="171450" rtl="0" algn="l">
              <a:spcBef>
                <a:spcPts val="0"/>
              </a:spcBef>
              <a:spcAft>
                <a:spcPts val="0"/>
              </a:spcAft>
              <a:buClr>
                <a:schemeClr val="dk1"/>
              </a:buClr>
              <a:buSzPts val="1100"/>
              <a:buFont typeface="Arial"/>
              <a:buNone/>
            </a:pPr>
            <a:br>
              <a:rPr lang="en" sz="1100">
                <a:solidFill>
                  <a:schemeClr val="dk1"/>
                </a:solidFill>
                <a:latin typeface="PT Sans Narrow"/>
                <a:ea typeface="PT Sans Narrow"/>
                <a:cs typeface="PT Sans Narrow"/>
                <a:sym typeface="PT Sans Narrow"/>
              </a:rPr>
            </a:br>
            <a:br>
              <a:rPr lang="en" sz="1100">
                <a:solidFill>
                  <a:schemeClr val="dk1"/>
                </a:solidFill>
                <a:latin typeface="PT Sans Narrow"/>
                <a:ea typeface="PT Sans Narrow"/>
                <a:cs typeface="PT Sans Narrow"/>
                <a:sym typeface="PT Sans Narrow"/>
              </a:rPr>
            </a:br>
            <a:r>
              <a:rPr lang="en" sz="1100">
                <a:solidFill>
                  <a:schemeClr val="dk1"/>
                </a:solidFill>
                <a:latin typeface="PT Sans Narrow"/>
                <a:ea typeface="PT Sans Narrow"/>
                <a:cs typeface="PT Sans Narrow"/>
                <a:sym typeface="PT Sans Narrow"/>
              </a:rPr>
              <a:t>If you’re unsure how to use Mozzilla x-ray Goggles yourself this YouTube video demonstrates how to install x-ray goggles and change elements </a:t>
            </a:r>
            <a:r>
              <a:rPr lang="en" sz="1100" u="sng">
                <a:solidFill>
                  <a:schemeClr val="accent5"/>
                </a:solidFill>
                <a:latin typeface="PT Sans Narrow"/>
                <a:ea typeface="PT Sans Narrow"/>
                <a:cs typeface="PT Sans Narrow"/>
                <a:sym typeface="PT Sans Narrow"/>
                <a:hlinkClick r:id="rId3">
                  <a:extLst>
                    <a:ext uri="{A12FA001-AC4F-418D-AE19-62706E023703}">
                      <ahyp:hlinkClr val="tx"/>
                    </a:ext>
                  </a:extLst>
                </a:hlinkClick>
              </a:rPr>
              <a:t>https://www.youtube.com/watch?v=Gx63KznqGDc</a:t>
            </a:r>
            <a:endParaRPr sz="1100">
              <a:solidFill>
                <a:schemeClr val="dk1"/>
              </a:solidFill>
              <a:latin typeface="PT Sans Narrow"/>
              <a:ea typeface="PT Sans Narrow"/>
              <a:cs typeface="PT Sans Narrow"/>
              <a:sym typeface="PT Sans Narrow"/>
            </a:endParaRPr>
          </a:p>
          <a:p>
            <a:pPr indent="0" lvl="0" marL="0" rtl="0" algn="l">
              <a:spcBef>
                <a:spcPts val="0"/>
              </a:spcBef>
              <a:spcAft>
                <a:spcPts val="0"/>
              </a:spcAft>
              <a:buNone/>
            </a:pPr>
            <a:r>
              <a:t/>
            </a:r>
            <a:endParaRPr b="1" sz="1100">
              <a:solidFill>
                <a:schemeClr val="dk1"/>
              </a:solidFill>
              <a:latin typeface="PT Sans Narrow"/>
              <a:ea typeface="PT Sans Narrow"/>
              <a:cs typeface="PT Sans Narrow"/>
              <a:sym typeface="PT Sans Narrow"/>
            </a:endParaRPr>
          </a:p>
          <a:p>
            <a:pPr indent="0" lvl="0" marL="0" rtl="0" algn="l">
              <a:spcBef>
                <a:spcPts val="0"/>
              </a:spcBef>
              <a:spcAft>
                <a:spcPts val="0"/>
              </a:spcAft>
              <a:buNone/>
            </a:pPr>
            <a:r>
              <a:t/>
            </a:r>
            <a:endParaRPr b="1" sz="1100">
              <a:solidFill>
                <a:schemeClr val="dk1"/>
              </a:solidFill>
              <a:latin typeface="PT Sans Narrow"/>
              <a:ea typeface="PT Sans Narrow"/>
              <a:cs typeface="PT Sans Narrow"/>
              <a:sym typeface="PT Sans Narrow"/>
            </a:endParaRPr>
          </a:p>
          <a:p>
            <a:pPr indent="0" lvl="0" marL="0" rtl="0" algn="l">
              <a:spcBef>
                <a:spcPts val="0"/>
              </a:spcBef>
              <a:spcAft>
                <a:spcPts val="0"/>
              </a:spcAft>
              <a:buNone/>
            </a:pPr>
            <a:r>
              <a:rPr b="1" lang="en" sz="1100">
                <a:solidFill>
                  <a:schemeClr val="dk1"/>
                </a:solidFill>
                <a:latin typeface="PT Sans Narrow"/>
                <a:ea typeface="PT Sans Narrow"/>
                <a:cs typeface="PT Sans Narrow"/>
                <a:sym typeface="PT Sans Narrow"/>
              </a:rPr>
              <a:t>OBJECTIVES</a:t>
            </a:r>
            <a:endParaRPr b="1" sz="1100">
              <a:solidFill>
                <a:schemeClr val="dk1"/>
              </a:solidFill>
              <a:latin typeface="PT Sans Narrow"/>
              <a:ea typeface="PT Sans Narrow"/>
              <a:cs typeface="PT Sans Narrow"/>
              <a:sym typeface="PT Sans Narrow"/>
            </a:endParaRPr>
          </a:p>
          <a:p>
            <a:pPr indent="0" lvl="0" marL="0" rtl="0" algn="l">
              <a:spcBef>
                <a:spcPts val="0"/>
              </a:spcBef>
              <a:spcAft>
                <a:spcPts val="0"/>
              </a:spcAft>
              <a:buNone/>
            </a:pPr>
            <a:r>
              <a:rPr lang="en" sz="1100">
                <a:solidFill>
                  <a:schemeClr val="dk1"/>
                </a:solidFill>
                <a:latin typeface="PT Sans Narrow"/>
                <a:ea typeface="PT Sans Narrow"/>
                <a:cs typeface="PT Sans Narrow"/>
                <a:sym typeface="PT Sans Narrow"/>
              </a:rPr>
              <a:t>By completing this activity, students will:</a:t>
            </a:r>
            <a:endParaRPr sz="1100">
              <a:solidFill>
                <a:schemeClr val="dk1"/>
              </a:solidFill>
              <a:latin typeface="PT Sans Narrow"/>
              <a:ea typeface="PT Sans Narrow"/>
              <a:cs typeface="PT Sans Narrow"/>
              <a:sym typeface="PT Sans Narrow"/>
            </a:endParaRPr>
          </a:p>
          <a:p>
            <a:pPr indent="-165100" lvl="0" marL="171450" rtl="0" algn="l">
              <a:spcBef>
                <a:spcPts val="0"/>
              </a:spcBef>
              <a:spcAft>
                <a:spcPts val="0"/>
              </a:spcAft>
              <a:buClr>
                <a:schemeClr val="dk1"/>
              </a:buClr>
              <a:buSzPts val="1100"/>
              <a:buFont typeface="PT Sans Narrow"/>
              <a:buChar char="+"/>
            </a:pPr>
            <a:r>
              <a:rPr lang="en" sz="1100">
                <a:solidFill>
                  <a:schemeClr val="dk1"/>
                </a:solidFill>
                <a:latin typeface="PT Sans Narrow"/>
                <a:ea typeface="PT Sans Narrow"/>
                <a:cs typeface="PT Sans Narrow"/>
                <a:sym typeface="PT Sans Narrow"/>
              </a:rPr>
              <a:t>Understand that all webpages are made up of code</a:t>
            </a:r>
            <a:endParaRPr sz="1100">
              <a:solidFill>
                <a:schemeClr val="dk1"/>
              </a:solidFill>
              <a:latin typeface="PT Sans Narrow"/>
              <a:ea typeface="PT Sans Narrow"/>
              <a:cs typeface="PT Sans Narrow"/>
              <a:sym typeface="PT Sans Narrow"/>
            </a:endParaRPr>
          </a:p>
          <a:p>
            <a:pPr indent="-165100" lvl="0" marL="171450" rtl="0" algn="l">
              <a:spcBef>
                <a:spcPts val="0"/>
              </a:spcBef>
              <a:spcAft>
                <a:spcPts val="0"/>
              </a:spcAft>
              <a:buClr>
                <a:schemeClr val="dk1"/>
              </a:buClr>
              <a:buSzPts val="1100"/>
              <a:buFont typeface="PT Sans Narrow"/>
              <a:buChar char="+"/>
            </a:pPr>
            <a:r>
              <a:rPr lang="en" sz="1100">
                <a:solidFill>
                  <a:schemeClr val="dk1"/>
                </a:solidFill>
                <a:latin typeface="PT Sans Narrow"/>
                <a:ea typeface="PT Sans Narrow"/>
                <a:cs typeface="PT Sans Narrow"/>
                <a:sym typeface="PT Sans Narrow"/>
              </a:rPr>
              <a:t>Know the name of the code that used to add content to all webpages; HTML</a:t>
            </a:r>
            <a:br>
              <a:rPr lang="en" sz="1100">
                <a:solidFill>
                  <a:schemeClr val="dk1"/>
                </a:solidFill>
                <a:latin typeface="PT Sans Narrow"/>
                <a:ea typeface="PT Sans Narrow"/>
                <a:cs typeface="PT Sans Narrow"/>
                <a:sym typeface="PT Sans Narrow"/>
              </a:rPr>
            </a:br>
            <a:br>
              <a:rPr lang="en" sz="1100">
                <a:solidFill>
                  <a:schemeClr val="dk1"/>
                </a:solidFill>
                <a:latin typeface="PT Sans Narrow"/>
                <a:ea typeface="PT Sans Narrow"/>
                <a:cs typeface="PT Sans Narrow"/>
                <a:sym typeface="PT Sans Narrow"/>
              </a:rPr>
            </a:br>
            <a:endParaRPr sz="1100">
              <a:solidFill>
                <a:schemeClr val="dk1"/>
              </a:solidFill>
              <a:latin typeface="PT Sans Narrow"/>
              <a:ea typeface="PT Sans Narrow"/>
              <a:cs typeface="PT Sans Narrow"/>
              <a:sym typeface="PT Sans Narrow"/>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c855542e2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fc855542e2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PT Sans Narrow"/>
                <a:ea typeface="PT Sans Narrow"/>
                <a:cs typeface="PT Sans Narrow"/>
                <a:sym typeface="PT Sans Narrow"/>
              </a:rPr>
              <a:t>I love this task and pupils really seem to enjoy it as well. The challenge is to take what they know about how to edit the text and images and hack the news. Some pupils try to edit an image but it’s actually a video or a link. So I remind pupils that what they are looking for when the are trying to edit an image is the &lt;img&gt; that stands for image.</a:t>
            </a:r>
            <a:endParaRPr sz="1100">
              <a:solidFill>
                <a:schemeClr val="dk1"/>
              </a:solidFill>
              <a:latin typeface="PT Sans Narrow"/>
              <a:ea typeface="PT Sans Narrow"/>
              <a:cs typeface="PT Sans Narrow"/>
              <a:sym typeface="PT Sans Narrow"/>
            </a:endParaRPr>
          </a:p>
          <a:p>
            <a:pPr indent="0" lvl="0" marL="0" rtl="0" algn="l">
              <a:spcBef>
                <a:spcPts val="0"/>
              </a:spcBef>
              <a:spcAft>
                <a:spcPts val="0"/>
              </a:spcAft>
              <a:buClr>
                <a:schemeClr val="dk1"/>
              </a:buClr>
              <a:buSzPts val="1100"/>
              <a:buFont typeface="Arial"/>
              <a:buNone/>
            </a:pPr>
            <a:r>
              <a:t/>
            </a:r>
            <a:endParaRPr sz="1100">
              <a:solidFill>
                <a:schemeClr val="dk1"/>
              </a:solidFill>
              <a:latin typeface="PT Sans Narrow"/>
              <a:ea typeface="PT Sans Narrow"/>
              <a:cs typeface="PT Sans Narrow"/>
              <a:sym typeface="PT Sans Narrow"/>
            </a:endParaRPr>
          </a:p>
          <a:p>
            <a:pPr indent="0" lvl="0" marL="0" rtl="0" algn="l">
              <a:spcBef>
                <a:spcPts val="0"/>
              </a:spcBef>
              <a:spcAft>
                <a:spcPts val="0"/>
              </a:spcAft>
              <a:buClr>
                <a:schemeClr val="dk1"/>
              </a:buClr>
              <a:buSzPts val="1100"/>
              <a:buFont typeface="Arial"/>
              <a:buNone/>
            </a:pPr>
            <a:r>
              <a:rPr b="1" lang="en" sz="1100">
                <a:solidFill>
                  <a:schemeClr val="dk1"/>
                </a:solidFill>
                <a:latin typeface="PT Sans Narrow"/>
                <a:ea typeface="PT Sans Narrow"/>
                <a:cs typeface="PT Sans Narrow"/>
                <a:sym typeface="PT Sans Narrow"/>
              </a:rPr>
              <a:t>Ideas how to share pupils work...</a:t>
            </a:r>
            <a:endParaRPr b="1" sz="1100">
              <a:solidFill>
                <a:schemeClr val="dk1"/>
              </a:solidFill>
              <a:latin typeface="PT Sans Narrow"/>
              <a:ea typeface="PT Sans Narrow"/>
              <a:cs typeface="PT Sans Narrow"/>
              <a:sym typeface="PT Sans Narrow"/>
            </a:endParaRPr>
          </a:p>
          <a:p>
            <a:pPr indent="0" lvl="0" marL="0" rtl="0" algn="l">
              <a:spcBef>
                <a:spcPts val="0"/>
              </a:spcBef>
              <a:spcAft>
                <a:spcPts val="0"/>
              </a:spcAft>
              <a:buNone/>
            </a:pPr>
            <a:r>
              <a:rPr lang="en" sz="1100">
                <a:solidFill>
                  <a:schemeClr val="dk1"/>
                </a:solidFill>
                <a:latin typeface="PT Sans Narrow"/>
                <a:ea typeface="PT Sans Narrow"/>
                <a:cs typeface="PT Sans Narrow"/>
                <a:sym typeface="PT Sans Narrow"/>
              </a:rPr>
              <a:t>It’s also important to let them know that they can’t save their changes but they can take a screenshot. This is a good opportunity to test the knowledge of pupils who completed the digital shortcuts lesson before this and see if they can remember what key to press to take a screenshot. If pupils are using the print screen button they can paste their project on Google slides and share this to the class. Or you could post a blank Google slide and make this accessible to the whole class and each pupil can take a new slide and paste their hacked news. Or show pupils how to use a the lightshot or snipping tool and save the image. </a:t>
            </a:r>
            <a:endParaRPr sz="1100">
              <a:solidFill>
                <a:schemeClr val="dk1"/>
              </a:solidFill>
              <a:latin typeface="PT Sans Narrow"/>
              <a:ea typeface="PT Sans Narrow"/>
              <a:cs typeface="PT Sans Narrow"/>
              <a:sym typeface="PT Sans Narrow"/>
            </a:endParaRPr>
          </a:p>
          <a:p>
            <a:pPr indent="0" lvl="0" marL="0" rtl="0" algn="l">
              <a:spcBef>
                <a:spcPts val="0"/>
              </a:spcBef>
              <a:spcAft>
                <a:spcPts val="0"/>
              </a:spcAft>
              <a:buNone/>
            </a:pPr>
            <a:r>
              <a:t/>
            </a:r>
            <a:endParaRPr b="1" sz="1100">
              <a:solidFill>
                <a:schemeClr val="dk1"/>
              </a:solidFill>
              <a:latin typeface="PT Sans Narrow"/>
              <a:ea typeface="PT Sans Narrow"/>
              <a:cs typeface="PT Sans Narrow"/>
              <a:sym typeface="PT Sans Narrow"/>
            </a:endParaRPr>
          </a:p>
          <a:p>
            <a:pPr indent="0" lvl="0" marL="0" rtl="0" algn="l">
              <a:spcBef>
                <a:spcPts val="0"/>
              </a:spcBef>
              <a:spcAft>
                <a:spcPts val="0"/>
              </a:spcAft>
              <a:buNone/>
            </a:pPr>
            <a:r>
              <a:rPr b="1" lang="en" sz="1100">
                <a:solidFill>
                  <a:schemeClr val="dk1"/>
                </a:solidFill>
                <a:latin typeface="PT Sans Narrow"/>
                <a:ea typeface="PT Sans Narrow"/>
                <a:cs typeface="PT Sans Narrow"/>
                <a:sym typeface="PT Sans Narrow"/>
              </a:rPr>
              <a:t>OBJECTIVES</a:t>
            </a:r>
            <a:endParaRPr b="1" sz="1100">
              <a:solidFill>
                <a:schemeClr val="dk1"/>
              </a:solidFill>
              <a:latin typeface="PT Sans Narrow"/>
              <a:ea typeface="PT Sans Narrow"/>
              <a:cs typeface="PT Sans Narrow"/>
              <a:sym typeface="PT Sans Narrow"/>
            </a:endParaRPr>
          </a:p>
          <a:p>
            <a:pPr indent="0" lvl="0" marL="0" rtl="0" algn="l">
              <a:spcBef>
                <a:spcPts val="0"/>
              </a:spcBef>
              <a:spcAft>
                <a:spcPts val="0"/>
              </a:spcAft>
              <a:buNone/>
            </a:pPr>
            <a:r>
              <a:rPr lang="en" sz="1100">
                <a:solidFill>
                  <a:schemeClr val="dk1"/>
                </a:solidFill>
                <a:latin typeface="PT Sans Narrow"/>
                <a:ea typeface="PT Sans Narrow"/>
                <a:cs typeface="PT Sans Narrow"/>
                <a:sym typeface="PT Sans Narrow"/>
              </a:rPr>
              <a:t>By completing this activity, students will:</a:t>
            </a:r>
            <a:endParaRPr sz="1100">
              <a:solidFill>
                <a:schemeClr val="dk1"/>
              </a:solidFill>
              <a:latin typeface="PT Sans Narrow"/>
              <a:ea typeface="PT Sans Narrow"/>
              <a:cs typeface="PT Sans Narrow"/>
              <a:sym typeface="PT Sans Narrow"/>
            </a:endParaRPr>
          </a:p>
          <a:p>
            <a:pPr indent="-165100" lvl="0" marL="171450" rtl="0" algn="l">
              <a:spcBef>
                <a:spcPts val="0"/>
              </a:spcBef>
              <a:spcAft>
                <a:spcPts val="0"/>
              </a:spcAft>
              <a:buClr>
                <a:schemeClr val="dk1"/>
              </a:buClr>
              <a:buSzPts val="1100"/>
              <a:buFont typeface="PT Sans Narrow"/>
              <a:buChar char="+"/>
            </a:pPr>
            <a:r>
              <a:rPr lang="en" sz="1100">
                <a:solidFill>
                  <a:schemeClr val="dk1"/>
                </a:solidFill>
                <a:latin typeface="PT Sans Narrow"/>
                <a:ea typeface="PT Sans Narrow"/>
                <a:cs typeface="PT Sans Narrow"/>
                <a:sym typeface="PT Sans Narrow"/>
              </a:rPr>
              <a:t>Become more familiar with editing html.</a:t>
            </a:r>
            <a:endParaRPr sz="1100">
              <a:solidFill>
                <a:schemeClr val="dk1"/>
              </a:solidFill>
              <a:latin typeface="PT Sans Narrow"/>
              <a:ea typeface="PT Sans Narrow"/>
              <a:cs typeface="PT Sans Narrow"/>
              <a:sym typeface="PT Sans Narrow"/>
            </a:endParaRPr>
          </a:p>
          <a:p>
            <a:pPr indent="-165100" lvl="0" marL="171450" rtl="0" algn="l">
              <a:spcBef>
                <a:spcPts val="0"/>
              </a:spcBef>
              <a:spcAft>
                <a:spcPts val="0"/>
              </a:spcAft>
              <a:buClr>
                <a:schemeClr val="dk1"/>
              </a:buClr>
              <a:buSzPts val="1100"/>
              <a:buFont typeface="PT Sans Narrow"/>
              <a:buChar char="+"/>
            </a:pPr>
            <a:r>
              <a:rPr lang="en" sz="1100">
                <a:solidFill>
                  <a:schemeClr val="dk1"/>
                </a:solidFill>
                <a:latin typeface="PT Sans Narrow"/>
                <a:ea typeface="PT Sans Narrow"/>
                <a:cs typeface="PT Sans Narrow"/>
                <a:sym typeface="PT Sans Narrow"/>
              </a:rPr>
              <a:t>Be exposed to common html tags and the format of them; opening tag, content, closing tag.</a:t>
            </a:r>
            <a:endParaRPr sz="1100">
              <a:solidFill>
                <a:schemeClr val="dk1"/>
              </a:solidFill>
              <a:latin typeface="PT Sans Narrow"/>
              <a:ea typeface="PT Sans Narrow"/>
              <a:cs typeface="PT Sans Narrow"/>
              <a:sym typeface="PT Sans Narrow"/>
            </a:endParaRPr>
          </a:p>
          <a:p>
            <a:pPr indent="0" lvl="0" marL="0" rtl="0" algn="l">
              <a:spcBef>
                <a:spcPts val="0"/>
              </a:spcBef>
              <a:spcAft>
                <a:spcPts val="0"/>
              </a:spcAft>
              <a:buNone/>
            </a:pPr>
            <a:r>
              <a:t/>
            </a:r>
            <a:endParaRPr sz="1100">
              <a:solidFill>
                <a:schemeClr val="dk1"/>
              </a:solidFill>
              <a:latin typeface="PT Sans Narrow"/>
              <a:ea typeface="PT Sans Narrow"/>
              <a:cs typeface="PT Sans Narrow"/>
              <a:sym typeface="PT Sans Narrow"/>
            </a:endParaRPr>
          </a:p>
          <a:p>
            <a:pPr indent="0" lvl="0" marL="0" rtl="0" algn="l">
              <a:spcBef>
                <a:spcPts val="0"/>
              </a:spcBef>
              <a:spcAft>
                <a:spcPts val="0"/>
              </a:spcAft>
              <a:buNone/>
            </a:pPr>
            <a:r>
              <a:t/>
            </a:r>
            <a:endParaRPr sz="1100">
              <a:solidFill>
                <a:schemeClr val="dk1"/>
              </a:solidFill>
              <a:latin typeface="PT Sans Narrow"/>
              <a:ea typeface="PT Sans Narrow"/>
              <a:cs typeface="PT Sans Narrow"/>
              <a:sym typeface="PT Sans Narrow"/>
            </a:endParaRPr>
          </a:p>
          <a:p>
            <a:pPr indent="0" lvl="0" marL="0" rtl="0" algn="l">
              <a:spcBef>
                <a:spcPts val="0"/>
              </a:spcBef>
              <a:spcAft>
                <a:spcPts val="0"/>
              </a:spcAft>
              <a:buNone/>
            </a:pPr>
            <a:r>
              <a:t/>
            </a:r>
            <a:endParaRPr sz="1100">
              <a:solidFill>
                <a:schemeClr val="dk1"/>
              </a:solidFill>
              <a:latin typeface="PT Sans Narrow"/>
              <a:ea typeface="PT Sans Narrow"/>
              <a:cs typeface="PT Sans Narrow"/>
              <a:sym typeface="PT Sans Narrow"/>
            </a:endParaRPr>
          </a:p>
          <a:p>
            <a:pPr indent="0" lvl="0" marL="0" rtl="0" algn="l">
              <a:spcBef>
                <a:spcPts val="0"/>
              </a:spcBef>
              <a:spcAft>
                <a:spcPts val="0"/>
              </a:spcAft>
              <a:buNone/>
            </a:pPr>
            <a:r>
              <a:t/>
            </a:r>
            <a:endParaRPr sz="1100">
              <a:solidFill>
                <a:schemeClr val="dk1"/>
              </a:solidFill>
              <a:latin typeface="PT Sans Narrow"/>
              <a:ea typeface="PT Sans Narrow"/>
              <a:cs typeface="PT Sans Narrow"/>
              <a:sym typeface="PT Sans Narrow"/>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fc855542e2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fc855542e2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PT Sans Narrow"/>
                <a:ea typeface="PT Sans Narrow"/>
                <a:cs typeface="PT Sans Narrow"/>
                <a:sym typeface="PT Sans Narrow"/>
              </a:rPr>
              <a:t>OBJECTIVES</a:t>
            </a:r>
            <a:endParaRPr b="1" sz="1100">
              <a:solidFill>
                <a:schemeClr val="dk1"/>
              </a:solidFill>
              <a:latin typeface="PT Sans Narrow"/>
              <a:ea typeface="PT Sans Narrow"/>
              <a:cs typeface="PT Sans Narrow"/>
              <a:sym typeface="PT Sans Narrow"/>
            </a:endParaRPr>
          </a:p>
          <a:p>
            <a:pPr indent="0" lvl="0" marL="0" rtl="0" algn="l">
              <a:spcBef>
                <a:spcPts val="0"/>
              </a:spcBef>
              <a:spcAft>
                <a:spcPts val="0"/>
              </a:spcAft>
              <a:buClr>
                <a:schemeClr val="dk1"/>
              </a:buClr>
              <a:buSzPts val="1100"/>
              <a:buFont typeface="Arial"/>
              <a:buNone/>
            </a:pPr>
            <a:r>
              <a:rPr lang="en" sz="1100">
                <a:solidFill>
                  <a:schemeClr val="dk1"/>
                </a:solidFill>
                <a:latin typeface="PT Sans Narrow"/>
                <a:ea typeface="PT Sans Narrow"/>
                <a:cs typeface="PT Sans Narrow"/>
                <a:sym typeface="PT Sans Narrow"/>
              </a:rPr>
              <a:t>By completing this activity, students will:</a:t>
            </a:r>
            <a:endParaRPr sz="1100">
              <a:solidFill>
                <a:schemeClr val="dk1"/>
              </a:solidFill>
              <a:latin typeface="PT Sans Narrow"/>
              <a:ea typeface="PT Sans Narrow"/>
              <a:cs typeface="PT Sans Narrow"/>
              <a:sym typeface="PT Sans Narrow"/>
            </a:endParaRPr>
          </a:p>
          <a:p>
            <a:pPr indent="-165100" lvl="0" marL="171450" rtl="0" algn="l">
              <a:spcBef>
                <a:spcPts val="0"/>
              </a:spcBef>
              <a:spcAft>
                <a:spcPts val="0"/>
              </a:spcAft>
              <a:buClr>
                <a:schemeClr val="dk1"/>
              </a:buClr>
              <a:buSzPts val="1100"/>
              <a:buFont typeface="PT Sans Narrow"/>
              <a:buChar char="+"/>
            </a:pPr>
            <a:r>
              <a:rPr lang="en" sz="1100">
                <a:solidFill>
                  <a:schemeClr val="dk1"/>
                </a:solidFill>
                <a:latin typeface="PT Sans Narrow"/>
                <a:ea typeface="PT Sans Narrow"/>
                <a:cs typeface="PT Sans Narrow"/>
                <a:sym typeface="PT Sans Narrow"/>
              </a:rPr>
              <a:t>Become more familiar with editing html.</a:t>
            </a:r>
            <a:endParaRPr sz="1100">
              <a:solidFill>
                <a:schemeClr val="dk1"/>
              </a:solidFill>
              <a:latin typeface="PT Sans Narrow"/>
              <a:ea typeface="PT Sans Narrow"/>
              <a:cs typeface="PT Sans Narrow"/>
              <a:sym typeface="PT Sans Narrow"/>
            </a:endParaRPr>
          </a:p>
          <a:p>
            <a:pPr indent="-165100" lvl="0" marL="171450" rtl="0" algn="l">
              <a:spcBef>
                <a:spcPts val="0"/>
              </a:spcBef>
              <a:spcAft>
                <a:spcPts val="0"/>
              </a:spcAft>
              <a:buClr>
                <a:schemeClr val="dk1"/>
              </a:buClr>
              <a:buSzPts val="1100"/>
              <a:buFont typeface="PT Sans Narrow"/>
              <a:buChar char="+"/>
            </a:pPr>
            <a:r>
              <a:rPr lang="en" sz="1100">
                <a:solidFill>
                  <a:schemeClr val="dk1"/>
                </a:solidFill>
                <a:latin typeface="PT Sans Narrow"/>
                <a:ea typeface="PT Sans Narrow"/>
                <a:cs typeface="PT Sans Narrow"/>
                <a:sym typeface="PT Sans Narrow"/>
              </a:rPr>
              <a:t>Be exposed to common html tags and the format of them; opening tag, content, closing tag.</a:t>
            </a:r>
            <a:endParaRPr sz="1100">
              <a:solidFill>
                <a:schemeClr val="dk1"/>
              </a:solidFill>
              <a:latin typeface="PT Sans Narrow"/>
              <a:ea typeface="PT Sans Narrow"/>
              <a:cs typeface="PT Sans Narrow"/>
              <a:sym typeface="PT Sans Narrow"/>
            </a:endParaRPr>
          </a:p>
          <a:p>
            <a:pPr indent="0" lvl="0" marL="0" rtl="0" algn="l">
              <a:spcBef>
                <a:spcPts val="0"/>
              </a:spcBef>
              <a:spcAft>
                <a:spcPts val="0"/>
              </a:spcAft>
              <a:buNone/>
            </a:pPr>
            <a:r>
              <a:t/>
            </a:r>
            <a:endParaRPr sz="1100">
              <a:solidFill>
                <a:schemeClr val="dk1"/>
              </a:solidFill>
              <a:latin typeface="PT Sans Narrow"/>
              <a:ea typeface="PT Sans Narrow"/>
              <a:cs typeface="PT Sans Narrow"/>
              <a:sym typeface="PT Sans Narrow"/>
            </a:endParaRPr>
          </a:p>
          <a:p>
            <a:pPr indent="0" lvl="0" marL="0" rtl="0" algn="l">
              <a:spcBef>
                <a:spcPts val="0"/>
              </a:spcBef>
              <a:spcAft>
                <a:spcPts val="0"/>
              </a:spcAft>
              <a:buNone/>
            </a:pPr>
            <a:r>
              <a:t/>
            </a:r>
            <a:endParaRPr sz="1100">
              <a:solidFill>
                <a:schemeClr val="dk1"/>
              </a:solidFill>
              <a:latin typeface="PT Sans Narrow"/>
              <a:ea typeface="PT Sans Narrow"/>
              <a:cs typeface="PT Sans Narrow"/>
              <a:sym typeface="PT Sans Narrow"/>
            </a:endParaRPr>
          </a:p>
          <a:p>
            <a:pPr indent="0" lvl="0" marL="0" rtl="0" algn="l">
              <a:spcBef>
                <a:spcPts val="0"/>
              </a:spcBef>
              <a:spcAft>
                <a:spcPts val="0"/>
              </a:spcAft>
              <a:buNone/>
            </a:pPr>
            <a:r>
              <a:rPr lang="en" sz="1100">
                <a:solidFill>
                  <a:schemeClr val="dk1"/>
                </a:solidFill>
                <a:latin typeface="PT Sans Narrow"/>
                <a:ea typeface="PT Sans Narrow"/>
                <a:cs typeface="PT Sans Narrow"/>
                <a:sym typeface="PT Sans Narrow"/>
              </a:rPr>
              <a:t>I would then open the </a:t>
            </a:r>
            <a:r>
              <a:rPr b="1" lang="en" sz="1100">
                <a:solidFill>
                  <a:schemeClr val="dk1"/>
                </a:solidFill>
                <a:latin typeface="PT Sans Narrow"/>
                <a:ea typeface="PT Sans Narrow"/>
                <a:cs typeface="PT Sans Narrow"/>
                <a:sym typeface="PT Sans Narrow"/>
              </a:rPr>
              <a:t>make a recipe template </a:t>
            </a:r>
            <a:r>
              <a:rPr lang="en" sz="1100">
                <a:solidFill>
                  <a:schemeClr val="dk1"/>
                </a:solidFill>
                <a:latin typeface="PT Sans Narrow"/>
                <a:ea typeface="PT Sans Narrow"/>
                <a:cs typeface="PT Sans Narrow"/>
                <a:sym typeface="PT Sans Narrow"/>
              </a:rPr>
              <a:t> and  explain as a class the lines of code and the importance of the order html, head, body etc. I would briefly touch on css but nothing complicated as I wouldn’t want to overwhelm them and would rather them get to grips with basic html code first before explaining css and potentially confusing them. Doing them separately as well really emphasises the point that html is just the content but css formats the content etc. I would also highlight to them the difference between an open and closing tag and where they would then start to code and the importance of the order. For example I would use a &lt;h1&gt; tag and write something then put a &lt;p&gt; tag and write something to show them that it would display the heading first then the paragraph. Then I would ask the class what I would do to the code so that it would show the text in the paragraph first then the text in the h1 tag afterwards. This is a simple but important point that the order of your code is important. </a:t>
            </a:r>
            <a:endParaRPr sz="1100">
              <a:solidFill>
                <a:schemeClr val="dk1"/>
              </a:solidFill>
              <a:latin typeface="PT Sans Narrow"/>
              <a:ea typeface="PT Sans Narrow"/>
              <a:cs typeface="PT Sans Narrow"/>
              <a:sym typeface="PT Sans Narrow"/>
            </a:endParaRPr>
          </a:p>
          <a:p>
            <a:pPr indent="0" lvl="0" marL="0" rtl="0" algn="l">
              <a:spcBef>
                <a:spcPts val="0"/>
              </a:spcBef>
              <a:spcAft>
                <a:spcPts val="0"/>
              </a:spcAft>
              <a:buNone/>
            </a:pPr>
            <a:r>
              <a:t/>
            </a:r>
            <a:endParaRPr sz="1100">
              <a:solidFill>
                <a:schemeClr val="dk1"/>
              </a:solidFill>
              <a:latin typeface="PT Sans Narrow"/>
              <a:ea typeface="PT Sans Narrow"/>
              <a:cs typeface="PT Sans Narrow"/>
              <a:sym typeface="PT Sans Narrow"/>
            </a:endParaRPr>
          </a:p>
          <a:p>
            <a:pPr indent="0" lvl="0" marL="0" rtl="0" algn="l">
              <a:spcBef>
                <a:spcPts val="0"/>
              </a:spcBef>
              <a:spcAft>
                <a:spcPts val="0"/>
              </a:spcAft>
              <a:buNone/>
            </a:pPr>
            <a:r>
              <a:rPr lang="en" sz="1100">
                <a:solidFill>
                  <a:schemeClr val="dk1"/>
                </a:solidFill>
                <a:latin typeface="PT Sans Narrow"/>
                <a:ea typeface="PT Sans Narrow"/>
                <a:cs typeface="PT Sans Narrow"/>
                <a:sym typeface="PT Sans Narrow"/>
              </a:rPr>
              <a:t>I would then display the slide above and give them the task. I would talk them through the website design on the right hand side and point out that the design tells them which piece of code to use for example the text  “Banana Smoothie” is a heading 1 so they would need to use a &lt;h1&gt; tag. I would demonstrate by copying the code over to the html-template and showing them what happens if you run &lt;h1&gt;Heading 1&lt;/h1&gt; tag. We would then discuss what they would change in the &lt;h1&gt; tag example on the slide to make it say Banana Smoothie, as sometimes when I have done this lesson pupils keep the words “Heading 1” in the code. I would discuss each piece of code; explaining about the different size of heading tags etc and that h1 is the biggest and h6 is the smallest. I would take time to talk about the ordered list and unordered list. The graphic illustrates this piece of code really nicely. Image code is really important as well as some pupils get a bit confused and delete maybe a quotation mark etc. or are unsure how to get the image url so this is something I would demonstrate with a few images and get them to do it with me with any appropriate image they would like before they start the task. </a:t>
            </a:r>
            <a:br>
              <a:rPr lang="en" sz="1100">
                <a:solidFill>
                  <a:schemeClr val="dk1"/>
                </a:solidFill>
                <a:latin typeface="PT Sans Narrow"/>
                <a:ea typeface="PT Sans Narrow"/>
                <a:cs typeface="PT Sans Narrow"/>
                <a:sym typeface="PT Sans Narrow"/>
              </a:rPr>
            </a:br>
            <a:br>
              <a:rPr lang="en" sz="1100">
                <a:solidFill>
                  <a:schemeClr val="dk1"/>
                </a:solidFill>
                <a:latin typeface="PT Sans Narrow"/>
                <a:ea typeface="PT Sans Narrow"/>
                <a:cs typeface="PT Sans Narrow"/>
                <a:sym typeface="PT Sans Narrow"/>
              </a:rPr>
            </a:br>
            <a:r>
              <a:rPr b="1" lang="en" sz="1100">
                <a:solidFill>
                  <a:schemeClr val="dk1"/>
                </a:solidFill>
                <a:latin typeface="PT Sans Narrow"/>
                <a:ea typeface="PT Sans Narrow"/>
                <a:cs typeface="PT Sans Narrow"/>
                <a:sym typeface="PT Sans Narrow"/>
              </a:rPr>
              <a:t>Task </a:t>
            </a:r>
            <a:r>
              <a:rPr lang="en" sz="1100">
                <a:solidFill>
                  <a:schemeClr val="dk1"/>
                </a:solidFill>
                <a:latin typeface="PT Sans Narrow"/>
                <a:ea typeface="PT Sans Narrow"/>
                <a:cs typeface="PT Sans Narrow"/>
                <a:sym typeface="PT Sans Narrow"/>
              </a:rPr>
              <a:t> - I would then check for understanding and then tell them that the challenge is to make a recipe webpage that follows the design at the right hand side. I let them pick any recipe they like it doesn’t have to be a banana smoothie it can be anything they like so long as it’s a recipe and follows the design. </a:t>
            </a:r>
            <a:endParaRPr sz="1100">
              <a:solidFill>
                <a:schemeClr val="dk1"/>
              </a:solidFill>
              <a:latin typeface="PT Sans Narrow"/>
              <a:ea typeface="PT Sans Narrow"/>
              <a:cs typeface="PT Sans Narrow"/>
              <a:sym typeface="PT Sans Narrow"/>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c855542e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c855542e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c855542e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c855542e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500">
                <a:solidFill>
                  <a:srgbClr val="21242C"/>
                </a:solidFill>
                <a:highlight>
                  <a:srgbClr val="FFFFFF"/>
                </a:highlight>
              </a:rPr>
              <a:t>The closing tag always comes after the content of the tag - it's how the browser knows that you want the tag to end.</a:t>
            </a:r>
            <a:endParaRPr sz="1500">
              <a:solidFill>
                <a:srgbClr val="21242C"/>
              </a:solidFill>
              <a:highlight>
                <a:srgbClr val="FFFFFF"/>
              </a:highlight>
            </a:endParaRPr>
          </a:p>
          <a:p>
            <a:pPr indent="0" lvl="0" marL="0" rtl="0" algn="l">
              <a:lnSpc>
                <a:spcPct val="150000"/>
              </a:lnSpc>
              <a:spcBef>
                <a:spcPts val="2400"/>
              </a:spcBef>
              <a:spcAft>
                <a:spcPts val="2400"/>
              </a:spcAft>
              <a:buNone/>
            </a:pPr>
            <a:r>
              <a:rPr lang="en" sz="1500">
                <a:solidFill>
                  <a:srgbClr val="21242C"/>
                </a:solidFill>
                <a:highlight>
                  <a:srgbClr val="FFFFFF"/>
                </a:highlight>
              </a:rPr>
              <a:t>The contents of an HTML tag are the stuff that goes between the opening and closing tags - this is what we mean when we say "inside" a tag. The contents of a tag can be normal text or a mix of other tags.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c855542e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c855542e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1242C"/>
                </a:solidFill>
                <a:highlight>
                  <a:srgbClr val="FFFFFF"/>
                </a:highlight>
              </a:rPr>
              <a:t>The </a:t>
            </a:r>
            <a:r>
              <a:rPr b="1" lang="en" sz="1500">
                <a:solidFill>
                  <a:srgbClr val="21242C"/>
                </a:solidFill>
                <a:highlight>
                  <a:srgbClr val="FFFFFF"/>
                </a:highlight>
              </a:rPr>
              <a:t>&lt;h1&gt;</a:t>
            </a:r>
            <a:r>
              <a:rPr lang="en" sz="1500">
                <a:solidFill>
                  <a:srgbClr val="21242C"/>
                </a:solidFill>
                <a:highlight>
                  <a:srgbClr val="FFFFFF"/>
                </a:highlight>
              </a:rPr>
              <a:t> and </a:t>
            </a:r>
            <a:r>
              <a:rPr b="1" lang="en" sz="1500">
                <a:solidFill>
                  <a:srgbClr val="21242C"/>
                </a:solidFill>
                <a:highlight>
                  <a:srgbClr val="FFFFFF"/>
                </a:highlight>
              </a:rPr>
              <a:t>&lt;p&gt;</a:t>
            </a:r>
            <a:r>
              <a:rPr lang="en" sz="1500">
                <a:solidFill>
                  <a:srgbClr val="21242C"/>
                </a:solidFill>
                <a:highlight>
                  <a:srgbClr val="FFFFFF"/>
                </a:highlight>
              </a:rPr>
              <a:t> tags are the contents of the </a:t>
            </a:r>
            <a:r>
              <a:rPr b="1" lang="en" sz="1500">
                <a:solidFill>
                  <a:srgbClr val="21242C"/>
                </a:solidFill>
                <a:highlight>
                  <a:srgbClr val="FFFFFF"/>
                </a:highlight>
              </a:rPr>
              <a:t>&lt;body&gt;</a:t>
            </a:r>
            <a:r>
              <a:rPr lang="en" sz="1500">
                <a:solidFill>
                  <a:srgbClr val="21242C"/>
                </a:solidFill>
                <a:highlight>
                  <a:srgbClr val="FFFFFF"/>
                </a:highlight>
              </a:rPr>
              <a:t> tag, so we say they're "</a:t>
            </a:r>
            <a:r>
              <a:rPr i="1" lang="en" sz="1500">
                <a:solidFill>
                  <a:srgbClr val="21242C"/>
                </a:solidFill>
                <a:highlight>
                  <a:srgbClr val="FFFFFF"/>
                </a:highlight>
              </a:rPr>
              <a:t>inside</a:t>
            </a:r>
            <a:r>
              <a:rPr lang="en" sz="1500">
                <a:solidFill>
                  <a:srgbClr val="21242C"/>
                </a:solidFill>
                <a:highlight>
                  <a:srgbClr val="FFFFFF"/>
                </a:highlight>
              </a:rPr>
              <a:t>" the </a:t>
            </a:r>
            <a:r>
              <a:rPr b="1" lang="en" sz="1500">
                <a:solidFill>
                  <a:srgbClr val="21242C"/>
                </a:solidFill>
                <a:highlight>
                  <a:srgbClr val="FFFFFF"/>
                </a:highlight>
              </a:rPr>
              <a:t>&lt;body&gt;</a:t>
            </a:r>
            <a:r>
              <a:rPr lang="en" sz="1500">
                <a:solidFill>
                  <a:srgbClr val="21242C"/>
                </a:solidFill>
                <a:highlight>
                  <a:srgbClr val="FFFFFF"/>
                </a:highlight>
              </a:rPr>
              <a:t> tag. In fact, those tags </a:t>
            </a:r>
            <a:r>
              <a:rPr i="1" lang="en" sz="1500">
                <a:solidFill>
                  <a:srgbClr val="21242C"/>
                </a:solidFill>
                <a:highlight>
                  <a:srgbClr val="FFFFFF"/>
                </a:highlight>
              </a:rPr>
              <a:t>must</a:t>
            </a:r>
            <a:r>
              <a:rPr lang="en" sz="1500">
                <a:solidFill>
                  <a:srgbClr val="21242C"/>
                </a:solidFill>
                <a:highlight>
                  <a:srgbClr val="FFFFFF"/>
                </a:highlight>
              </a:rPr>
              <a:t> go inside the </a:t>
            </a:r>
            <a:r>
              <a:rPr b="1" lang="en" sz="1500">
                <a:solidFill>
                  <a:srgbClr val="21242C"/>
                </a:solidFill>
                <a:highlight>
                  <a:srgbClr val="FFFFFF"/>
                </a:highlight>
              </a:rPr>
              <a:t>&lt;body&gt;</a:t>
            </a:r>
            <a:r>
              <a:rPr lang="en" sz="1500">
                <a:solidFill>
                  <a:srgbClr val="21242C"/>
                </a:solidFill>
                <a:highlight>
                  <a:srgbClr val="FFFFFF"/>
                </a:highlight>
              </a:rPr>
              <a:t> tag, so remember that when you're writing your HTML in your first challenge. Try it out now!</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c855542e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c855542e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c855542e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c855542e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c855542e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c855542e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c855542e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c855542e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c855542e2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c855542e2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0" name="Google Shape;60;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 name="Google Shape;61;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4" name="Google Shape;64;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 name="Google Shape;71;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6" name="Google Shape;7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7" name="Shape 77"/>
        <p:cNvGrpSpPr/>
        <p:nvPr/>
      </p:nvGrpSpPr>
      <p:grpSpPr>
        <a:xfrm>
          <a:off x="0" y="0"/>
          <a:ext cx="0" cy="0"/>
          <a:chOff x="0" y="0"/>
          <a:chExt cx="0" cy="0"/>
        </a:xfrm>
      </p:grpSpPr>
      <p:sp>
        <p:nvSpPr>
          <p:cNvPr id="78" name="Google Shape;78;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9" name="Google Shape;79;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0" name="Google Shape;80;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1" name="Shape 81"/>
        <p:cNvGrpSpPr/>
        <p:nvPr/>
      </p:nvGrpSpPr>
      <p:grpSpPr>
        <a:xfrm>
          <a:off x="0" y="0"/>
          <a:ext cx="0" cy="0"/>
          <a:chOff x="0" y="0"/>
          <a:chExt cx="0" cy="0"/>
        </a:xfrm>
      </p:grpSpPr>
      <p:sp>
        <p:nvSpPr>
          <p:cNvPr id="82" name="Google Shape;82;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3" name="Google Shape;83;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5" name="Google Shape;95;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6" name="Google Shape;9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7" name="Shape 97"/>
        <p:cNvGrpSpPr/>
        <p:nvPr/>
      </p:nvGrpSpPr>
      <p:grpSpPr>
        <a:xfrm>
          <a:off x="0" y="0"/>
          <a:ext cx="0" cy="0"/>
          <a:chOff x="0" y="0"/>
          <a:chExt cx="0" cy="0"/>
        </a:xfrm>
      </p:grpSpPr>
      <p:sp>
        <p:nvSpPr>
          <p:cNvPr id="98" name="Google Shape;98;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4" name="Shape 54"/>
        <p:cNvGrpSpPr/>
        <p:nvPr/>
      </p:nvGrpSpPr>
      <p:grpSpPr>
        <a:xfrm>
          <a:off x="0" y="0"/>
          <a:ext cx="0" cy="0"/>
          <a:chOff x="0" y="0"/>
          <a:chExt cx="0" cy="0"/>
        </a:xfrm>
      </p:grpSpPr>
      <p:sp>
        <p:nvSpPr>
          <p:cNvPr id="55" name="Google Shape;55;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6" name="Google Shape;56;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7" name="Google Shape;5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www.youtube.com/watch?v=LyINBQFpL0o" TargetMode="External"/><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hyperlink" Target="http://x-ray-goggles.mouse.or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hyperlink" Target="http://scratch.mit.edu/studios/475480" TargetMode="External"/><Relationship Id="rId4"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hyperlink" Target="http://x-ray-goggles.mouse.org" TargetMode="External"/><Relationship Id="rId7" Type="http://schemas.openxmlformats.org/officeDocument/2006/relationships/hyperlink" Target="https://mozilla.github.io/mozilla-club-activity-hack-the-new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20.png"/><Relationship Id="rId10" Type="http://schemas.openxmlformats.org/officeDocument/2006/relationships/hyperlink" Target="https://projects.raspberrypi.org/en/projects?software%5B%5D=html-css-javascript" TargetMode="External"/><Relationship Id="rId9" Type="http://schemas.openxmlformats.org/officeDocument/2006/relationships/image" Target="../media/image19.png"/><Relationship Id="rId5" Type="http://schemas.openxmlformats.org/officeDocument/2006/relationships/image" Target="../media/image22.gif"/><Relationship Id="rId6" Type="http://schemas.openxmlformats.org/officeDocument/2006/relationships/image" Target="../media/image17.png"/><Relationship Id="rId7" Type="http://schemas.openxmlformats.org/officeDocument/2006/relationships/image" Target="../media/image21.png"/><Relationship Id="rId8"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www.youtube.com/watch?v=ItZN6o0ylao"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www.youtube.com/watch?v=r2qd-MKHhgs" TargetMode="Externa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www.youtube.com/watch?v=6fmob-VeAMo" TargetMode="Externa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5"/>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Welcome to the Web!</a:t>
            </a:r>
            <a:endParaRPr/>
          </a:p>
        </p:txBody>
      </p:sp>
      <p:sp>
        <p:nvSpPr>
          <p:cNvPr id="104" name="Google Shape;104;p25"/>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Mr 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4"/>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3</a:t>
            </a:r>
            <a:endParaRPr/>
          </a:p>
        </p:txBody>
      </p:sp>
      <p:sp>
        <p:nvSpPr>
          <p:cNvPr id="166" name="Google Shape;166;p34"/>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Wishlist</a:t>
            </a:r>
            <a:endParaRPr/>
          </a:p>
        </p:txBody>
      </p:sp>
      <p:sp>
        <p:nvSpPr>
          <p:cNvPr id="167" name="Google Shape;167;p3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What do you wish for? In this challenge, you'll make a wishlist: a list of activities you want to do or things you want to have. To start off, write the HTML tag that creates a numbered list.</a:t>
            </a:r>
            <a:endParaRPr/>
          </a:p>
        </p:txBody>
      </p:sp>
      <p:pic>
        <p:nvPicPr>
          <p:cNvPr id="168" name="Google Shape;168;p34"/>
          <p:cNvPicPr preferRelativeResize="0"/>
          <p:nvPr/>
        </p:nvPicPr>
        <p:blipFill>
          <a:blip r:embed="rId3">
            <a:alphaModFix/>
          </a:blip>
          <a:stretch>
            <a:fillRect/>
          </a:stretch>
        </p:blipFill>
        <p:spPr>
          <a:xfrm>
            <a:off x="1653750" y="3593725"/>
            <a:ext cx="1268706" cy="876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5"/>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3</a:t>
            </a:r>
            <a:endParaRPr/>
          </a:p>
        </p:txBody>
      </p:sp>
      <p:sp>
        <p:nvSpPr>
          <p:cNvPr id="174" name="Google Shape;174;p35"/>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Wishlist</a:t>
            </a:r>
            <a:endParaRPr/>
          </a:p>
        </p:txBody>
      </p:sp>
      <p:sp>
        <p:nvSpPr>
          <p:cNvPr id="175" name="Google Shape;175;p3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Now add items to your wishlist - at least three, but you can add as many as you wish for.</a:t>
            </a:r>
            <a:endParaRPr/>
          </a:p>
        </p:txBody>
      </p:sp>
      <p:pic>
        <p:nvPicPr>
          <p:cNvPr id="176" name="Google Shape;176;p35"/>
          <p:cNvPicPr preferRelativeResize="0"/>
          <p:nvPr/>
        </p:nvPicPr>
        <p:blipFill>
          <a:blip r:embed="rId3">
            <a:alphaModFix/>
          </a:blip>
          <a:stretch>
            <a:fillRect/>
          </a:stretch>
        </p:blipFill>
        <p:spPr>
          <a:xfrm>
            <a:off x="1592775" y="3523700"/>
            <a:ext cx="1390650" cy="1219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HTML: Images</a:t>
            </a:r>
            <a:endParaRPr/>
          </a:p>
        </p:txBody>
      </p:sp>
      <p:pic>
        <p:nvPicPr>
          <p:cNvPr descr="Created by: pamela&#10;&#10;Practice this lesson yourself on KhanAcademy.org right now: &#10;https://www.khanacademy.org/computing/computer-programming/html-css/intro-to-html/p/challenge-a-picture-perfect-trip?utm_source=YT&amp;utm_medium=Desc&amp;utm_campaign=computerprogramming&#10;&#10;Watch the next lesson: https://www.khanacademy.org/computing/computer-programming/html-css/intro-to-css/p/css-basics?utm_source=YT&amp;utm_medium=Desc&amp;utm_campaign=computerprogramming&#10;&#10;Missed the previous lesson? https://www.khanacademy.org/computing/computer-programming/html-css/intro-to-html/p/html-lists?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182" name="Google Shape;182;p36" title="HTML: Images | Intro to HTML/CSS: Making webpages | Computer Programming | Khan Academy">
            <a:hlinkClick r:id="rId3"/>
          </p:cNvPr>
          <p:cNvPicPr preferRelativeResize="0"/>
          <p:nvPr/>
        </p:nvPicPr>
        <p:blipFill>
          <a:blip r:embed="rId4">
            <a:alphaModFix/>
          </a:blip>
          <a:stretch>
            <a:fillRect/>
          </a:stretch>
        </p:blipFill>
        <p:spPr>
          <a:xfrm>
            <a:off x="2286000" y="12134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7"/>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4</a:t>
            </a:r>
            <a:endParaRPr/>
          </a:p>
        </p:txBody>
      </p:sp>
      <p:sp>
        <p:nvSpPr>
          <p:cNvPr id="188" name="Google Shape;188;p37"/>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 picture-perfect trip</a:t>
            </a:r>
            <a:endParaRPr/>
          </a:p>
        </p:txBody>
      </p:sp>
      <p:sp>
        <p:nvSpPr>
          <p:cNvPr id="189" name="Google Shape;189;p3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If you could take the perfect trip, where would you go? What animals would you see? What food would you eat? Add images to this webpage after each paragraph tag, to share your perfect trip with the world.</a:t>
            </a:r>
            <a:endParaRPr/>
          </a:p>
        </p:txBody>
      </p:sp>
      <p:pic>
        <p:nvPicPr>
          <p:cNvPr id="190" name="Google Shape;190;p37"/>
          <p:cNvPicPr preferRelativeResize="0"/>
          <p:nvPr/>
        </p:nvPicPr>
        <p:blipFill>
          <a:blip r:embed="rId3">
            <a:alphaModFix/>
          </a:blip>
          <a:stretch>
            <a:fillRect/>
          </a:stretch>
        </p:blipFill>
        <p:spPr>
          <a:xfrm>
            <a:off x="1435613" y="3549325"/>
            <a:ext cx="1704975" cy="809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8"/>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4</a:t>
            </a:r>
            <a:endParaRPr/>
          </a:p>
        </p:txBody>
      </p:sp>
      <p:sp>
        <p:nvSpPr>
          <p:cNvPr id="196" name="Google Shape;196;p38"/>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 picture-perfect trip</a:t>
            </a:r>
            <a:endParaRPr/>
          </a:p>
        </p:txBody>
      </p:sp>
      <p:sp>
        <p:nvSpPr>
          <p:cNvPr id="197" name="Google Shape;197;p3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We want you to experiment with the width and height attributes, so try adding them to your images.</a:t>
            </a:r>
            <a:endParaRPr/>
          </a:p>
        </p:txBody>
      </p:sp>
      <p:pic>
        <p:nvPicPr>
          <p:cNvPr id="198" name="Google Shape;198;p38"/>
          <p:cNvPicPr preferRelativeResize="0"/>
          <p:nvPr/>
        </p:nvPicPr>
        <p:blipFill>
          <a:blip r:embed="rId3">
            <a:alphaModFix/>
          </a:blip>
          <a:stretch>
            <a:fillRect/>
          </a:stretch>
        </p:blipFill>
        <p:spPr>
          <a:xfrm>
            <a:off x="766650" y="3593725"/>
            <a:ext cx="3228975" cy="790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9"/>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Challenges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0"/>
          <p:cNvSpPr/>
          <p:nvPr/>
        </p:nvSpPr>
        <p:spPr>
          <a:xfrm>
            <a:off x="2399989" y="3610794"/>
            <a:ext cx="333600" cy="326100"/>
          </a:xfrm>
          <a:prstGeom prst="diamond">
            <a:avLst/>
          </a:prstGeom>
          <a:solidFill>
            <a:srgbClr val="1B93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09" name="Google Shape;209;p40"/>
          <p:cNvSpPr/>
          <p:nvPr/>
        </p:nvSpPr>
        <p:spPr>
          <a:xfrm>
            <a:off x="7200589" y="3610794"/>
            <a:ext cx="333600" cy="326100"/>
          </a:xfrm>
          <a:prstGeom prst="diamond">
            <a:avLst/>
          </a:prstGeom>
          <a:solidFill>
            <a:srgbClr val="1B93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10" name="Google Shape;210;p40"/>
          <p:cNvSpPr/>
          <p:nvPr/>
        </p:nvSpPr>
        <p:spPr>
          <a:xfrm>
            <a:off x="0" y="3438700"/>
            <a:ext cx="9144000" cy="410400"/>
          </a:xfrm>
          <a:prstGeom prst="rect">
            <a:avLst/>
          </a:prstGeom>
          <a:solidFill>
            <a:srgbClr val="1B93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11" name="Google Shape;211;p40"/>
          <p:cNvSpPr txBox="1"/>
          <p:nvPr/>
        </p:nvSpPr>
        <p:spPr>
          <a:xfrm>
            <a:off x="181500" y="-94650"/>
            <a:ext cx="6687300" cy="923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5300">
                <a:solidFill>
                  <a:schemeClr val="dk1"/>
                </a:solidFill>
                <a:latin typeface="PT Sans Narrow"/>
                <a:ea typeface="PT Sans Narrow"/>
                <a:cs typeface="PT Sans Narrow"/>
                <a:sym typeface="PT Sans Narrow"/>
              </a:rPr>
              <a:t>MOZILLA X-RAY GOGGLES</a:t>
            </a:r>
            <a:endParaRPr b="1" sz="5400">
              <a:latin typeface="PT Sans Narrow"/>
              <a:ea typeface="PT Sans Narrow"/>
              <a:cs typeface="PT Sans Narrow"/>
              <a:sym typeface="PT Sans Narrow"/>
            </a:endParaRPr>
          </a:p>
        </p:txBody>
      </p:sp>
      <p:sp>
        <p:nvSpPr>
          <p:cNvPr id="212" name="Google Shape;212;p40"/>
          <p:cNvSpPr/>
          <p:nvPr/>
        </p:nvSpPr>
        <p:spPr>
          <a:xfrm>
            <a:off x="0" y="4909800"/>
            <a:ext cx="9911400" cy="233700"/>
          </a:xfrm>
          <a:custGeom>
            <a:rect b="b" l="l" r="r" t="t"/>
            <a:pathLst>
              <a:path extrusionOk="0" h="120000" w="120000">
                <a:moveTo>
                  <a:pt x="89" y="0"/>
                </a:moveTo>
                <a:lnTo>
                  <a:pt x="119996" y="0"/>
                </a:lnTo>
                <a:cubicBezTo>
                  <a:pt x="120121" y="1673"/>
                  <a:pt x="109449" y="57921"/>
                  <a:pt x="109708" y="59594"/>
                </a:cubicBezTo>
                <a:cubicBezTo>
                  <a:pt x="109359" y="58988"/>
                  <a:pt x="120211" y="119284"/>
                  <a:pt x="119996" y="119469"/>
                </a:cubicBezTo>
                <a:lnTo>
                  <a:pt x="0" y="120000"/>
                </a:lnTo>
                <a:cubicBezTo>
                  <a:pt x="1" y="80176"/>
                  <a:pt x="87" y="39823"/>
                  <a:pt x="89" y="0"/>
                </a:cubicBezTo>
                <a:close/>
              </a:path>
            </a:pathLst>
          </a:custGeom>
          <a:solidFill>
            <a:srgbClr val="51BA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cxnSp>
        <p:nvCxnSpPr>
          <p:cNvPr id="213" name="Google Shape;213;p40"/>
          <p:cNvCxnSpPr/>
          <p:nvPr/>
        </p:nvCxnSpPr>
        <p:spPr>
          <a:xfrm>
            <a:off x="4193700" y="3832350"/>
            <a:ext cx="0" cy="1074000"/>
          </a:xfrm>
          <a:prstGeom prst="straightConnector1">
            <a:avLst/>
          </a:prstGeom>
          <a:noFill/>
          <a:ln cap="flat" cmpd="sng" w="9525">
            <a:solidFill>
              <a:srgbClr val="7F7F7F"/>
            </a:solidFill>
            <a:prstDash val="dash"/>
            <a:round/>
            <a:headEnd len="sm" w="sm" type="none"/>
            <a:tailEnd len="sm" w="sm" type="none"/>
          </a:ln>
        </p:spPr>
      </p:cxnSp>
      <p:sp>
        <p:nvSpPr>
          <p:cNvPr id="214" name="Google Shape;214;p40"/>
          <p:cNvSpPr txBox="1"/>
          <p:nvPr/>
        </p:nvSpPr>
        <p:spPr>
          <a:xfrm>
            <a:off x="-1" y="3459606"/>
            <a:ext cx="54864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1800">
                <a:solidFill>
                  <a:srgbClr val="FFFFFF"/>
                </a:solidFill>
                <a:latin typeface="PT Sans Narrow"/>
                <a:ea typeface="PT Sans Narrow"/>
                <a:cs typeface="PT Sans Narrow"/>
                <a:sym typeface="PT Sans Narrow"/>
              </a:rPr>
              <a:t>SUCCESS CRITERIA</a:t>
            </a:r>
            <a:endParaRPr b="1" sz="1800">
              <a:solidFill>
                <a:srgbClr val="FFFFFF"/>
              </a:solidFill>
              <a:latin typeface="PT Sans Narrow"/>
              <a:ea typeface="PT Sans Narrow"/>
              <a:cs typeface="PT Sans Narrow"/>
              <a:sym typeface="PT Sans Narrow"/>
            </a:endParaRPr>
          </a:p>
        </p:txBody>
      </p:sp>
      <p:sp>
        <p:nvSpPr>
          <p:cNvPr id="215" name="Google Shape;215;p40"/>
          <p:cNvSpPr txBox="1"/>
          <p:nvPr/>
        </p:nvSpPr>
        <p:spPr>
          <a:xfrm>
            <a:off x="5241598" y="3465025"/>
            <a:ext cx="32928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1800">
                <a:solidFill>
                  <a:srgbClr val="FFFFFF"/>
                </a:solidFill>
                <a:latin typeface="PT Sans Narrow"/>
                <a:ea typeface="PT Sans Narrow"/>
                <a:cs typeface="PT Sans Narrow"/>
                <a:sym typeface="PT Sans Narrow"/>
              </a:rPr>
              <a:t>FINISHED</a:t>
            </a:r>
            <a:endParaRPr b="1" sz="1800">
              <a:solidFill>
                <a:srgbClr val="FFFFFF"/>
              </a:solidFill>
              <a:latin typeface="PT Sans Narrow"/>
              <a:ea typeface="PT Sans Narrow"/>
              <a:cs typeface="PT Sans Narrow"/>
              <a:sym typeface="PT Sans Narrow"/>
            </a:endParaRPr>
          </a:p>
        </p:txBody>
      </p:sp>
      <p:sp>
        <p:nvSpPr>
          <p:cNvPr id="216" name="Google Shape;216;p40"/>
          <p:cNvSpPr txBox="1"/>
          <p:nvPr/>
        </p:nvSpPr>
        <p:spPr>
          <a:xfrm>
            <a:off x="233570" y="682527"/>
            <a:ext cx="2159100" cy="5541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 sz="1800">
                <a:latin typeface="PT Sans Narrow"/>
                <a:ea typeface="PT Sans Narrow"/>
                <a:cs typeface="PT Sans Narrow"/>
                <a:sym typeface="PT Sans Narrow"/>
              </a:rPr>
              <a:t>ACTIVITY</a:t>
            </a:r>
            <a:endParaRPr b="1" sz="1800">
              <a:solidFill>
                <a:srgbClr val="000000"/>
              </a:solidFill>
              <a:latin typeface="PT Sans Narrow"/>
              <a:ea typeface="PT Sans Narrow"/>
              <a:cs typeface="PT Sans Narrow"/>
              <a:sym typeface="PT Sans Narrow"/>
            </a:endParaRPr>
          </a:p>
        </p:txBody>
      </p:sp>
      <p:sp>
        <p:nvSpPr>
          <p:cNvPr id="217" name="Google Shape;217;p40"/>
          <p:cNvSpPr txBox="1"/>
          <p:nvPr/>
        </p:nvSpPr>
        <p:spPr>
          <a:xfrm>
            <a:off x="217500" y="3945975"/>
            <a:ext cx="4128600" cy="554100"/>
          </a:xfrm>
          <a:prstGeom prst="rect">
            <a:avLst/>
          </a:prstGeom>
          <a:noFill/>
          <a:ln>
            <a:noFill/>
          </a:ln>
        </p:spPr>
        <p:txBody>
          <a:bodyPr anchorCtr="0" anchor="t" bIns="45700" lIns="91425" spcFirstLastPara="1" rIns="91425" wrap="square" tIns="45700">
            <a:noAutofit/>
          </a:bodyPr>
          <a:lstStyle/>
          <a:p>
            <a:pPr indent="-171450" lvl="0" marL="171450" marR="0" rtl="0" algn="l">
              <a:spcBef>
                <a:spcPts val="0"/>
              </a:spcBef>
              <a:spcAft>
                <a:spcPts val="0"/>
              </a:spcAft>
              <a:buClr>
                <a:srgbClr val="000000"/>
              </a:buClr>
              <a:buSzPts val="1200"/>
              <a:buFont typeface="PT Sans Narrow"/>
              <a:buChar char="❑"/>
            </a:pPr>
            <a:r>
              <a:rPr lang="en" sz="1200">
                <a:latin typeface="PT Sans Narrow"/>
                <a:ea typeface="PT Sans Narrow"/>
                <a:cs typeface="PT Sans Narrow"/>
                <a:sym typeface="PT Sans Narrow"/>
              </a:rPr>
              <a:t>Understand that all webpages are made up of code.</a:t>
            </a:r>
            <a:endParaRPr sz="1200">
              <a:latin typeface="PT Sans Narrow"/>
              <a:ea typeface="PT Sans Narrow"/>
              <a:cs typeface="PT Sans Narrow"/>
              <a:sym typeface="PT Sans Narrow"/>
            </a:endParaRPr>
          </a:p>
          <a:p>
            <a:pPr indent="-171450" lvl="0" marL="171450" marR="0" rtl="0" algn="l">
              <a:spcBef>
                <a:spcPts val="0"/>
              </a:spcBef>
              <a:spcAft>
                <a:spcPts val="0"/>
              </a:spcAft>
              <a:buClr>
                <a:srgbClr val="000000"/>
              </a:buClr>
              <a:buSzPts val="1200"/>
              <a:buFont typeface="PT Sans Narrow"/>
              <a:buChar char="❑"/>
            </a:pPr>
            <a:r>
              <a:rPr lang="en" sz="1200">
                <a:latin typeface="PT Sans Narrow"/>
                <a:ea typeface="PT Sans Narrow"/>
                <a:cs typeface="PT Sans Narrow"/>
                <a:sym typeface="PT Sans Narrow"/>
              </a:rPr>
              <a:t>Know the name of the code that used to add content to all webpages.</a:t>
            </a:r>
            <a:endParaRPr sz="1200">
              <a:latin typeface="PT Sans Narrow"/>
              <a:ea typeface="PT Sans Narrow"/>
              <a:cs typeface="PT Sans Narrow"/>
              <a:sym typeface="PT Sans Narrow"/>
            </a:endParaRPr>
          </a:p>
          <a:p>
            <a:pPr indent="0" lvl="0" marL="171450" marR="0" rtl="0" algn="l">
              <a:spcBef>
                <a:spcPts val="0"/>
              </a:spcBef>
              <a:spcAft>
                <a:spcPts val="0"/>
              </a:spcAft>
              <a:buNone/>
            </a:pPr>
            <a:r>
              <a:t/>
            </a:r>
            <a:endParaRPr sz="1200">
              <a:latin typeface="PT Sans Narrow"/>
              <a:ea typeface="PT Sans Narrow"/>
              <a:cs typeface="PT Sans Narrow"/>
              <a:sym typeface="PT Sans Narrow"/>
            </a:endParaRPr>
          </a:p>
        </p:txBody>
      </p:sp>
      <p:sp>
        <p:nvSpPr>
          <p:cNvPr id="218" name="Google Shape;218;p40"/>
          <p:cNvSpPr txBox="1"/>
          <p:nvPr/>
        </p:nvSpPr>
        <p:spPr>
          <a:xfrm>
            <a:off x="210750" y="1271200"/>
            <a:ext cx="6168300" cy="2016900"/>
          </a:xfrm>
          <a:prstGeom prst="rect">
            <a:avLst/>
          </a:prstGeom>
          <a:noFill/>
          <a:ln cap="flat" cmpd="sng" w="9525">
            <a:solidFill>
              <a:srgbClr val="000000"/>
            </a:solidFill>
            <a:prstDash val="dash"/>
            <a:round/>
            <a:headEnd len="sm" w="sm" type="none"/>
            <a:tailEnd len="sm" w="sm" type="none"/>
          </a:ln>
        </p:spPr>
        <p:txBody>
          <a:bodyPr anchorCtr="0" anchor="t" bIns="45700" lIns="91425" spcFirstLastPara="1" rIns="91425" wrap="square" tIns="45700">
            <a:noAutofit/>
          </a:bodyPr>
          <a:lstStyle/>
          <a:p>
            <a:pPr indent="-171450" lvl="0" marL="171450" marR="0" rtl="0" algn="l">
              <a:spcBef>
                <a:spcPts val="0"/>
              </a:spcBef>
              <a:spcAft>
                <a:spcPts val="0"/>
              </a:spcAft>
              <a:buClr>
                <a:srgbClr val="000000"/>
              </a:buClr>
              <a:buSzPts val="1200"/>
              <a:buFont typeface="PT Sans Narrow"/>
              <a:buChar char="❑"/>
            </a:pPr>
            <a:r>
              <a:rPr lang="en" sz="1200">
                <a:latin typeface="PT Sans Narrow"/>
                <a:ea typeface="PT Sans Narrow"/>
                <a:cs typeface="PT Sans Narrow"/>
                <a:sym typeface="PT Sans Narrow"/>
              </a:rPr>
              <a:t>Using your school Google account signup to </a:t>
            </a:r>
            <a:r>
              <a:rPr b="1" lang="en" sz="1200">
                <a:latin typeface="PT Sans Narrow"/>
                <a:ea typeface="PT Sans Narrow"/>
                <a:cs typeface="PT Sans Narrow"/>
                <a:sym typeface="PT Sans Narrow"/>
              </a:rPr>
              <a:t>bit.ly/xrayGoggles</a:t>
            </a:r>
            <a:br>
              <a:rPr b="1" lang="en" sz="1200">
                <a:latin typeface="PT Sans Narrow"/>
                <a:ea typeface="PT Sans Narrow"/>
                <a:cs typeface="PT Sans Narrow"/>
                <a:sym typeface="PT Sans Narrow"/>
              </a:rPr>
            </a:br>
            <a:endParaRPr sz="1200">
              <a:latin typeface="PT Sans Narrow"/>
              <a:ea typeface="PT Sans Narrow"/>
              <a:cs typeface="PT Sans Narrow"/>
              <a:sym typeface="PT Sans Narrow"/>
            </a:endParaRPr>
          </a:p>
          <a:p>
            <a:pPr indent="-171450" lvl="0" marL="171450" marR="0" rtl="0" algn="l">
              <a:spcBef>
                <a:spcPts val="0"/>
              </a:spcBef>
              <a:spcAft>
                <a:spcPts val="0"/>
              </a:spcAft>
              <a:buClr>
                <a:srgbClr val="000000"/>
              </a:buClr>
              <a:buSzPts val="1200"/>
              <a:buFont typeface="PT Sans Narrow"/>
              <a:buChar char="❑"/>
            </a:pPr>
            <a:r>
              <a:rPr lang="en" sz="1200">
                <a:latin typeface="PT Sans Narrow"/>
                <a:ea typeface="PT Sans Narrow"/>
                <a:cs typeface="PT Sans Narrow"/>
                <a:sym typeface="PT Sans Narrow"/>
              </a:rPr>
              <a:t>Once you have installed X-Ray Goggles on your bookmark bar. </a:t>
            </a:r>
            <a:br>
              <a:rPr lang="en" sz="1200">
                <a:latin typeface="PT Sans Narrow"/>
                <a:ea typeface="PT Sans Narrow"/>
                <a:cs typeface="PT Sans Narrow"/>
                <a:sym typeface="PT Sans Narrow"/>
              </a:rPr>
            </a:br>
            <a:endParaRPr sz="1200">
              <a:latin typeface="PT Sans Narrow"/>
              <a:ea typeface="PT Sans Narrow"/>
              <a:cs typeface="PT Sans Narrow"/>
              <a:sym typeface="PT Sans Narrow"/>
            </a:endParaRPr>
          </a:p>
          <a:p>
            <a:pPr indent="-171450" lvl="0" marL="171450" marR="0" rtl="0" algn="l">
              <a:spcBef>
                <a:spcPts val="0"/>
              </a:spcBef>
              <a:spcAft>
                <a:spcPts val="0"/>
              </a:spcAft>
              <a:buClr>
                <a:srgbClr val="000000"/>
              </a:buClr>
              <a:buSzPts val="1200"/>
              <a:buFont typeface="PT Sans Narrow"/>
              <a:buChar char="❑"/>
            </a:pPr>
            <a:r>
              <a:rPr lang="en" sz="1200">
                <a:latin typeface="PT Sans Narrow"/>
                <a:ea typeface="PT Sans Narrow"/>
                <a:cs typeface="PT Sans Narrow"/>
                <a:sym typeface="PT Sans Narrow"/>
              </a:rPr>
              <a:t>Goto one of your favourite websites then turn on your x-ray goggles and explore the code behind the webpage.</a:t>
            </a:r>
            <a:br>
              <a:rPr lang="en" sz="1200">
                <a:latin typeface="PT Sans Narrow"/>
                <a:ea typeface="PT Sans Narrow"/>
                <a:cs typeface="PT Sans Narrow"/>
                <a:sym typeface="PT Sans Narrow"/>
              </a:rPr>
            </a:br>
            <a:endParaRPr sz="1200">
              <a:latin typeface="PT Sans Narrow"/>
              <a:ea typeface="PT Sans Narrow"/>
              <a:cs typeface="PT Sans Narrow"/>
              <a:sym typeface="PT Sans Narrow"/>
            </a:endParaRPr>
          </a:p>
          <a:p>
            <a:pPr indent="0" lvl="0" marL="171450" marR="0" rtl="0" algn="l">
              <a:spcBef>
                <a:spcPts val="0"/>
              </a:spcBef>
              <a:spcAft>
                <a:spcPts val="0"/>
              </a:spcAft>
              <a:buNone/>
            </a:pPr>
            <a:br>
              <a:rPr lang="en" sz="1200">
                <a:latin typeface="PT Sans Narrow"/>
                <a:ea typeface="PT Sans Narrow"/>
                <a:cs typeface="PT Sans Narrow"/>
                <a:sym typeface="PT Sans Narrow"/>
              </a:rPr>
            </a:br>
            <a:endParaRPr sz="1200">
              <a:latin typeface="PT Sans Narrow"/>
              <a:ea typeface="PT Sans Narrow"/>
              <a:cs typeface="PT Sans Narrow"/>
              <a:sym typeface="PT Sans Narrow"/>
            </a:endParaRPr>
          </a:p>
          <a:p>
            <a:pPr indent="0" lvl="0" marL="171450" marR="0" rtl="0" algn="l">
              <a:spcBef>
                <a:spcPts val="0"/>
              </a:spcBef>
              <a:spcAft>
                <a:spcPts val="0"/>
              </a:spcAft>
              <a:buNone/>
            </a:pPr>
            <a:br>
              <a:rPr lang="en" sz="1200">
                <a:latin typeface="PT Sans Narrow"/>
                <a:ea typeface="PT Sans Narrow"/>
                <a:cs typeface="PT Sans Narrow"/>
                <a:sym typeface="PT Sans Narrow"/>
              </a:rPr>
            </a:br>
            <a:endParaRPr sz="1200">
              <a:latin typeface="PT Sans Narrow"/>
              <a:ea typeface="PT Sans Narrow"/>
              <a:cs typeface="PT Sans Narrow"/>
              <a:sym typeface="PT Sans Narrow"/>
            </a:endParaRPr>
          </a:p>
          <a:p>
            <a:pPr indent="0" lvl="0" marL="0" marR="0" rtl="0" algn="l">
              <a:spcBef>
                <a:spcPts val="0"/>
              </a:spcBef>
              <a:spcAft>
                <a:spcPts val="0"/>
              </a:spcAft>
              <a:buNone/>
            </a:pPr>
            <a:r>
              <a:t/>
            </a:r>
            <a:endParaRPr>
              <a:latin typeface="PT Sans Narrow"/>
              <a:ea typeface="PT Sans Narrow"/>
              <a:cs typeface="PT Sans Narrow"/>
              <a:sym typeface="PT Sans Narrow"/>
            </a:endParaRPr>
          </a:p>
        </p:txBody>
      </p:sp>
      <p:pic>
        <p:nvPicPr>
          <p:cNvPr id="219" name="Google Shape;219;p40"/>
          <p:cNvPicPr preferRelativeResize="0"/>
          <p:nvPr/>
        </p:nvPicPr>
        <p:blipFill>
          <a:blip r:embed="rId3">
            <a:alphaModFix/>
          </a:blip>
          <a:stretch>
            <a:fillRect/>
          </a:stretch>
        </p:blipFill>
        <p:spPr>
          <a:xfrm>
            <a:off x="6494400" y="0"/>
            <a:ext cx="2631900" cy="3362500"/>
          </a:xfrm>
          <a:prstGeom prst="rect">
            <a:avLst/>
          </a:prstGeom>
          <a:noFill/>
          <a:ln>
            <a:noFill/>
          </a:ln>
        </p:spPr>
      </p:pic>
      <p:pic>
        <p:nvPicPr>
          <p:cNvPr id="220" name="Google Shape;220;p40"/>
          <p:cNvPicPr preferRelativeResize="0"/>
          <p:nvPr/>
        </p:nvPicPr>
        <p:blipFill>
          <a:blip r:embed="rId4">
            <a:alphaModFix/>
          </a:blip>
          <a:stretch>
            <a:fillRect/>
          </a:stretch>
        </p:blipFill>
        <p:spPr>
          <a:xfrm>
            <a:off x="8554150" y="4665600"/>
            <a:ext cx="554100" cy="554100"/>
          </a:xfrm>
          <a:prstGeom prst="rect">
            <a:avLst/>
          </a:prstGeom>
          <a:noFill/>
          <a:ln>
            <a:noFill/>
          </a:ln>
        </p:spPr>
      </p:pic>
      <p:sp>
        <p:nvSpPr>
          <p:cNvPr id="221" name="Google Shape;221;p40"/>
          <p:cNvSpPr txBox="1"/>
          <p:nvPr/>
        </p:nvSpPr>
        <p:spPr>
          <a:xfrm>
            <a:off x="4278600" y="3869775"/>
            <a:ext cx="4829700" cy="92340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rgbClr val="000000"/>
              </a:buClr>
              <a:buSzPts val="1200"/>
              <a:buFont typeface="PT Sans Narrow"/>
              <a:buChar char="+"/>
            </a:pPr>
            <a:r>
              <a:rPr lang="en" sz="1200">
                <a:solidFill>
                  <a:schemeClr val="dk1"/>
                </a:solidFill>
                <a:latin typeface="PT Sans Narrow"/>
                <a:ea typeface="PT Sans Narrow"/>
                <a:cs typeface="PT Sans Narrow"/>
                <a:sym typeface="PT Sans Narrow"/>
              </a:rPr>
              <a:t>Challenge yourself to do more! Can you change your favourite movies website? Or change a musicians page to show they are playing at a local venue and for free!? </a:t>
            </a:r>
            <a:endParaRPr sz="1200">
              <a:solidFill>
                <a:schemeClr val="dk1"/>
              </a:solidFill>
              <a:latin typeface="PT Sans Narrow"/>
              <a:ea typeface="PT Sans Narrow"/>
              <a:cs typeface="PT Sans Narrow"/>
              <a:sym typeface="PT Sans Narrow"/>
            </a:endParaRPr>
          </a:p>
          <a:p>
            <a:pPr indent="-171450" lvl="0" marL="171450" rtl="0" algn="l">
              <a:spcBef>
                <a:spcPts val="0"/>
              </a:spcBef>
              <a:spcAft>
                <a:spcPts val="0"/>
              </a:spcAft>
              <a:buClr>
                <a:srgbClr val="000000"/>
              </a:buClr>
              <a:buSzPts val="1200"/>
              <a:buFont typeface="PT Sans Narrow"/>
              <a:buChar char="+"/>
            </a:pPr>
            <a:r>
              <a:rPr lang="en" sz="1200">
                <a:solidFill>
                  <a:schemeClr val="dk1"/>
                </a:solidFill>
                <a:latin typeface="PT Sans Narrow"/>
                <a:ea typeface="PT Sans Narrow"/>
                <a:cs typeface="PT Sans Narrow"/>
                <a:sym typeface="PT Sans Narrow"/>
              </a:rPr>
              <a:t>Publish your edit onto Google Classroom.</a:t>
            </a:r>
            <a:endParaRPr sz="1200">
              <a:latin typeface="PT Sans Narrow"/>
              <a:ea typeface="PT Sans Narrow"/>
              <a:cs typeface="PT Sans Narrow"/>
              <a:sym typeface="PT Sans Narrow"/>
            </a:endParaRPr>
          </a:p>
          <a:p>
            <a:pPr indent="-171450" lvl="0" marL="171450" marR="0" rtl="0" algn="l">
              <a:spcBef>
                <a:spcPts val="0"/>
              </a:spcBef>
              <a:spcAft>
                <a:spcPts val="0"/>
              </a:spcAft>
              <a:buClr>
                <a:srgbClr val="000000"/>
              </a:buClr>
              <a:buSzPts val="1200"/>
              <a:buFont typeface="PT Sans Narrow"/>
              <a:buChar char="+"/>
            </a:pPr>
            <a:r>
              <a:rPr lang="en" sz="1200">
                <a:latin typeface="PT Sans Narrow"/>
                <a:ea typeface="PT Sans Narrow"/>
                <a:cs typeface="PT Sans Narrow"/>
                <a:sym typeface="PT Sans Narrow"/>
              </a:rPr>
              <a:t>Help a neighbour!</a:t>
            </a:r>
            <a:endParaRPr sz="1200">
              <a:latin typeface="PT Sans Narrow"/>
              <a:ea typeface="PT Sans Narrow"/>
              <a:cs typeface="PT Sans Narrow"/>
              <a:sym typeface="PT Sans Narrow"/>
            </a:endParaRPr>
          </a:p>
          <a:p>
            <a:pPr indent="-171450" lvl="0" marL="171450" marR="0" rtl="0" algn="l">
              <a:spcBef>
                <a:spcPts val="0"/>
              </a:spcBef>
              <a:spcAft>
                <a:spcPts val="0"/>
              </a:spcAft>
              <a:buClr>
                <a:srgbClr val="000000"/>
              </a:buClr>
              <a:buSzPts val="1200"/>
              <a:buFont typeface="PT Sans Narrow"/>
              <a:buChar char="+"/>
            </a:pPr>
            <a:r>
              <a:rPr lang="en" sz="1200">
                <a:latin typeface="PT Sans Narrow"/>
                <a:ea typeface="PT Sans Narrow"/>
                <a:cs typeface="PT Sans Narrow"/>
                <a:sym typeface="PT Sans Narrow"/>
              </a:rPr>
              <a:t>Try to change an image on a webpage.</a:t>
            </a:r>
            <a:endParaRPr sz="1200">
              <a:latin typeface="PT Sans Narrow"/>
              <a:ea typeface="PT Sans Narrow"/>
              <a:cs typeface="PT Sans Narrow"/>
              <a:sym typeface="PT Sans Narrow"/>
            </a:endParaRPr>
          </a:p>
          <a:p>
            <a:pPr indent="0" lvl="0" marL="171450" marR="0" rtl="0" algn="l">
              <a:spcBef>
                <a:spcPts val="0"/>
              </a:spcBef>
              <a:spcAft>
                <a:spcPts val="0"/>
              </a:spcAft>
              <a:buNone/>
            </a:pPr>
            <a:r>
              <a:t/>
            </a:r>
            <a:endParaRPr sz="1200">
              <a:latin typeface="PT Sans Narrow"/>
              <a:ea typeface="PT Sans Narrow"/>
              <a:cs typeface="PT Sans Narrow"/>
              <a:sym typeface="PT Sans Narrow"/>
            </a:endParaRPr>
          </a:p>
        </p:txBody>
      </p:sp>
      <p:sp>
        <p:nvSpPr>
          <p:cNvPr id="222" name="Google Shape;222;p40"/>
          <p:cNvSpPr txBox="1"/>
          <p:nvPr/>
        </p:nvSpPr>
        <p:spPr>
          <a:xfrm>
            <a:off x="0" y="4827300"/>
            <a:ext cx="3024900" cy="23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100"/>
              <a:t>Credit to</a:t>
            </a:r>
            <a:r>
              <a:rPr b="1" i="1" lang="en" sz="1100" u="sng">
                <a:hlinkClick r:id="rId5"/>
              </a:rPr>
              <a:t> x-ray-goggles.mouse.org</a:t>
            </a:r>
            <a:endParaRPr b="1" i="1"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1"/>
          <p:cNvSpPr/>
          <p:nvPr/>
        </p:nvSpPr>
        <p:spPr>
          <a:xfrm>
            <a:off x="2399989" y="3610794"/>
            <a:ext cx="333600" cy="326100"/>
          </a:xfrm>
          <a:prstGeom prst="diamond">
            <a:avLst/>
          </a:prstGeom>
          <a:solidFill>
            <a:srgbClr val="1B93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28" name="Google Shape;228;p41"/>
          <p:cNvSpPr/>
          <p:nvPr/>
        </p:nvSpPr>
        <p:spPr>
          <a:xfrm>
            <a:off x="7200589" y="3610794"/>
            <a:ext cx="333600" cy="326100"/>
          </a:xfrm>
          <a:prstGeom prst="diamond">
            <a:avLst/>
          </a:prstGeom>
          <a:solidFill>
            <a:srgbClr val="1B93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29" name="Google Shape;229;p41"/>
          <p:cNvSpPr/>
          <p:nvPr/>
        </p:nvSpPr>
        <p:spPr>
          <a:xfrm>
            <a:off x="0" y="3362500"/>
            <a:ext cx="9144000" cy="410400"/>
          </a:xfrm>
          <a:prstGeom prst="rect">
            <a:avLst/>
          </a:prstGeom>
          <a:solidFill>
            <a:srgbClr val="1B93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30" name="Google Shape;230;p41"/>
          <p:cNvSpPr txBox="1"/>
          <p:nvPr/>
        </p:nvSpPr>
        <p:spPr>
          <a:xfrm>
            <a:off x="181500" y="-94650"/>
            <a:ext cx="6687300" cy="923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5300">
                <a:solidFill>
                  <a:schemeClr val="dk1"/>
                </a:solidFill>
                <a:latin typeface="PT Sans Narrow"/>
                <a:ea typeface="PT Sans Narrow"/>
                <a:cs typeface="PT Sans Narrow"/>
                <a:sym typeface="PT Sans Narrow"/>
              </a:rPr>
              <a:t>HACK THE NEWS!</a:t>
            </a:r>
            <a:endParaRPr b="1" sz="5400">
              <a:latin typeface="PT Sans Narrow"/>
              <a:ea typeface="PT Sans Narrow"/>
              <a:cs typeface="PT Sans Narrow"/>
              <a:sym typeface="PT Sans Narrow"/>
            </a:endParaRPr>
          </a:p>
        </p:txBody>
      </p:sp>
      <p:cxnSp>
        <p:nvCxnSpPr>
          <p:cNvPr id="231" name="Google Shape;231;p41"/>
          <p:cNvCxnSpPr/>
          <p:nvPr/>
        </p:nvCxnSpPr>
        <p:spPr>
          <a:xfrm>
            <a:off x="4436400" y="3873600"/>
            <a:ext cx="0" cy="1074000"/>
          </a:xfrm>
          <a:prstGeom prst="straightConnector1">
            <a:avLst/>
          </a:prstGeom>
          <a:noFill/>
          <a:ln cap="flat" cmpd="sng" w="9525">
            <a:solidFill>
              <a:srgbClr val="7F7F7F"/>
            </a:solidFill>
            <a:prstDash val="dash"/>
            <a:round/>
            <a:headEnd len="sm" w="sm" type="none"/>
            <a:tailEnd len="sm" w="sm" type="none"/>
          </a:ln>
        </p:spPr>
      </p:cxnSp>
      <p:sp>
        <p:nvSpPr>
          <p:cNvPr id="232" name="Google Shape;232;p41"/>
          <p:cNvSpPr txBox="1"/>
          <p:nvPr/>
        </p:nvSpPr>
        <p:spPr>
          <a:xfrm>
            <a:off x="4572000" y="3945975"/>
            <a:ext cx="4554300" cy="851100"/>
          </a:xfrm>
          <a:prstGeom prst="rect">
            <a:avLst/>
          </a:prstGeom>
          <a:noFill/>
          <a:ln>
            <a:noFill/>
          </a:ln>
        </p:spPr>
        <p:txBody>
          <a:bodyPr anchorCtr="0" anchor="t" bIns="45700" lIns="91425" spcFirstLastPara="1" rIns="91425" wrap="square" tIns="45700">
            <a:noAutofit/>
          </a:bodyPr>
          <a:lstStyle/>
          <a:p>
            <a:pPr indent="-171450" lvl="0" marL="171450" marR="0" rtl="0" algn="l">
              <a:spcBef>
                <a:spcPts val="0"/>
              </a:spcBef>
              <a:spcAft>
                <a:spcPts val="0"/>
              </a:spcAft>
              <a:buClr>
                <a:srgbClr val="000000"/>
              </a:buClr>
              <a:buSzPts val="1200"/>
              <a:buFont typeface="PT Sans Narrow"/>
              <a:buChar char="+"/>
            </a:pPr>
            <a:r>
              <a:rPr lang="en" sz="1200">
                <a:latin typeface="PT Sans Narrow"/>
                <a:ea typeface="PT Sans Narrow"/>
                <a:cs typeface="PT Sans Narrow"/>
                <a:sym typeface="PT Sans Narrow"/>
              </a:rPr>
              <a:t>Take a screenshot of your fake news and post it on Google Classroom.</a:t>
            </a:r>
            <a:r>
              <a:rPr lang="en" sz="1200" u="sng">
                <a:solidFill>
                  <a:srgbClr val="0000FF"/>
                </a:solidFill>
                <a:latin typeface="PT Sans Narrow"/>
                <a:ea typeface="PT Sans Narrow"/>
                <a:cs typeface="PT Sans Narrow"/>
                <a:sym typeface="PT Sans Narrow"/>
                <a:hlinkClick r:id="rId3">
                  <a:extLst>
                    <a:ext uri="{A12FA001-AC4F-418D-AE19-62706E023703}">
                      <ahyp:hlinkClr val="tx"/>
                    </a:ext>
                  </a:extLst>
                </a:hlinkClick>
              </a:rPr>
              <a:t>  </a:t>
            </a:r>
            <a:endParaRPr sz="1200">
              <a:solidFill>
                <a:srgbClr val="000000"/>
              </a:solidFill>
              <a:latin typeface="PT Sans Narrow"/>
              <a:ea typeface="PT Sans Narrow"/>
              <a:cs typeface="PT Sans Narrow"/>
              <a:sym typeface="PT Sans Narrow"/>
            </a:endParaRPr>
          </a:p>
          <a:p>
            <a:pPr indent="-171450" lvl="0" marL="171450" marR="0" rtl="0" algn="l">
              <a:spcBef>
                <a:spcPts val="0"/>
              </a:spcBef>
              <a:spcAft>
                <a:spcPts val="0"/>
              </a:spcAft>
              <a:buClr>
                <a:srgbClr val="000000"/>
              </a:buClr>
              <a:buSzPts val="1200"/>
              <a:buFont typeface="PT Sans Narrow"/>
              <a:buChar char="+"/>
            </a:pPr>
            <a:r>
              <a:rPr lang="en" sz="1200">
                <a:solidFill>
                  <a:schemeClr val="dk1"/>
                </a:solidFill>
                <a:latin typeface="PT Sans Narrow"/>
                <a:ea typeface="PT Sans Narrow"/>
                <a:cs typeface="PT Sans Narrow"/>
                <a:sym typeface="PT Sans Narrow"/>
              </a:rPr>
              <a:t>Help a neighbour! </a:t>
            </a:r>
            <a:endParaRPr sz="1200">
              <a:solidFill>
                <a:schemeClr val="dk1"/>
              </a:solidFill>
              <a:latin typeface="PT Sans Narrow"/>
              <a:ea typeface="PT Sans Narrow"/>
              <a:cs typeface="PT Sans Narrow"/>
              <a:sym typeface="PT Sans Narrow"/>
            </a:endParaRPr>
          </a:p>
          <a:p>
            <a:pPr indent="-171450" lvl="0" marL="171450" marR="0" rtl="0" algn="l">
              <a:spcBef>
                <a:spcPts val="0"/>
              </a:spcBef>
              <a:spcAft>
                <a:spcPts val="0"/>
              </a:spcAft>
              <a:buClr>
                <a:srgbClr val="000000"/>
              </a:buClr>
              <a:buSzPts val="1200"/>
              <a:buFont typeface="PT Sans Narrow"/>
              <a:buChar char="+"/>
            </a:pPr>
            <a:r>
              <a:rPr lang="en" sz="1200">
                <a:latin typeface="PT Sans Narrow"/>
                <a:ea typeface="PT Sans Narrow"/>
                <a:cs typeface="PT Sans Narrow"/>
                <a:sym typeface="PT Sans Narrow"/>
              </a:rPr>
              <a:t>Challenge yourself hack another page. Can you make something that might fool a family member, teacher or friend? </a:t>
            </a:r>
            <a:endParaRPr sz="1200">
              <a:latin typeface="PT Sans Narrow"/>
              <a:ea typeface="PT Sans Narrow"/>
              <a:cs typeface="PT Sans Narrow"/>
              <a:sym typeface="PT Sans Narrow"/>
            </a:endParaRPr>
          </a:p>
          <a:p>
            <a:pPr indent="0" lvl="0" marL="171450" marR="0" rtl="0" algn="l">
              <a:spcBef>
                <a:spcPts val="0"/>
              </a:spcBef>
              <a:spcAft>
                <a:spcPts val="0"/>
              </a:spcAft>
              <a:buNone/>
            </a:pPr>
            <a:r>
              <a:t/>
            </a:r>
            <a:endParaRPr sz="1200">
              <a:latin typeface="PT Sans Narrow"/>
              <a:ea typeface="PT Sans Narrow"/>
              <a:cs typeface="PT Sans Narrow"/>
              <a:sym typeface="PT Sans Narrow"/>
            </a:endParaRPr>
          </a:p>
          <a:p>
            <a:pPr indent="0" lvl="0" marL="171450" marR="0" rtl="0" algn="l">
              <a:spcBef>
                <a:spcPts val="0"/>
              </a:spcBef>
              <a:spcAft>
                <a:spcPts val="0"/>
              </a:spcAft>
              <a:buNone/>
            </a:pPr>
            <a:r>
              <a:t/>
            </a:r>
            <a:endParaRPr sz="1200">
              <a:latin typeface="PT Sans Narrow"/>
              <a:ea typeface="PT Sans Narrow"/>
              <a:cs typeface="PT Sans Narrow"/>
              <a:sym typeface="PT Sans Narrow"/>
            </a:endParaRPr>
          </a:p>
          <a:p>
            <a:pPr indent="0" lvl="0" marL="171450" marR="0" rtl="0" algn="l">
              <a:spcBef>
                <a:spcPts val="0"/>
              </a:spcBef>
              <a:spcAft>
                <a:spcPts val="0"/>
              </a:spcAft>
              <a:buNone/>
            </a:pPr>
            <a:r>
              <a:t/>
            </a:r>
            <a:endParaRPr sz="1200">
              <a:latin typeface="PT Sans Narrow"/>
              <a:ea typeface="PT Sans Narrow"/>
              <a:cs typeface="PT Sans Narrow"/>
              <a:sym typeface="PT Sans Narrow"/>
            </a:endParaRPr>
          </a:p>
        </p:txBody>
      </p:sp>
      <p:sp>
        <p:nvSpPr>
          <p:cNvPr id="233" name="Google Shape;233;p41"/>
          <p:cNvSpPr txBox="1"/>
          <p:nvPr/>
        </p:nvSpPr>
        <p:spPr>
          <a:xfrm>
            <a:off x="-1" y="3383406"/>
            <a:ext cx="54864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1800">
                <a:solidFill>
                  <a:srgbClr val="FFFFFF"/>
                </a:solidFill>
                <a:latin typeface="PT Sans Narrow"/>
                <a:ea typeface="PT Sans Narrow"/>
                <a:cs typeface="PT Sans Narrow"/>
                <a:sym typeface="PT Sans Narrow"/>
              </a:rPr>
              <a:t>THINGS TO TRY</a:t>
            </a:r>
            <a:endParaRPr b="1" sz="1800">
              <a:solidFill>
                <a:srgbClr val="FFFFFF"/>
              </a:solidFill>
              <a:latin typeface="PT Sans Narrow"/>
              <a:ea typeface="PT Sans Narrow"/>
              <a:cs typeface="PT Sans Narrow"/>
              <a:sym typeface="PT Sans Narrow"/>
            </a:endParaRPr>
          </a:p>
        </p:txBody>
      </p:sp>
      <p:sp>
        <p:nvSpPr>
          <p:cNvPr id="234" name="Google Shape;234;p41"/>
          <p:cNvSpPr txBox="1"/>
          <p:nvPr/>
        </p:nvSpPr>
        <p:spPr>
          <a:xfrm>
            <a:off x="6248405" y="3388834"/>
            <a:ext cx="22860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1800">
                <a:solidFill>
                  <a:srgbClr val="FFFFFF"/>
                </a:solidFill>
                <a:latin typeface="PT Sans Narrow"/>
                <a:ea typeface="PT Sans Narrow"/>
                <a:cs typeface="PT Sans Narrow"/>
                <a:sym typeface="PT Sans Narrow"/>
              </a:rPr>
              <a:t>FINISHED?</a:t>
            </a:r>
            <a:endParaRPr b="1" sz="1800">
              <a:solidFill>
                <a:srgbClr val="FFFFFF"/>
              </a:solidFill>
              <a:latin typeface="PT Sans Narrow"/>
              <a:ea typeface="PT Sans Narrow"/>
              <a:cs typeface="PT Sans Narrow"/>
              <a:sym typeface="PT Sans Narrow"/>
            </a:endParaRPr>
          </a:p>
        </p:txBody>
      </p:sp>
      <p:sp>
        <p:nvSpPr>
          <p:cNvPr id="235" name="Google Shape;235;p41"/>
          <p:cNvSpPr txBox="1"/>
          <p:nvPr/>
        </p:nvSpPr>
        <p:spPr>
          <a:xfrm>
            <a:off x="233570" y="758727"/>
            <a:ext cx="2159100" cy="5541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rPr b="1" lang="en" sz="1200">
                <a:latin typeface="PT Sans Narrow"/>
                <a:ea typeface="PT Sans Narrow"/>
                <a:cs typeface="PT Sans Narrow"/>
                <a:sym typeface="PT Sans Narrow"/>
              </a:rPr>
              <a:t>CREATE YOUR OWN FAKE NEWS USING HTML!</a:t>
            </a:r>
            <a:endParaRPr b="1" sz="1200">
              <a:solidFill>
                <a:srgbClr val="000000"/>
              </a:solidFill>
              <a:latin typeface="PT Sans Narrow"/>
              <a:ea typeface="PT Sans Narrow"/>
              <a:cs typeface="PT Sans Narrow"/>
              <a:sym typeface="PT Sans Narrow"/>
            </a:endParaRPr>
          </a:p>
        </p:txBody>
      </p:sp>
      <p:sp>
        <p:nvSpPr>
          <p:cNvPr id="236" name="Google Shape;236;p41"/>
          <p:cNvSpPr txBox="1"/>
          <p:nvPr/>
        </p:nvSpPr>
        <p:spPr>
          <a:xfrm>
            <a:off x="122673" y="1449025"/>
            <a:ext cx="2357100" cy="120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rgbClr val="000000"/>
                </a:solidFill>
                <a:latin typeface="PT Sans Narrow"/>
                <a:ea typeface="PT Sans Narrow"/>
                <a:cs typeface="PT Sans Narrow"/>
                <a:sym typeface="PT Sans Narrow"/>
              </a:rPr>
              <a:t>In this activity, you will </a:t>
            </a:r>
            <a:r>
              <a:rPr lang="en" sz="1200">
                <a:latin typeface="PT Sans Narrow"/>
                <a:ea typeface="PT Sans Narrow"/>
                <a:cs typeface="PT Sans Narrow"/>
                <a:sym typeface="PT Sans Narrow"/>
              </a:rPr>
              <a:t>find a news article that you will edit. You will then make your own fake news article using x-ray goggles to edit the html on the page. </a:t>
            </a:r>
            <a:endParaRPr sz="1200">
              <a:latin typeface="PT Sans Narrow"/>
              <a:ea typeface="PT Sans Narrow"/>
              <a:cs typeface="PT Sans Narrow"/>
              <a:sym typeface="PT Sans Narrow"/>
            </a:endParaRPr>
          </a:p>
          <a:p>
            <a:pPr indent="0" lvl="0" marL="0" marR="0" rtl="0" algn="l">
              <a:spcBef>
                <a:spcPts val="0"/>
              </a:spcBef>
              <a:spcAft>
                <a:spcPts val="0"/>
              </a:spcAft>
              <a:buNone/>
            </a:pPr>
            <a:r>
              <a:t/>
            </a:r>
            <a:endParaRPr sz="1200">
              <a:latin typeface="PT Sans Narrow"/>
              <a:ea typeface="PT Sans Narrow"/>
              <a:cs typeface="PT Sans Narrow"/>
              <a:sym typeface="PT Sans Narrow"/>
            </a:endParaRPr>
          </a:p>
          <a:p>
            <a:pPr indent="0" lvl="0" marL="0" marR="0" rtl="0" algn="l">
              <a:spcBef>
                <a:spcPts val="0"/>
              </a:spcBef>
              <a:spcAft>
                <a:spcPts val="0"/>
              </a:spcAft>
              <a:buNone/>
            </a:pPr>
            <a:r>
              <a:t/>
            </a:r>
            <a:endParaRPr b="1" i="1" sz="1200">
              <a:solidFill>
                <a:srgbClr val="000000"/>
              </a:solidFill>
              <a:latin typeface="PT Sans Narrow"/>
              <a:ea typeface="PT Sans Narrow"/>
              <a:cs typeface="PT Sans Narrow"/>
              <a:sym typeface="PT Sans Narrow"/>
            </a:endParaRPr>
          </a:p>
        </p:txBody>
      </p:sp>
      <p:grpSp>
        <p:nvGrpSpPr>
          <p:cNvPr id="237" name="Google Shape;237;p41"/>
          <p:cNvGrpSpPr/>
          <p:nvPr/>
        </p:nvGrpSpPr>
        <p:grpSpPr>
          <a:xfrm>
            <a:off x="2649575" y="716808"/>
            <a:ext cx="2971816" cy="1675515"/>
            <a:chOff x="502275" y="3934008"/>
            <a:chExt cx="2971816" cy="1675515"/>
          </a:xfrm>
        </p:grpSpPr>
        <p:sp>
          <p:nvSpPr>
            <p:cNvPr id="238" name="Google Shape;238;p41"/>
            <p:cNvSpPr txBox="1"/>
            <p:nvPr/>
          </p:nvSpPr>
          <p:spPr>
            <a:xfrm>
              <a:off x="520891" y="3934008"/>
              <a:ext cx="29532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600">
                  <a:solidFill>
                    <a:srgbClr val="000000"/>
                  </a:solidFill>
                  <a:latin typeface="PT Sans Narrow"/>
                  <a:ea typeface="PT Sans Narrow"/>
                  <a:cs typeface="PT Sans Narrow"/>
                  <a:sym typeface="PT Sans Narrow"/>
                </a:rPr>
                <a:t>START HERE</a:t>
              </a:r>
              <a:endParaRPr b="1" sz="1600">
                <a:solidFill>
                  <a:srgbClr val="000000"/>
                </a:solidFill>
                <a:latin typeface="PT Sans Narrow"/>
                <a:ea typeface="PT Sans Narrow"/>
                <a:cs typeface="PT Sans Narrow"/>
                <a:sym typeface="PT Sans Narrow"/>
              </a:endParaRPr>
            </a:p>
          </p:txBody>
        </p:sp>
        <p:cxnSp>
          <p:nvCxnSpPr>
            <p:cNvPr id="239" name="Google Shape;239;p41"/>
            <p:cNvCxnSpPr/>
            <p:nvPr/>
          </p:nvCxnSpPr>
          <p:spPr>
            <a:xfrm>
              <a:off x="535219" y="4194254"/>
              <a:ext cx="2717700" cy="0"/>
            </a:xfrm>
            <a:prstGeom prst="straightConnector1">
              <a:avLst/>
            </a:prstGeom>
            <a:noFill/>
            <a:ln cap="flat" cmpd="sng" w="9525">
              <a:solidFill>
                <a:srgbClr val="000000"/>
              </a:solidFill>
              <a:prstDash val="solid"/>
              <a:round/>
              <a:headEnd len="sm" w="sm" type="none"/>
              <a:tailEnd len="sm" w="sm" type="none"/>
            </a:ln>
          </p:spPr>
        </p:cxnSp>
        <p:sp>
          <p:nvSpPr>
            <p:cNvPr id="240" name="Google Shape;240;p41"/>
            <p:cNvSpPr txBox="1"/>
            <p:nvPr/>
          </p:nvSpPr>
          <p:spPr>
            <a:xfrm>
              <a:off x="502275" y="4304823"/>
              <a:ext cx="2885100" cy="13047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30000"/>
                </a:lnSpc>
                <a:spcBef>
                  <a:spcPts val="0"/>
                </a:spcBef>
                <a:spcAft>
                  <a:spcPts val="0"/>
                </a:spcAft>
                <a:buClr>
                  <a:srgbClr val="000000"/>
                </a:buClr>
                <a:buSzPts val="1200"/>
                <a:buFont typeface="PT Sans Narrow"/>
                <a:buChar char="❑"/>
              </a:pPr>
              <a:r>
                <a:rPr lang="en" sz="1200">
                  <a:latin typeface="PT Sans Narrow"/>
                  <a:ea typeface="PT Sans Narrow"/>
                  <a:cs typeface="PT Sans Narrow"/>
                  <a:sym typeface="PT Sans Narrow"/>
                </a:rPr>
                <a:t>Find a news article you wish to edit. This could be on BBC news, BBC sport etc.</a:t>
              </a:r>
              <a:endParaRPr>
                <a:latin typeface="PT Sans Narrow"/>
                <a:ea typeface="PT Sans Narrow"/>
                <a:cs typeface="PT Sans Narrow"/>
                <a:sym typeface="PT Sans Narrow"/>
              </a:endParaRPr>
            </a:p>
            <a:p>
              <a:pPr indent="-171450" lvl="0" marL="171450" marR="0" rtl="0" algn="l">
                <a:lnSpc>
                  <a:spcPct val="130000"/>
                </a:lnSpc>
                <a:spcBef>
                  <a:spcPts val="0"/>
                </a:spcBef>
                <a:spcAft>
                  <a:spcPts val="0"/>
                </a:spcAft>
                <a:buClr>
                  <a:srgbClr val="000000"/>
                </a:buClr>
                <a:buSzPts val="1200"/>
                <a:buFont typeface="PT Sans Narrow"/>
                <a:buChar char="❑"/>
              </a:pPr>
              <a:r>
                <a:rPr lang="en" sz="1200">
                  <a:latin typeface="PT Sans Narrow"/>
                  <a:ea typeface="PT Sans Narrow"/>
                  <a:cs typeface="PT Sans Narrow"/>
                  <a:sym typeface="PT Sans Narrow"/>
                </a:rPr>
                <a:t>Edit the content of the web page.</a:t>
              </a:r>
              <a:r>
                <a:rPr lang="en" sz="1200">
                  <a:highlight>
                    <a:srgbClr val="FB6667"/>
                  </a:highlight>
                  <a:latin typeface="PT Sans Narrow"/>
                  <a:ea typeface="PT Sans Narrow"/>
                  <a:cs typeface="PT Sans Narrow"/>
                  <a:sym typeface="PT Sans Narrow"/>
                </a:rPr>
                <a:t> </a:t>
              </a:r>
              <a:r>
                <a:rPr b="1" i="1" lang="en" sz="1200">
                  <a:highlight>
                    <a:srgbClr val="FB6667"/>
                  </a:highlight>
                  <a:latin typeface="PT Sans Narrow"/>
                  <a:ea typeface="PT Sans Narrow"/>
                  <a:cs typeface="PT Sans Narrow"/>
                  <a:sym typeface="PT Sans Narrow"/>
                </a:rPr>
                <a:t>Note you cannot edit videos.</a:t>
              </a:r>
              <a:endParaRPr b="1" i="1">
                <a:highlight>
                  <a:srgbClr val="FB6667"/>
                </a:highlight>
                <a:latin typeface="PT Sans Narrow"/>
                <a:ea typeface="PT Sans Narrow"/>
                <a:cs typeface="PT Sans Narrow"/>
                <a:sym typeface="PT Sans Narrow"/>
              </a:endParaRPr>
            </a:p>
          </p:txBody>
        </p:sp>
      </p:grpSp>
      <p:sp>
        <p:nvSpPr>
          <p:cNvPr id="241" name="Google Shape;241;p41"/>
          <p:cNvSpPr txBox="1"/>
          <p:nvPr/>
        </p:nvSpPr>
        <p:spPr>
          <a:xfrm>
            <a:off x="350925" y="3945975"/>
            <a:ext cx="4089000" cy="1200300"/>
          </a:xfrm>
          <a:prstGeom prst="rect">
            <a:avLst/>
          </a:prstGeom>
          <a:noFill/>
          <a:ln>
            <a:noFill/>
          </a:ln>
        </p:spPr>
        <p:txBody>
          <a:bodyPr anchorCtr="0" anchor="t" bIns="45700" lIns="91425" spcFirstLastPara="1" rIns="91425" wrap="square" tIns="45700">
            <a:noAutofit/>
          </a:bodyPr>
          <a:lstStyle/>
          <a:p>
            <a:pPr indent="-171450" lvl="0" marL="171450" marR="0" rtl="0" algn="l">
              <a:spcBef>
                <a:spcPts val="0"/>
              </a:spcBef>
              <a:spcAft>
                <a:spcPts val="0"/>
              </a:spcAft>
              <a:buClr>
                <a:srgbClr val="000000"/>
              </a:buClr>
              <a:buSzPts val="1200"/>
              <a:buFont typeface="PT Sans Narrow"/>
              <a:buChar char="❑"/>
            </a:pPr>
            <a:r>
              <a:rPr lang="en" sz="1200">
                <a:latin typeface="PT Sans Narrow"/>
                <a:ea typeface="PT Sans Narrow"/>
                <a:cs typeface="PT Sans Narrow"/>
                <a:sym typeface="PT Sans Narrow"/>
              </a:rPr>
              <a:t>Change the text on the article.</a:t>
            </a:r>
            <a:endParaRPr sz="1200">
              <a:latin typeface="PT Sans Narrow"/>
              <a:ea typeface="PT Sans Narrow"/>
              <a:cs typeface="PT Sans Narrow"/>
              <a:sym typeface="PT Sans Narrow"/>
            </a:endParaRPr>
          </a:p>
          <a:p>
            <a:pPr indent="-171450" lvl="0" marL="171450" marR="0" rtl="0" algn="l">
              <a:spcBef>
                <a:spcPts val="0"/>
              </a:spcBef>
              <a:spcAft>
                <a:spcPts val="0"/>
              </a:spcAft>
              <a:buClr>
                <a:srgbClr val="000000"/>
              </a:buClr>
              <a:buSzPts val="1200"/>
              <a:buFont typeface="PT Sans Narrow"/>
              <a:buChar char="❑"/>
            </a:pPr>
            <a:r>
              <a:rPr lang="en" sz="1200">
                <a:latin typeface="PT Sans Narrow"/>
                <a:ea typeface="PT Sans Narrow"/>
                <a:cs typeface="PT Sans Narrow"/>
                <a:sym typeface="PT Sans Narrow"/>
              </a:rPr>
              <a:t>Pay attention to the small details. Change the date and time to make your article more believable.</a:t>
            </a:r>
            <a:endParaRPr>
              <a:latin typeface="PT Sans Narrow"/>
              <a:ea typeface="PT Sans Narrow"/>
              <a:cs typeface="PT Sans Narrow"/>
              <a:sym typeface="PT Sans Narrow"/>
            </a:endParaRPr>
          </a:p>
          <a:p>
            <a:pPr indent="-171450" lvl="0" marL="171450" marR="0" rtl="0" algn="l">
              <a:spcBef>
                <a:spcPts val="0"/>
              </a:spcBef>
              <a:spcAft>
                <a:spcPts val="0"/>
              </a:spcAft>
              <a:buClr>
                <a:srgbClr val="000000"/>
              </a:buClr>
              <a:buSzPts val="1200"/>
              <a:buFont typeface="PT Sans Narrow"/>
              <a:buChar char="❑"/>
            </a:pPr>
            <a:r>
              <a:rPr lang="en" sz="1200">
                <a:latin typeface="PT Sans Narrow"/>
                <a:ea typeface="PT Sans Narrow"/>
                <a:cs typeface="PT Sans Narrow"/>
                <a:sym typeface="PT Sans Narrow"/>
              </a:rPr>
              <a:t>Change the image that is displayed on the article!</a:t>
            </a:r>
            <a:endParaRPr>
              <a:latin typeface="PT Sans Narrow"/>
              <a:ea typeface="PT Sans Narrow"/>
              <a:cs typeface="PT Sans Narrow"/>
              <a:sym typeface="PT Sans Narrow"/>
            </a:endParaRPr>
          </a:p>
          <a:p>
            <a:pPr indent="0" lvl="0" marL="171450" marR="0" rtl="0" algn="l">
              <a:spcBef>
                <a:spcPts val="0"/>
              </a:spcBef>
              <a:spcAft>
                <a:spcPts val="0"/>
              </a:spcAft>
              <a:buNone/>
            </a:pPr>
            <a:r>
              <a:t/>
            </a:r>
            <a:endParaRPr>
              <a:latin typeface="PT Sans Narrow"/>
              <a:ea typeface="PT Sans Narrow"/>
              <a:cs typeface="PT Sans Narrow"/>
              <a:sym typeface="PT Sans Narrow"/>
            </a:endParaRPr>
          </a:p>
          <a:p>
            <a:pPr indent="-171450" lvl="0" marL="171450" marR="0" rtl="0" algn="l">
              <a:spcBef>
                <a:spcPts val="0"/>
              </a:spcBef>
              <a:spcAft>
                <a:spcPts val="0"/>
              </a:spcAft>
              <a:buClr>
                <a:srgbClr val="000000"/>
              </a:buClr>
              <a:buSzPts val="1200"/>
              <a:buFont typeface="PT Sans Narrow"/>
              <a:buChar char="❑"/>
            </a:pPr>
            <a:r>
              <a:rPr lang="en" sz="1200">
                <a:solidFill>
                  <a:srgbClr val="000000"/>
                </a:solidFill>
                <a:latin typeface="PT Sans Narrow"/>
                <a:ea typeface="PT Sans Narrow"/>
                <a:cs typeface="PT Sans Narrow"/>
                <a:sym typeface="PT Sans Narrow"/>
              </a:rPr>
              <a:t>Try designing a new costume for your sprite.</a:t>
            </a:r>
            <a:endParaRPr>
              <a:latin typeface="PT Sans Narrow"/>
              <a:ea typeface="PT Sans Narrow"/>
              <a:cs typeface="PT Sans Narrow"/>
              <a:sym typeface="PT Sans Narrow"/>
            </a:endParaRPr>
          </a:p>
        </p:txBody>
      </p:sp>
      <p:pic>
        <p:nvPicPr>
          <p:cNvPr id="242" name="Google Shape;242;p41"/>
          <p:cNvPicPr preferRelativeResize="0"/>
          <p:nvPr/>
        </p:nvPicPr>
        <p:blipFill>
          <a:blip r:embed="rId4">
            <a:alphaModFix/>
          </a:blip>
          <a:stretch>
            <a:fillRect/>
          </a:stretch>
        </p:blipFill>
        <p:spPr>
          <a:xfrm>
            <a:off x="5558400" y="0"/>
            <a:ext cx="3585024" cy="3362499"/>
          </a:xfrm>
          <a:prstGeom prst="rect">
            <a:avLst/>
          </a:prstGeom>
          <a:noFill/>
          <a:ln cap="flat" cmpd="sng" w="19050">
            <a:solidFill>
              <a:schemeClr val="dk2"/>
            </a:solidFill>
            <a:prstDash val="dash"/>
            <a:round/>
            <a:headEnd len="sm" w="sm" type="none"/>
            <a:tailEnd len="sm" w="sm" type="none"/>
          </a:ln>
        </p:spPr>
      </p:pic>
      <p:sp>
        <p:nvSpPr>
          <p:cNvPr id="243" name="Google Shape;243;p41"/>
          <p:cNvSpPr/>
          <p:nvPr/>
        </p:nvSpPr>
        <p:spPr>
          <a:xfrm>
            <a:off x="0" y="4909800"/>
            <a:ext cx="9911400" cy="233700"/>
          </a:xfrm>
          <a:custGeom>
            <a:rect b="b" l="l" r="r" t="t"/>
            <a:pathLst>
              <a:path extrusionOk="0" h="120000" w="120000">
                <a:moveTo>
                  <a:pt x="89" y="0"/>
                </a:moveTo>
                <a:lnTo>
                  <a:pt x="119996" y="0"/>
                </a:lnTo>
                <a:cubicBezTo>
                  <a:pt x="120121" y="1673"/>
                  <a:pt x="109449" y="57921"/>
                  <a:pt x="109708" y="59594"/>
                </a:cubicBezTo>
                <a:cubicBezTo>
                  <a:pt x="109359" y="58988"/>
                  <a:pt x="120211" y="119284"/>
                  <a:pt x="119996" y="119469"/>
                </a:cubicBezTo>
                <a:lnTo>
                  <a:pt x="0" y="120000"/>
                </a:lnTo>
                <a:cubicBezTo>
                  <a:pt x="1" y="80176"/>
                  <a:pt x="87" y="39823"/>
                  <a:pt x="89" y="0"/>
                </a:cubicBezTo>
                <a:close/>
              </a:path>
            </a:pathLst>
          </a:custGeom>
          <a:solidFill>
            <a:srgbClr val="51BA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244" name="Google Shape;244;p41"/>
          <p:cNvPicPr preferRelativeResize="0"/>
          <p:nvPr/>
        </p:nvPicPr>
        <p:blipFill>
          <a:blip r:embed="rId5">
            <a:alphaModFix/>
          </a:blip>
          <a:stretch>
            <a:fillRect/>
          </a:stretch>
        </p:blipFill>
        <p:spPr>
          <a:xfrm>
            <a:off x="8554150" y="4665600"/>
            <a:ext cx="554100" cy="554100"/>
          </a:xfrm>
          <a:prstGeom prst="rect">
            <a:avLst/>
          </a:prstGeom>
          <a:noFill/>
          <a:ln>
            <a:noFill/>
          </a:ln>
        </p:spPr>
      </p:pic>
      <p:sp>
        <p:nvSpPr>
          <p:cNvPr id="245" name="Google Shape;245;p41"/>
          <p:cNvSpPr txBox="1"/>
          <p:nvPr/>
        </p:nvSpPr>
        <p:spPr>
          <a:xfrm>
            <a:off x="0" y="4827300"/>
            <a:ext cx="6789900" cy="23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100"/>
              <a:t>Credit to</a:t>
            </a:r>
            <a:r>
              <a:rPr b="1" i="1" lang="en" sz="1100" u="sng">
                <a:hlinkClick r:id="rId6"/>
              </a:rPr>
              <a:t> </a:t>
            </a:r>
            <a:r>
              <a:rPr b="1" i="1" lang="en" sz="1100" u="sng">
                <a:hlinkClick r:id="rId7"/>
              </a:rPr>
              <a:t>https://mozilla.github.io/mozilla-club-activity-hack-the-news/</a:t>
            </a:r>
            <a:r>
              <a:rPr b="1" i="1" lang="en" sz="1100"/>
              <a:t> for this activity.</a:t>
            </a:r>
            <a:endParaRPr b="1" i="1" sz="1100"/>
          </a:p>
          <a:p>
            <a:pPr indent="0" lvl="0" marL="0" rtl="0" algn="l">
              <a:spcBef>
                <a:spcPts val="0"/>
              </a:spcBef>
              <a:spcAft>
                <a:spcPts val="0"/>
              </a:spcAft>
              <a:buNone/>
            </a:pPr>
            <a:r>
              <a:t/>
            </a:r>
            <a:endParaRPr b="1" i="1"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2"/>
          <p:cNvSpPr/>
          <p:nvPr/>
        </p:nvSpPr>
        <p:spPr>
          <a:xfrm>
            <a:off x="7200589" y="3610794"/>
            <a:ext cx="333600" cy="326100"/>
          </a:xfrm>
          <a:prstGeom prst="diamond">
            <a:avLst/>
          </a:prstGeom>
          <a:solidFill>
            <a:srgbClr val="1B93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51" name="Google Shape;251;p42"/>
          <p:cNvSpPr/>
          <p:nvPr/>
        </p:nvSpPr>
        <p:spPr>
          <a:xfrm>
            <a:off x="5673950" y="3362500"/>
            <a:ext cx="3469800" cy="410400"/>
          </a:xfrm>
          <a:prstGeom prst="rect">
            <a:avLst/>
          </a:prstGeom>
          <a:solidFill>
            <a:srgbClr val="1B93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52" name="Google Shape;252;p42"/>
          <p:cNvSpPr txBox="1"/>
          <p:nvPr/>
        </p:nvSpPr>
        <p:spPr>
          <a:xfrm>
            <a:off x="-47100" y="-94650"/>
            <a:ext cx="6687300" cy="923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5100">
                <a:solidFill>
                  <a:schemeClr val="dk1"/>
                </a:solidFill>
                <a:latin typeface="PT Sans Narrow"/>
                <a:ea typeface="PT Sans Narrow"/>
                <a:cs typeface="PT Sans Narrow"/>
                <a:sym typeface="PT Sans Narrow"/>
              </a:rPr>
              <a:t>MAKE A RECIPE! (HTML)</a:t>
            </a:r>
            <a:endParaRPr b="1" sz="5100">
              <a:latin typeface="PT Sans Narrow"/>
              <a:ea typeface="PT Sans Narrow"/>
              <a:cs typeface="PT Sans Narrow"/>
              <a:sym typeface="PT Sans Narrow"/>
            </a:endParaRPr>
          </a:p>
        </p:txBody>
      </p:sp>
      <p:cxnSp>
        <p:nvCxnSpPr>
          <p:cNvPr id="253" name="Google Shape;253;p42"/>
          <p:cNvCxnSpPr/>
          <p:nvPr/>
        </p:nvCxnSpPr>
        <p:spPr>
          <a:xfrm>
            <a:off x="5697600" y="3758325"/>
            <a:ext cx="0" cy="1074000"/>
          </a:xfrm>
          <a:prstGeom prst="straightConnector1">
            <a:avLst/>
          </a:prstGeom>
          <a:noFill/>
          <a:ln cap="flat" cmpd="sng" w="9525">
            <a:solidFill>
              <a:srgbClr val="7F7F7F"/>
            </a:solidFill>
            <a:prstDash val="dash"/>
            <a:round/>
            <a:headEnd len="sm" w="sm" type="none"/>
            <a:tailEnd len="sm" w="sm" type="none"/>
          </a:ln>
        </p:spPr>
      </p:cxnSp>
      <p:sp>
        <p:nvSpPr>
          <p:cNvPr id="254" name="Google Shape;254;p42"/>
          <p:cNvSpPr txBox="1"/>
          <p:nvPr/>
        </p:nvSpPr>
        <p:spPr>
          <a:xfrm>
            <a:off x="5722550" y="3945975"/>
            <a:ext cx="3403800" cy="851100"/>
          </a:xfrm>
          <a:prstGeom prst="rect">
            <a:avLst/>
          </a:prstGeom>
          <a:noFill/>
          <a:ln>
            <a:noFill/>
          </a:ln>
        </p:spPr>
        <p:txBody>
          <a:bodyPr anchorCtr="0" anchor="t" bIns="45700" lIns="91425" spcFirstLastPara="1" rIns="91425" wrap="square" tIns="45700">
            <a:noAutofit/>
          </a:bodyPr>
          <a:lstStyle/>
          <a:p>
            <a:pPr indent="-171450" lvl="0" marL="171450" marR="0" rtl="0" algn="l">
              <a:spcBef>
                <a:spcPts val="0"/>
              </a:spcBef>
              <a:spcAft>
                <a:spcPts val="0"/>
              </a:spcAft>
              <a:buClr>
                <a:srgbClr val="000000"/>
              </a:buClr>
              <a:buSzPts val="1200"/>
              <a:buFont typeface="PT Sans Narrow"/>
              <a:buChar char="+"/>
            </a:pPr>
            <a:r>
              <a:rPr lang="en" sz="1200">
                <a:latin typeface="PT Sans Narrow"/>
                <a:ea typeface="PT Sans Narrow"/>
                <a:cs typeface="PT Sans Narrow"/>
                <a:sym typeface="PT Sans Narrow"/>
              </a:rPr>
              <a:t>Publish your recipe on Google classroom.</a:t>
            </a:r>
            <a:endParaRPr sz="1200">
              <a:solidFill>
                <a:srgbClr val="000000"/>
              </a:solidFill>
              <a:latin typeface="PT Sans Narrow"/>
              <a:ea typeface="PT Sans Narrow"/>
              <a:cs typeface="PT Sans Narrow"/>
              <a:sym typeface="PT Sans Narrow"/>
            </a:endParaRPr>
          </a:p>
          <a:p>
            <a:pPr indent="-171450" lvl="0" marL="171450" marR="0" rtl="0" algn="l">
              <a:spcBef>
                <a:spcPts val="0"/>
              </a:spcBef>
              <a:spcAft>
                <a:spcPts val="0"/>
              </a:spcAft>
              <a:buClr>
                <a:srgbClr val="000000"/>
              </a:buClr>
              <a:buSzPts val="1200"/>
              <a:buFont typeface="PT Sans Narrow"/>
              <a:buChar char="+"/>
            </a:pPr>
            <a:r>
              <a:rPr lang="en" sz="1200">
                <a:solidFill>
                  <a:schemeClr val="dk1"/>
                </a:solidFill>
                <a:latin typeface="PT Sans Narrow"/>
                <a:ea typeface="PT Sans Narrow"/>
                <a:cs typeface="PT Sans Narrow"/>
                <a:sym typeface="PT Sans Narrow"/>
              </a:rPr>
              <a:t>Help a neighbour! </a:t>
            </a:r>
            <a:endParaRPr sz="1200">
              <a:solidFill>
                <a:schemeClr val="dk1"/>
              </a:solidFill>
              <a:latin typeface="PT Sans Narrow"/>
              <a:ea typeface="PT Sans Narrow"/>
              <a:cs typeface="PT Sans Narrow"/>
              <a:sym typeface="PT Sans Narrow"/>
            </a:endParaRPr>
          </a:p>
          <a:p>
            <a:pPr indent="-171450" lvl="0" marL="171450" marR="0" rtl="0" algn="l">
              <a:spcBef>
                <a:spcPts val="0"/>
              </a:spcBef>
              <a:spcAft>
                <a:spcPts val="0"/>
              </a:spcAft>
              <a:buClr>
                <a:srgbClr val="000000"/>
              </a:buClr>
              <a:buSzPts val="1200"/>
              <a:buFont typeface="PT Sans Narrow"/>
              <a:buChar char="+"/>
            </a:pPr>
            <a:r>
              <a:rPr lang="en" sz="1200">
                <a:latin typeface="PT Sans Narrow"/>
                <a:ea typeface="PT Sans Narrow"/>
                <a:cs typeface="PT Sans Narrow"/>
                <a:sym typeface="PT Sans Narrow"/>
              </a:rPr>
              <a:t>Challenge yourself! Research how to add a link to a website or insert a YouTube video.</a:t>
            </a:r>
            <a:endParaRPr sz="1200">
              <a:latin typeface="PT Sans Narrow"/>
              <a:ea typeface="PT Sans Narrow"/>
              <a:cs typeface="PT Sans Narrow"/>
              <a:sym typeface="PT Sans Narrow"/>
            </a:endParaRPr>
          </a:p>
          <a:p>
            <a:pPr indent="0" lvl="0" marL="171450" marR="0" rtl="0" algn="l">
              <a:spcBef>
                <a:spcPts val="0"/>
              </a:spcBef>
              <a:spcAft>
                <a:spcPts val="0"/>
              </a:spcAft>
              <a:buNone/>
            </a:pPr>
            <a:r>
              <a:t/>
            </a:r>
            <a:endParaRPr sz="1200">
              <a:latin typeface="PT Sans Narrow"/>
              <a:ea typeface="PT Sans Narrow"/>
              <a:cs typeface="PT Sans Narrow"/>
              <a:sym typeface="PT Sans Narrow"/>
            </a:endParaRPr>
          </a:p>
          <a:p>
            <a:pPr indent="0" lvl="0" marL="171450" marR="0" rtl="0" algn="l">
              <a:spcBef>
                <a:spcPts val="0"/>
              </a:spcBef>
              <a:spcAft>
                <a:spcPts val="0"/>
              </a:spcAft>
              <a:buNone/>
            </a:pPr>
            <a:r>
              <a:t/>
            </a:r>
            <a:endParaRPr sz="1200">
              <a:latin typeface="PT Sans Narrow"/>
              <a:ea typeface="PT Sans Narrow"/>
              <a:cs typeface="PT Sans Narrow"/>
              <a:sym typeface="PT Sans Narrow"/>
            </a:endParaRPr>
          </a:p>
          <a:p>
            <a:pPr indent="0" lvl="0" marL="171450" marR="0" rtl="0" algn="l">
              <a:spcBef>
                <a:spcPts val="0"/>
              </a:spcBef>
              <a:spcAft>
                <a:spcPts val="0"/>
              </a:spcAft>
              <a:buNone/>
            </a:pPr>
            <a:r>
              <a:t/>
            </a:r>
            <a:endParaRPr sz="1200">
              <a:latin typeface="PT Sans Narrow"/>
              <a:ea typeface="PT Sans Narrow"/>
              <a:cs typeface="PT Sans Narrow"/>
              <a:sym typeface="PT Sans Narrow"/>
            </a:endParaRPr>
          </a:p>
        </p:txBody>
      </p:sp>
      <p:sp>
        <p:nvSpPr>
          <p:cNvPr id="255" name="Google Shape;255;p42"/>
          <p:cNvSpPr txBox="1"/>
          <p:nvPr/>
        </p:nvSpPr>
        <p:spPr>
          <a:xfrm>
            <a:off x="6248405" y="3388834"/>
            <a:ext cx="22860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1800">
                <a:solidFill>
                  <a:srgbClr val="FFFFFF"/>
                </a:solidFill>
                <a:latin typeface="PT Sans Narrow"/>
                <a:ea typeface="PT Sans Narrow"/>
                <a:cs typeface="PT Sans Narrow"/>
                <a:sym typeface="PT Sans Narrow"/>
              </a:rPr>
              <a:t>FINISHED?</a:t>
            </a:r>
            <a:endParaRPr b="1" sz="1800">
              <a:solidFill>
                <a:srgbClr val="FFFFFF"/>
              </a:solidFill>
              <a:latin typeface="PT Sans Narrow"/>
              <a:ea typeface="PT Sans Narrow"/>
              <a:cs typeface="PT Sans Narrow"/>
              <a:sym typeface="PT Sans Narrow"/>
            </a:endParaRPr>
          </a:p>
        </p:txBody>
      </p:sp>
      <p:sp>
        <p:nvSpPr>
          <p:cNvPr id="256" name="Google Shape;256;p42"/>
          <p:cNvSpPr txBox="1"/>
          <p:nvPr/>
        </p:nvSpPr>
        <p:spPr>
          <a:xfrm>
            <a:off x="233575" y="758725"/>
            <a:ext cx="2019600" cy="5541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rPr b="1" lang="en" sz="1200">
                <a:latin typeface="PT Sans Narrow"/>
                <a:ea typeface="PT Sans Narrow"/>
                <a:cs typeface="PT Sans Narrow"/>
                <a:sym typeface="PT Sans Narrow"/>
              </a:rPr>
              <a:t>CREATE YOUR OWN RECIPE CARD USING HTML!</a:t>
            </a:r>
            <a:endParaRPr b="1" sz="1200">
              <a:solidFill>
                <a:srgbClr val="000000"/>
              </a:solidFill>
              <a:latin typeface="PT Sans Narrow"/>
              <a:ea typeface="PT Sans Narrow"/>
              <a:cs typeface="PT Sans Narrow"/>
              <a:sym typeface="PT Sans Narrow"/>
            </a:endParaRPr>
          </a:p>
        </p:txBody>
      </p:sp>
      <p:sp>
        <p:nvSpPr>
          <p:cNvPr id="257" name="Google Shape;257;p42"/>
          <p:cNvSpPr txBox="1"/>
          <p:nvPr/>
        </p:nvSpPr>
        <p:spPr>
          <a:xfrm>
            <a:off x="122673" y="1449025"/>
            <a:ext cx="2357100" cy="120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rgbClr val="000000"/>
                </a:solidFill>
                <a:latin typeface="PT Sans Narrow"/>
                <a:ea typeface="PT Sans Narrow"/>
                <a:cs typeface="PT Sans Narrow"/>
                <a:sym typeface="PT Sans Narrow"/>
              </a:rPr>
              <a:t>In this activity, you will </a:t>
            </a:r>
            <a:r>
              <a:rPr lang="en" sz="1200">
                <a:latin typeface="PT Sans Narrow"/>
                <a:ea typeface="PT Sans Narrow"/>
                <a:cs typeface="PT Sans Narrow"/>
                <a:sym typeface="PT Sans Narrow"/>
              </a:rPr>
              <a:t>start to make your own recipe. You will be introduced to five common HTML tags; headings, paragraphs, image, ordered lists and unordered lists. </a:t>
            </a:r>
            <a:endParaRPr sz="1200">
              <a:latin typeface="PT Sans Narrow"/>
              <a:ea typeface="PT Sans Narrow"/>
              <a:cs typeface="PT Sans Narrow"/>
              <a:sym typeface="PT Sans Narrow"/>
            </a:endParaRPr>
          </a:p>
          <a:p>
            <a:pPr indent="0" lvl="0" marL="0" marR="0" rtl="0" algn="l">
              <a:spcBef>
                <a:spcPts val="0"/>
              </a:spcBef>
              <a:spcAft>
                <a:spcPts val="0"/>
              </a:spcAft>
              <a:buNone/>
            </a:pPr>
            <a:r>
              <a:t/>
            </a:r>
            <a:endParaRPr sz="1200">
              <a:latin typeface="PT Sans Narrow"/>
              <a:ea typeface="PT Sans Narrow"/>
              <a:cs typeface="PT Sans Narrow"/>
              <a:sym typeface="PT Sans Narrow"/>
            </a:endParaRPr>
          </a:p>
          <a:p>
            <a:pPr indent="0" lvl="0" marL="0" marR="0" rtl="0" algn="l">
              <a:spcBef>
                <a:spcPts val="0"/>
              </a:spcBef>
              <a:spcAft>
                <a:spcPts val="0"/>
              </a:spcAft>
              <a:buNone/>
            </a:pPr>
            <a:r>
              <a:t/>
            </a:r>
            <a:endParaRPr i="1" sz="1200">
              <a:solidFill>
                <a:srgbClr val="000000"/>
              </a:solidFill>
              <a:latin typeface="PT Sans Narrow"/>
              <a:ea typeface="PT Sans Narrow"/>
              <a:cs typeface="PT Sans Narrow"/>
              <a:sym typeface="PT Sans Narrow"/>
            </a:endParaRPr>
          </a:p>
        </p:txBody>
      </p:sp>
      <p:grpSp>
        <p:nvGrpSpPr>
          <p:cNvPr id="258" name="Google Shape;258;p42"/>
          <p:cNvGrpSpPr/>
          <p:nvPr/>
        </p:nvGrpSpPr>
        <p:grpSpPr>
          <a:xfrm>
            <a:off x="2220221" y="716659"/>
            <a:ext cx="3804950" cy="1599316"/>
            <a:chOff x="520891" y="3934008"/>
            <a:chExt cx="3303768" cy="1599316"/>
          </a:xfrm>
        </p:grpSpPr>
        <p:sp>
          <p:nvSpPr>
            <p:cNvPr id="259" name="Google Shape;259;p42"/>
            <p:cNvSpPr txBox="1"/>
            <p:nvPr/>
          </p:nvSpPr>
          <p:spPr>
            <a:xfrm>
              <a:off x="520891" y="3934008"/>
              <a:ext cx="29532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600">
                  <a:solidFill>
                    <a:srgbClr val="000000"/>
                  </a:solidFill>
                  <a:latin typeface="PT Sans Narrow"/>
                  <a:ea typeface="PT Sans Narrow"/>
                  <a:cs typeface="PT Sans Narrow"/>
                  <a:sym typeface="PT Sans Narrow"/>
                </a:rPr>
                <a:t>START HERE</a:t>
              </a:r>
              <a:endParaRPr b="1" sz="1600">
                <a:solidFill>
                  <a:srgbClr val="000000"/>
                </a:solidFill>
                <a:latin typeface="PT Sans Narrow"/>
                <a:ea typeface="PT Sans Narrow"/>
                <a:cs typeface="PT Sans Narrow"/>
                <a:sym typeface="PT Sans Narrow"/>
              </a:endParaRPr>
            </a:p>
          </p:txBody>
        </p:sp>
        <p:cxnSp>
          <p:nvCxnSpPr>
            <p:cNvPr id="260" name="Google Shape;260;p42"/>
            <p:cNvCxnSpPr/>
            <p:nvPr/>
          </p:nvCxnSpPr>
          <p:spPr>
            <a:xfrm>
              <a:off x="535219" y="4194254"/>
              <a:ext cx="2717700" cy="0"/>
            </a:xfrm>
            <a:prstGeom prst="straightConnector1">
              <a:avLst/>
            </a:prstGeom>
            <a:noFill/>
            <a:ln cap="flat" cmpd="sng" w="9525">
              <a:solidFill>
                <a:srgbClr val="000000"/>
              </a:solidFill>
              <a:prstDash val="solid"/>
              <a:round/>
              <a:headEnd len="sm" w="sm" type="none"/>
              <a:tailEnd len="sm" w="sm" type="none"/>
            </a:ln>
          </p:spPr>
        </p:cxnSp>
        <p:sp>
          <p:nvSpPr>
            <p:cNvPr id="261" name="Google Shape;261;p42"/>
            <p:cNvSpPr txBox="1"/>
            <p:nvPr/>
          </p:nvSpPr>
          <p:spPr>
            <a:xfrm>
              <a:off x="700759" y="4228623"/>
              <a:ext cx="3123900" cy="13047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30000"/>
                </a:lnSpc>
                <a:spcBef>
                  <a:spcPts val="0"/>
                </a:spcBef>
                <a:spcAft>
                  <a:spcPts val="0"/>
                </a:spcAft>
                <a:buClr>
                  <a:srgbClr val="000000"/>
                </a:buClr>
                <a:buSzPts val="1200"/>
                <a:buFont typeface="PT Sans Narrow"/>
                <a:buChar char="❑"/>
              </a:pPr>
              <a:r>
                <a:rPr lang="en" sz="1200">
                  <a:latin typeface="PT Sans Narrow"/>
                  <a:ea typeface="PT Sans Narrow"/>
                  <a:cs typeface="PT Sans Narrow"/>
                  <a:sym typeface="PT Sans Narrow"/>
                </a:rPr>
                <a:t>Open the Make a Recipe task</a:t>
              </a:r>
              <a:endParaRPr b="1" sz="1200">
                <a:solidFill>
                  <a:srgbClr val="666666"/>
                </a:solidFill>
                <a:highlight>
                  <a:srgbClr val="FFFFFF"/>
                </a:highlight>
                <a:latin typeface="PT Sans Narrow"/>
                <a:ea typeface="PT Sans Narrow"/>
                <a:cs typeface="PT Sans Narrow"/>
                <a:sym typeface="PT Sans Narrow"/>
              </a:endParaRPr>
            </a:p>
            <a:p>
              <a:pPr indent="-171450" lvl="0" marL="171450" marR="0" rtl="0" algn="l">
                <a:lnSpc>
                  <a:spcPct val="130000"/>
                </a:lnSpc>
                <a:spcBef>
                  <a:spcPts val="0"/>
                </a:spcBef>
                <a:spcAft>
                  <a:spcPts val="0"/>
                </a:spcAft>
                <a:buClr>
                  <a:srgbClr val="000000"/>
                </a:buClr>
                <a:buSzPts val="1200"/>
                <a:buFont typeface="PT Sans Narrow"/>
                <a:buChar char="❑"/>
              </a:pPr>
              <a:r>
                <a:rPr lang="en" sz="1200">
                  <a:solidFill>
                    <a:schemeClr val="dk1"/>
                  </a:solidFill>
                  <a:latin typeface="PT Sans Narrow"/>
                  <a:ea typeface="PT Sans Narrow"/>
                  <a:cs typeface="PT Sans Narrow"/>
                  <a:sym typeface="PT Sans Narrow"/>
                </a:rPr>
                <a:t>Using the HTML tags below create your own recipe card using the wireframe shown to the right to help you. Be creative!</a:t>
              </a:r>
              <a:endParaRPr sz="1200">
                <a:solidFill>
                  <a:srgbClr val="666666"/>
                </a:solidFill>
                <a:highlight>
                  <a:srgbClr val="FFFFFF"/>
                </a:highlight>
              </a:endParaRPr>
            </a:p>
          </p:txBody>
        </p:sp>
      </p:grpSp>
      <p:sp>
        <p:nvSpPr>
          <p:cNvPr id="262" name="Google Shape;262;p42"/>
          <p:cNvSpPr/>
          <p:nvPr/>
        </p:nvSpPr>
        <p:spPr>
          <a:xfrm>
            <a:off x="0" y="4909800"/>
            <a:ext cx="9911400" cy="233700"/>
          </a:xfrm>
          <a:custGeom>
            <a:rect b="b" l="l" r="r" t="t"/>
            <a:pathLst>
              <a:path extrusionOk="0" h="120000" w="120000">
                <a:moveTo>
                  <a:pt x="89" y="0"/>
                </a:moveTo>
                <a:lnTo>
                  <a:pt x="119996" y="0"/>
                </a:lnTo>
                <a:cubicBezTo>
                  <a:pt x="120121" y="1673"/>
                  <a:pt x="109449" y="57921"/>
                  <a:pt x="109708" y="59594"/>
                </a:cubicBezTo>
                <a:cubicBezTo>
                  <a:pt x="109359" y="58988"/>
                  <a:pt x="120211" y="119284"/>
                  <a:pt x="119996" y="119469"/>
                </a:cubicBezTo>
                <a:lnTo>
                  <a:pt x="0" y="120000"/>
                </a:lnTo>
                <a:cubicBezTo>
                  <a:pt x="1" y="80176"/>
                  <a:pt x="87" y="39823"/>
                  <a:pt x="89" y="0"/>
                </a:cubicBezTo>
                <a:close/>
              </a:path>
            </a:pathLst>
          </a:custGeom>
          <a:solidFill>
            <a:srgbClr val="51BA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263" name="Google Shape;263;p42"/>
          <p:cNvPicPr preferRelativeResize="0"/>
          <p:nvPr/>
        </p:nvPicPr>
        <p:blipFill>
          <a:blip r:embed="rId3">
            <a:alphaModFix/>
          </a:blip>
          <a:stretch>
            <a:fillRect/>
          </a:stretch>
        </p:blipFill>
        <p:spPr>
          <a:xfrm>
            <a:off x="8554150" y="4665600"/>
            <a:ext cx="554100" cy="554100"/>
          </a:xfrm>
          <a:prstGeom prst="rect">
            <a:avLst/>
          </a:prstGeom>
          <a:noFill/>
          <a:ln>
            <a:noFill/>
          </a:ln>
        </p:spPr>
      </p:pic>
      <p:pic>
        <p:nvPicPr>
          <p:cNvPr id="264" name="Google Shape;264;p42"/>
          <p:cNvPicPr preferRelativeResize="0"/>
          <p:nvPr/>
        </p:nvPicPr>
        <p:blipFill rotWithShape="1">
          <a:blip r:embed="rId4">
            <a:alphaModFix/>
          </a:blip>
          <a:srcRect b="132417" l="51740" r="-5119" t="-37221"/>
          <a:stretch/>
        </p:blipFill>
        <p:spPr>
          <a:xfrm>
            <a:off x="7300800" y="3115450"/>
            <a:ext cx="1952400" cy="161674"/>
          </a:xfrm>
          <a:prstGeom prst="rect">
            <a:avLst/>
          </a:prstGeom>
          <a:noFill/>
          <a:ln>
            <a:noFill/>
          </a:ln>
        </p:spPr>
      </p:pic>
      <p:sp>
        <p:nvSpPr>
          <p:cNvPr id="265" name="Google Shape;265;p42"/>
          <p:cNvSpPr txBox="1"/>
          <p:nvPr/>
        </p:nvSpPr>
        <p:spPr>
          <a:xfrm>
            <a:off x="37375" y="2752175"/>
            <a:ext cx="1952400" cy="2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000">
                <a:solidFill>
                  <a:srgbClr val="FF0000"/>
                </a:solidFill>
              </a:rPr>
              <a:t>How to insert an image:</a:t>
            </a:r>
            <a:endParaRPr b="1" i="1" sz="1000">
              <a:solidFill>
                <a:srgbClr val="FF0000"/>
              </a:solidFill>
            </a:endParaRPr>
          </a:p>
        </p:txBody>
      </p:sp>
      <p:sp>
        <p:nvSpPr>
          <p:cNvPr id="266" name="Google Shape;266;p42"/>
          <p:cNvSpPr txBox="1"/>
          <p:nvPr/>
        </p:nvSpPr>
        <p:spPr>
          <a:xfrm>
            <a:off x="122675" y="3285575"/>
            <a:ext cx="2019600" cy="2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000">
                <a:solidFill>
                  <a:srgbClr val="FF0000"/>
                </a:solidFill>
              </a:rPr>
              <a:t>How to insert a heading:</a:t>
            </a:r>
            <a:endParaRPr b="1" i="1" sz="1000">
              <a:solidFill>
                <a:srgbClr val="FF0000"/>
              </a:solidFill>
            </a:endParaRPr>
          </a:p>
        </p:txBody>
      </p:sp>
      <p:sp>
        <p:nvSpPr>
          <p:cNvPr id="267" name="Google Shape;267;p42"/>
          <p:cNvSpPr txBox="1"/>
          <p:nvPr/>
        </p:nvSpPr>
        <p:spPr>
          <a:xfrm>
            <a:off x="3085375" y="2752175"/>
            <a:ext cx="2401200" cy="2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000">
                <a:solidFill>
                  <a:srgbClr val="FF0000"/>
                </a:solidFill>
              </a:rPr>
              <a:t>How to insert a paragraph</a:t>
            </a:r>
            <a:endParaRPr b="1" i="1" sz="1000">
              <a:solidFill>
                <a:srgbClr val="FF0000"/>
              </a:solidFill>
            </a:endParaRPr>
          </a:p>
        </p:txBody>
      </p:sp>
      <p:sp>
        <p:nvSpPr>
          <p:cNvPr id="268" name="Google Shape;268;p42"/>
          <p:cNvSpPr txBox="1"/>
          <p:nvPr/>
        </p:nvSpPr>
        <p:spPr>
          <a:xfrm>
            <a:off x="3085375" y="3437975"/>
            <a:ext cx="2401200" cy="2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000">
                <a:solidFill>
                  <a:srgbClr val="FF0000"/>
                </a:solidFill>
              </a:rPr>
              <a:t>How to insert ordered list and unordered list</a:t>
            </a:r>
            <a:endParaRPr b="1" i="1" sz="1000">
              <a:solidFill>
                <a:srgbClr val="FF0000"/>
              </a:solidFill>
            </a:endParaRPr>
          </a:p>
        </p:txBody>
      </p:sp>
      <p:cxnSp>
        <p:nvCxnSpPr>
          <p:cNvPr id="269" name="Google Shape;269;p42"/>
          <p:cNvCxnSpPr/>
          <p:nvPr/>
        </p:nvCxnSpPr>
        <p:spPr>
          <a:xfrm rot="10800000">
            <a:off x="5400" y="2717325"/>
            <a:ext cx="5589900" cy="0"/>
          </a:xfrm>
          <a:prstGeom prst="straightConnector1">
            <a:avLst/>
          </a:prstGeom>
          <a:noFill/>
          <a:ln cap="flat" cmpd="sng" w="9525">
            <a:solidFill>
              <a:srgbClr val="7F7F7F"/>
            </a:solidFill>
            <a:prstDash val="dash"/>
            <a:round/>
            <a:headEnd len="sm" w="sm" type="none"/>
            <a:tailEnd len="sm" w="sm" type="none"/>
          </a:ln>
        </p:spPr>
      </p:cxnSp>
      <p:pic>
        <p:nvPicPr>
          <p:cNvPr id="270" name="Google Shape;270;p42"/>
          <p:cNvPicPr preferRelativeResize="0"/>
          <p:nvPr/>
        </p:nvPicPr>
        <p:blipFill rotWithShape="1">
          <a:blip r:embed="rId5">
            <a:alphaModFix/>
          </a:blip>
          <a:srcRect b="5556" l="2650" r="15796" t="7750"/>
          <a:stretch/>
        </p:blipFill>
        <p:spPr>
          <a:xfrm>
            <a:off x="3013163" y="3887738"/>
            <a:ext cx="2401134" cy="967575"/>
          </a:xfrm>
          <a:prstGeom prst="rect">
            <a:avLst/>
          </a:prstGeom>
          <a:noFill/>
          <a:ln>
            <a:noFill/>
          </a:ln>
        </p:spPr>
      </p:pic>
      <p:pic>
        <p:nvPicPr>
          <p:cNvPr id="271" name="Google Shape;271;p42"/>
          <p:cNvPicPr preferRelativeResize="0"/>
          <p:nvPr/>
        </p:nvPicPr>
        <p:blipFill rotWithShape="1">
          <a:blip r:embed="rId6">
            <a:alphaModFix/>
          </a:blip>
          <a:srcRect b="34387" l="11128" r="3335" t="39438"/>
          <a:stretch/>
        </p:blipFill>
        <p:spPr>
          <a:xfrm>
            <a:off x="3135250" y="2989949"/>
            <a:ext cx="2247300" cy="233700"/>
          </a:xfrm>
          <a:prstGeom prst="rect">
            <a:avLst/>
          </a:prstGeom>
          <a:noFill/>
          <a:ln>
            <a:noFill/>
          </a:ln>
        </p:spPr>
      </p:pic>
      <p:pic>
        <p:nvPicPr>
          <p:cNvPr id="272" name="Google Shape;272;p42"/>
          <p:cNvPicPr preferRelativeResize="0"/>
          <p:nvPr/>
        </p:nvPicPr>
        <p:blipFill>
          <a:blip r:embed="rId7">
            <a:alphaModFix/>
          </a:blip>
          <a:stretch>
            <a:fillRect/>
          </a:stretch>
        </p:blipFill>
        <p:spPr>
          <a:xfrm>
            <a:off x="122687" y="3515400"/>
            <a:ext cx="1759315" cy="1407450"/>
          </a:xfrm>
          <a:prstGeom prst="rect">
            <a:avLst/>
          </a:prstGeom>
          <a:noFill/>
          <a:ln>
            <a:noFill/>
          </a:ln>
        </p:spPr>
      </p:pic>
      <p:pic>
        <p:nvPicPr>
          <p:cNvPr id="273" name="Google Shape;273;p42"/>
          <p:cNvPicPr preferRelativeResize="0"/>
          <p:nvPr/>
        </p:nvPicPr>
        <p:blipFill>
          <a:blip r:embed="rId8">
            <a:alphaModFix/>
          </a:blip>
          <a:stretch>
            <a:fillRect/>
          </a:stretch>
        </p:blipFill>
        <p:spPr>
          <a:xfrm>
            <a:off x="46475" y="3030325"/>
            <a:ext cx="2672576" cy="229078"/>
          </a:xfrm>
          <a:prstGeom prst="rect">
            <a:avLst/>
          </a:prstGeom>
          <a:noFill/>
          <a:ln>
            <a:noFill/>
          </a:ln>
        </p:spPr>
      </p:pic>
      <p:pic>
        <p:nvPicPr>
          <p:cNvPr id="274" name="Google Shape;274;p42"/>
          <p:cNvPicPr preferRelativeResize="0"/>
          <p:nvPr/>
        </p:nvPicPr>
        <p:blipFill>
          <a:blip r:embed="rId9">
            <a:alphaModFix/>
          </a:blip>
          <a:stretch>
            <a:fillRect/>
          </a:stretch>
        </p:blipFill>
        <p:spPr>
          <a:xfrm>
            <a:off x="6025175" y="0"/>
            <a:ext cx="3118824" cy="3361775"/>
          </a:xfrm>
          <a:prstGeom prst="rect">
            <a:avLst/>
          </a:prstGeom>
          <a:noFill/>
          <a:ln>
            <a:noFill/>
          </a:ln>
        </p:spPr>
      </p:pic>
      <p:sp>
        <p:nvSpPr>
          <p:cNvPr id="275" name="Google Shape;275;p42"/>
          <p:cNvSpPr txBox="1"/>
          <p:nvPr/>
        </p:nvSpPr>
        <p:spPr>
          <a:xfrm>
            <a:off x="122675" y="4852425"/>
            <a:ext cx="4523100" cy="23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100"/>
              <a:t>Credit to </a:t>
            </a:r>
            <a:r>
              <a:rPr b="1" i="1" lang="en" sz="1100" u="sng">
                <a:hlinkClick r:id="rId10"/>
              </a:rPr>
              <a:t>Code Club projects</a:t>
            </a:r>
            <a:r>
              <a:rPr b="1" i="1" lang="en" sz="1100"/>
              <a:t> for this activity.</a:t>
            </a:r>
            <a:endParaRPr b="1" i="1"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HTML Basics</a:t>
            </a:r>
            <a:endParaRPr/>
          </a:p>
        </p:txBody>
      </p:sp>
      <p:pic>
        <p:nvPicPr>
          <p:cNvPr descr="Created by: pamela&#10;&#10;Practice this lesson yourself on KhanAcademy.org right now: &#10;https://www.khanacademy.org/computing/computer-programming/html-css/intro-to-html/p/challenge-write-a-poem?utm_source=YT&amp;utm_medium=Desc&amp;utm_campaign=computerprogramming&#10;&#10;Watch the next lesson: https://www.khanacademy.org/computing/computer-programming/html-css/intro-to-html/p/html-text-emphasis?utm_source=YT&amp;utm_medium=Desc&amp;utm_campaign=computerprogramming&#10;&#10;Missed the previous lesson? https://www.khanacademy.org/computing/computer-programming/html-css/intro-to-html/v/making-webpages-intro?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110" name="Google Shape;110;p26" title="HTML basics | Intro to HTML/CSS: Making webpages | Computer Programming | Khan Academy">
            <a:hlinkClick r:id="rId3"/>
          </p:cNvPr>
          <p:cNvPicPr preferRelativeResize="0"/>
          <p:nvPr/>
        </p:nvPicPr>
        <p:blipFill>
          <a:blip r:embed="rId4">
            <a:alphaModFix/>
          </a:blip>
          <a:stretch>
            <a:fillRect/>
          </a:stretch>
        </p:blipFill>
        <p:spPr>
          <a:xfrm>
            <a:off x="2286000" y="12356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Quick tip: HTML tags</a:t>
            </a:r>
            <a:endParaRPr/>
          </a:p>
        </p:txBody>
      </p:sp>
      <p:sp>
        <p:nvSpPr>
          <p:cNvPr id="116" name="Google Shape;11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21242C"/>
                </a:solidFill>
                <a:highlight>
                  <a:srgbClr val="FFFFFF"/>
                </a:highlight>
                <a:latin typeface="Arial"/>
                <a:ea typeface="Arial"/>
                <a:cs typeface="Arial"/>
                <a:sym typeface="Arial"/>
              </a:rPr>
              <a:t>Before you dive into the challenge, here's a quick review of HTML tags:</a:t>
            </a:r>
            <a:endParaRPr/>
          </a:p>
        </p:txBody>
      </p:sp>
      <p:pic>
        <p:nvPicPr>
          <p:cNvPr id="117" name="Google Shape;117;p27"/>
          <p:cNvPicPr preferRelativeResize="0"/>
          <p:nvPr/>
        </p:nvPicPr>
        <p:blipFill>
          <a:blip r:embed="rId3">
            <a:alphaModFix/>
          </a:blip>
          <a:stretch>
            <a:fillRect/>
          </a:stretch>
        </p:blipFill>
        <p:spPr>
          <a:xfrm>
            <a:off x="1905000" y="1617675"/>
            <a:ext cx="5334000" cy="857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lnSpc>
                <a:spcPct val="110000"/>
              </a:lnSpc>
              <a:spcBef>
                <a:spcPts val="3600"/>
              </a:spcBef>
              <a:spcAft>
                <a:spcPts val="1200"/>
              </a:spcAft>
              <a:buNone/>
            </a:pPr>
            <a:r>
              <a:rPr lang="en" sz="2250">
                <a:solidFill>
                  <a:srgbClr val="21242C"/>
                </a:solidFill>
                <a:highlight>
                  <a:srgbClr val="FFFFFF"/>
                </a:highlight>
                <a:latin typeface="Arial"/>
                <a:ea typeface="Arial"/>
                <a:cs typeface="Arial"/>
                <a:sym typeface="Arial"/>
              </a:rPr>
              <a:t>Where should your tags go?</a:t>
            </a:r>
            <a:endParaRPr/>
          </a:p>
        </p:txBody>
      </p:sp>
      <p:sp>
        <p:nvSpPr>
          <p:cNvPr id="123" name="Google Shape;123;p28"/>
          <p:cNvSpPr txBox="1"/>
          <p:nvPr>
            <p:ph idx="1" type="body"/>
          </p:nvPr>
        </p:nvSpPr>
        <p:spPr>
          <a:xfrm>
            <a:off x="311700" y="1152475"/>
            <a:ext cx="8361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Any content that is visible on your web page should go between the opening &lt;body&gt; tag and the closing &lt;/body&gt; tag, like in the screenshot below:</a:t>
            </a:r>
            <a:endParaRPr/>
          </a:p>
        </p:txBody>
      </p:sp>
      <p:pic>
        <p:nvPicPr>
          <p:cNvPr id="124" name="Google Shape;124;p28"/>
          <p:cNvPicPr preferRelativeResize="0"/>
          <p:nvPr/>
        </p:nvPicPr>
        <p:blipFill>
          <a:blip r:embed="rId3">
            <a:alphaModFix/>
          </a:blip>
          <a:stretch>
            <a:fillRect/>
          </a:stretch>
        </p:blipFill>
        <p:spPr>
          <a:xfrm>
            <a:off x="1095375" y="2092375"/>
            <a:ext cx="6953250" cy="2476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1</a:t>
            </a:r>
            <a:endParaRPr/>
          </a:p>
        </p:txBody>
      </p:sp>
      <p:sp>
        <p:nvSpPr>
          <p:cNvPr id="130" name="Google Shape;130;p2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Write a Poem</a:t>
            </a:r>
            <a:endParaRPr/>
          </a:p>
        </p:txBody>
      </p:sp>
      <p:sp>
        <p:nvSpPr>
          <p:cNvPr id="131" name="Google Shape;131;p2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To practice the basics of HTML, let's have you write and markup a poem. To start off with, what will the title of your poem be?</a:t>
            </a:r>
            <a:endParaRPr/>
          </a:p>
          <a:p>
            <a:pPr indent="0" lvl="0" marL="0" rtl="0" algn="l">
              <a:spcBef>
                <a:spcPts val="1200"/>
              </a:spcBef>
              <a:spcAft>
                <a:spcPts val="0"/>
              </a:spcAft>
              <a:buClr>
                <a:schemeClr val="dk2"/>
              </a:buClr>
              <a:buSzPts val="1100"/>
              <a:buFont typeface="Arial"/>
              <a:buNone/>
            </a:pPr>
            <a:r>
              <a:t/>
            </a:r>
            <a:endParaRPr/>
          </a:p>
          <a:p>
            <a:pPr indent="0" lvl="0" marL="0" rtl="0" algn="l">
              <a:spcBef>
                <a:spcPts val="1200"/>
              </a:spcBef>
              <a:spcAft>
                <a:spcPts val="0"/>
              </a:spcAft>
              <a:buClr>
                <a:schemeClr val="dk2"/>
              </a:buClr>
              <a:buSzPts val="1100"/>
              <a:buFont typeface="Arial"/>
              <a:buNone/>
            </a:pPr>
            <a:r>
              <a:rPr lang="en"/>
              <a:t>Using the &lt;h1&gt; tag we learned about, add a heading for your poem. This will be your title.</a:t>
            </a:r>
            <a:endParaRPr/>
          </a:p>
          <a:p>
            <a:pPr indent="0" lvl="0" marL="0" rtl="0" algn="l">
              <a:spcBef>
                <a:spcPts val="1200"/>
              </a:spcBef>
              <a:spcAft>
                <a:spcPts val="1200"/>
              </a:spcAft>
              <a:buNone/>
            </a:pPr>
            <a:r>
              <a:t/>
            </a:r>
            <a:endParaRPr/>
          </a:p>
        </p:txBody>
      </p:sp>
      <p:pic>
        <p:nvPicPr>
          <p:cNvPr id="132" name="Google Shape;132;p29"/>
          <p:cNvPicPr preferRelativeResize="0"/>
          <p:nvPr/>
        </p:nvPicPr>
        <p:blipFill>
          <a:blip r:embed="rId3">
            <a:alphaModFix/>
          </a:blip>
          <a:stretch>
            <a:fillRect/>
          </a:stretch>
        </p:blipFill>
        <p:spPr>
          <a:xfrm>
            <a:off x="1514125" y="3542400"/>
            <a:ext cx="1478694" cy="876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0"/>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1</a:t>
            </a:r>
            <a:endParaRPr/>
          </a:p>
        </p:txBody>
      </p:sp>
      <p:sp>
        <p:nvSpPr>
          <p:cNvPr id="138" name="Google Shape;138;p30"/>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Write a Poem</a:t>
            </a:r>
            <a:endParaRPr/>
          </a:p>
        </p:txBody>
      </p:sp>
      <p:sp>
        <p:nvSpPr>
          <p:cNvPr id="139" name="Google Shape;139;p3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lnSpcReduction="20000"/>
          </a:bodyPr>
          <a:lstStyle/>
          <a:p>
            <a:pPr indent="0" lvl="0" marL="0" rtl="0" algn="l">
              <a:spcBef>
                <a:spcPts val="0"/>
              </a:spcBef>
              <a:spcAft>
                <a:spcPts val="0"/>
              </a:spcAft>
              <a:buNone/>
            </a:pPr>
            <a:r>
              <a:rPr lang="en"/>
              <a:t>Now, below your heading, write the poem inside a paragraph tag. Your amazing poem should be multiple lines long, so you'll need to use a tag to make line breaks, too.</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Remember that your &lt;p&gt; and &lt;br&gt; tags should be between the &lt;body&gt; and &lt;/body&gt; tags.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0" name="Google Shape;140;p30"/>
          <p:cNvPicPr preferRelativeResize="0"/>
          <p:nvPr/>
        </p:nvPicPr>
        <p:blipFill>
          <a:blip r:embed="rId3">
            <a:alphaModFix/>
          </a:blip>
          <a:stretch>
            <a:fillRect/>
          </a:stretch>
        </p:blipFill>
        <p:spPr>
          <a:xfrm>
            <a:off x="1561200" y="3286675"/>
            <a:ext cx="1581150" cy="1619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HTML: Text emphasis</a:t>
            </a:r>
            <a:endParaRPr/>
          </a:p>
        </p:txBody>
      </p:sp>
      <p:pic>
        <p:nvPicPr>
          <p:cNvPr descr="Created by: pamela&#10;&#10;Practice this lesson yourself on KhanAcademy.org right now: &#10;https://www.khanacademy.org/computing/computer-programming/html-css/intro-to-html/p/challenge-you-can-learn-text-tags?utm_source=YT&amp;utm_medium=Desc&amp;utm_campaign=computerprogramming&#10;&#10;Watch the next lesson: https://www.khanacademy.org/computing/computer-programming/html-css/intro-to-html/p/html-lists?utm_source=YT&amp;utm_medium=Desc&amp;utm_campaign=computerprogramming&#10;&#10;Missed the previous lesson? https://www.khanacademy.org/computing/computer-programming/html-css/intro-to-html/p/html-basics?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146" name="Google Shape;146;p31" title="HTML: Text emphasis | Intro to HTML/CSS: Making webpages | Computer Programming | Khan Academy">
            <a:hlinkClick r:id="rId3"/>
          </p:cNvPr>
          <p:cNvPicPr preferRelativeResize="0"/>
          <p:nvPr/>
        </p:nvPicPr>
        <p:blipFill>
          <a:blip r:embed="rId4">
            <a:alphaModFix/>
          </a:blip>
          <a:stretch>
            <a:fillRect/>
          </a:stretch>
        </p:blipFill>
        <p:spPr>
          <a:xfrm>
            <a:off x="2286000" y="11764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2"/>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2</a:t>
            </a:r>
            <a:endParaRPr/>
          </a:p>
        </p:txBody>
      </p:sp>
      <p:sp>
        <p:nvSpPr>
          <p:cNvPr id="152" name="Google Shape;152;p32"/>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You can learn text tags</a:t>
            </a:r>
            <a:endParaRPr/>
          </a:p>
        </p:txBody>
      </p:sp>
      <p:sp>
        <p:nvSpPr>
          <p:cNvPr id="153" name="Google Shape;153;p32"/>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We've made this webpage with the words to 'You can learn anything', a video that Khan Academy made. Using both the &lt;strong&gt; and &lt;em&gt; tags that you just learned, mark up this text to show what you think should be emphasized and highlighted.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Add two of each!</a:t>
            </a:r>
            <a:endParaRPr/>
          </a:p>
        </p:txBody>
      </p:sp>
      <p:pic>
        <p:nvPicPr>
          <p:cNvPr id="154" name="Google Shape;154;p32"/>
          <p:cNvPicPr preferRelativeResize="0"/>
          <p:nvPr/>
        </p:nvPicPr>
        <p:blipFill>
          <a:blip r:embed="rId3">
            <a:alphaModFix/>
          </a:blip>
          <a:stretch>
            <a:fillRect/>
          </a:stretch>
        </p:blipFill>
        <p:spPr>
          <a:xfrm>
            <a:off x="1647325" y="3608525"/>
            <a:ext cx="1363102" cy="876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HTML: Lists</a:t>
            </a:r>
            <a:endParaRPr/>
          </a:p>
        </p:txBody>
      </p:sp>
      <p:pic>
        <p:nvPicPr>
          <p:cNvPr descr="Created by: pamela&#10;&#10;Practice this lesson yourself on KhanAcademy.org right now: &#10;https://www.khanacademy.org/computing/computer-programming/html-css/intro-to-html/p/challenge-your-learning-list?utm_source=YT&amp;utm_medium=Desc&amp;utm_campaign=computerprogramming&#10;&#10;Watch the next lesson: https://www.khanacademy.org/computing/computer-programming/html-css/intro-to-html/p/html-images?utm_source=YT&amp;utm_medium=Desc&amp;utm_campaign=computerprogramming&#10;&#10;Missed the previous lesson? https://www.khanacademy.org/computing/computer-programming/html-css/intro-to-html/p/html-text-emphasis?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160" name="Google Shape;160;p33" title="HTML: Lists | Intro to HTML/CSS: Making webpages | Computer Programming | Khan Academy">
            <a:hlinkClick r:id="rId3"/>
          </p:cNvPr>
          <p:cNvPicPr preferRelativeResize="0"/>
          <p:nvPr/>
        </p:nvPicPr>
        <p:blipFill>
          <a:blip r:embed="rId4">
            <a:alphaModFix/>
          </a:blip>
          <a:stretch>
            <a:fillRect/>
          </a:stretch>
        </p:blipFill>
        <p:spPr>
          <a:xfrm>
            <a:off x="2286000" y="12504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