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Proxima Nova"/>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2883E1-BEAE-493B-A34B-D5E9D3E645E0}">
  <a:tblStyle styleId="{A02883E1-BEAE-493B-A34B-D5E9D3E645E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E84EB01-3586-4081-94D1-C31E0112DED3}" styleName="Table_1">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ProximaNova-bold.fntdata"/><Relationship Id="rId14" Type="http://schemas.openxmlformats.org/officeDocument/2006/relationships/slide" Target="slides/slide8.xml"/><Relationship Id="rId36" Type="http://schemas.openxmlformats.org/officeDocument/2006/relationships/font" Target="fonts/ProximaNova-regular.fntdata"/><Relationship Id="rId17" Type="http://schemas.openxmlformats.org/officeDocument/2006/relationships/slide" Target="slides/slide11.xml"/><Relationship Id="rId39" Type="http://schemas.openxmlformats.org/officeDocument/2006/relationships/font" Target="fonts/ProximaNova-boldItalic.fntdata"/><Relationship Id="rId16" Type="http://schemas.openxmlformats.org/officeDocument/2006/relationships/slide" Target="slides/slide10.xml"/><Relationship Id="rId38" Type="http://schemas.openxmlformats.org/officeDocument/2006/relationships/font" Target="fonts/ProximaNova-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77fbb43fc_0_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77fbb43f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 However, we can convert the integer into a string using the str function before adding it to a string. We can see the function being used here [click]. </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77fbb43fc_0_1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77fbb43f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Comparison operators are also used in python and in data science. Be careful to note that when we want to show, or check to see if two values are equal, we use two equal symbols. [click] Pause the video here and see if you can determine the result for the examples shown in the third column. </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77fbb43fc_0_1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77fbb43f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How did you do? The fourth column here displays the resulting Boolean values that would correspond with each example. </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77fbb43fc_0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77fbb43f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Logical operators are also used in data science programming. A logical operator in python uses the words AND, OR and NOT. An “AND” statement is only true is both conditions are true, an OR statement is true is either condition is true and a NOT operator negates the truth value of the condition. Pause the video again to see if you can figure out what Boolean value would result for each of these examples. </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77fbb43fc_0_1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77fbb43f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Here are your answers! </a:t>
            </a:r>
            <a:r>
              <a:rPr lang="en" sz="1400">
                <a:solidFill>
                  <a:schemeClr val="dk1"/>
                </a:solidFill>
              </a:rPr>
              <a:t>How did you do?</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77fbb43fc_0_1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77fbb43f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Python lists are widely used in data science as well. A list is a collection of ordered items. Here, you can see a list of 4 strings. </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77fbb43fc_0_1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77fbb43f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Each position in a list is called an index and value inside is called an element. The indices start at...</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77fbb43fc_0_1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77fbb43f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number 0 and not 1, which can be a common misconception.</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77fbb43fc_0_1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77fbb43f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If we’d like to use one of these items, we name the list and the index where the item can be found. Python looks into the list</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77fbb43fc_0_1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77fbb43f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and accesses the correct element. </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77fbb43fc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77fbb43f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 are many programming languages available that are designed to be used in data science. They each have their own advantages and disadvantages and many times choosing the correct language to use depends on the task at hand. </a:t>
            </a:r>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77fbb43fc_0_1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e77fbb43f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Lastly, Python includes many built-in functions that we will use in this course. We’ve see the print function earlier. There is also a len function which returns the number of characters in a string or the number of elements in a list. The type function is important to be able to determine which data types we are working with in our dataset. There are also built-in functions that will display the minimum, the maximum, and the sum of items in a list. Let’s take a look at some of these in action!</a:t>
            </a: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77fbb43fc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77fbb43fc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2nd_item, B: favorite_number, C: Quiz-Answer, D: shoppingList,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77fbb43fc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e77fbb43fc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&lt;class 'float'&gt;, B: &lt;class 'str'&gt;, C: &lt;class 'char'&gt;, D: &lt;class 'int'&gt;,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77fbb43fc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e77fbb43fc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true, B: false, C: yes, D: no,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77fbb43fc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e77fbb43fc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10, B: 20, C: 30, D: 40, E: 50,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e77fbb43fc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e77fbb43fc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6, B: 15, C: 16, D: 20, E: 25,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77fbb43fc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77fbb43f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400"/>
              <a:t>Python is a great language to use when first learning data science due to its simplicity. It is a high-level language which means that it is considered easier to read and write code than low-level languages. There are also a lot of really good libraries that can be used with the python programming language. Libraries are collections of functions and code that a user can instantly use - without having to build out or write the functions themselves. We’ll get more into libraries later in the module.  Lastly, the python community of users is huge! This makes it easier to find support or answer a question that you might run into when working with your data. </a:t>
            </a:r>
            <a:endParaRPr sz="1400"/>
          </a:p>
          <a:p>
            <a:pPr indent="0" lvl="0" marL="0" rtl="0" algn="l">
              <a:spcBef>
                <a:spcPts val="0"/>
              </a:spcBef>
              <a:spcAft>
                <a:spcPts val="0"/>
              </a:spcAft>
              <a:buNone/>
            </a:pPr>
            <a:r>
              <a:t/>
            </a:r>
            <a:endParaRPr sz="1400">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77fbb43fc_0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77fbb43f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 are a few python concepts that we will use in this lesson. If you have previously taken a python course, you should be familiar with these concepts. If you have learned a different programming language, like javascript or java, you’ll want to pay special attention to the syntax of python. The concepts should be familiar, but the format and structure of the code will be different. And if you have not taken a course that includes a programming language, you may need to check out a few </a:t>
            </a:r>
            <a:r>
              <a:rPr lang="en" sz="1400"/>
              <a:t>CodeHS tutorials to make sure you are up to speed with these concepts. Links to tutorials will be provided in the lesson</a:t>
            </a:r>
            <a:r>
              <a:rPr lang="en" sz="1400"/>
              <a:t> activities if they are available. Alright, let’s get started!</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77fbb43fc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77fbb43f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Variables are used to store values. Each variable has a name, a type and a value. Here you can see a variable called ‘greeting’. It is a string and its value is the phrase, ‘Hello, world!’ Strings must be contained without quotes. They can be double or single quotes.   We can define this variable (click) and then print it (click) and the value of the variable is printed.</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77fbb43fc_0_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77fbb43f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Here is a variable called my_number. It is an integer with a value of 50. Notice that you don’t need to include quotes here. Quote are for strings only. Here with define the variable (click), and print it (click) to display its value of 50. </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77fbb43fc_0_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77fbb43f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highlight>
                  <a:schemeClr val="lt1"/>
                </a:highlight>
              </a:rPr>
              <a:t>There are standard guidelines for naming your variables. We used these when defining the names of the columns in our data table. (Click and read through)</a:t>
            </a:r>
            <a:endParaRPr sz="1400">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77fbb43fc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77fbb43f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Data types exist in all programming languages and are especially important in data science. Integers are numbers that do not have a decimal component, like -50 or 5. Floats DO have a decimal component, like 3.2. We saw an example of a string earlier. Strings are sequences of letters and numbers, punctuation and so forth. A char on the other hand, is just one single character or punctuation. Booleans are a data type that evaluates to either True or False. These are important and helpful in data science as well. </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77fbb43fc_0_1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77fbb43f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So, why is it important to know a value’s data type? Well, for one there are a few actions that cannot happen between two different data types as shown here. We are not able to add a string and an integer. This would result in an error. </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3"/>
          <p:cNvSpPr txBox="1"/>
          <p:nvPr>
            <p:ph type="title"/>
          </p:nvPr>
        </p:nvSpPr>
        <p:spPr>
          <a:xfrm>
            <a:off x="457200" y="205978"/>
            <a:ext cx="8229600" cy="857400"/>
          </a:xfrm>
          <a:prstGeom prst="rect">
            <a:avLst/>
          </a:prstGeom>
        </p:spPr>
        <p:txBody>
          <a:bodyPr anchorCtr="0" anchor="b" bIns="91425" lIns="91425" spcFirstLastPara="1" rIns="91425" wrap="square" tIns="91425">
            <a:norm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3"/>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creen">
  <p:cSld name="CUSTOM_9">
    <p:bg>
      <p:bgPr>
        <a:blipFill>
          <a:blip r:embed="rId2">
            <a:alphaModFix/>
          </a:blip>
          <a:stretch>
            <a:fillRect/>
          </a:stretch>
        </a:blipFill>
      </p:bgPr>
    </p:bg>
    <p:spTree>
      <p:nvGrpSpPr>
        <p:cNvPr id="66" name="Shape 66"/>
        <p:cNvGrpSpPr/>
        <p:nvPr/>
      </p:nvGrpSpPr>
      <p:grpSpPr>
        <a:xfrm>
          <a:off x="0" y="0"/>
          <a:ext cx="0" cy="0"/>
          <a:chOff x="0" y="0"/>
          <a:chExt cx="0" cy="0"/>
        </a:xfrm>
      </p:grpSpPr>
      <p:sp>
        <p:nvSpPr>
          <p:cNvPr id="67" name="Google Shape;67;p14"/>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txBox="1"/>
          <p:nvPr>
            <p:ph type="title"/>
          </p:nvPr>
        </p:nvSpPr>
        <p:spPr>
          <a:xfrm>
            <a:off x="307900" y="869325"/>
            <a:ext cx="4138500" cy="1620900"/>
          </a:xfrm>
          <a:prstGeom prst="rect">
            <a:avLst/>
          </a:prstGeom>
        </p:spPr>
        <p:txBody>
          <a:bodyPr anchorCtr="0" anchor="b" bIns="91425" lIns="91425" spcFirstLastPara="1" rIns="91425" wrap="square" tIns="91425">
            <a:norm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9" name="Google Shape;69;p14"/>
          <p:cNvSpPr txBox="1"/>
          <p:nvPr>
            <p:ph idx="1" type="body"/>
          </p:nvPr>
        </p:nvSpPr>
        <p:spPr>
          <a:xfrm>
            <a:off x="5170675" y="842150"/>
            <a:ext cx="3504600" cy="2761800"/>
          </a:xfrm>
          <a:prstGeom prst="rect">
            <a:avLst/>
          </a:prstGeom>
        </p:spPr>
        <p:txBody>
          <a:bodyPr anchorCtr="0" anchor="t" bIns="91425" lIns="91425" spcFirstLastPara="1" rIns="91425" wrap="square" tIns="91425">
            <a:normAutofit/>
          </a:bodyPr>
          <a:lstStyle>
            <a:lvl1pPr indent="-381000" lvl="0" marL="457200" rtl="0" algn="ctr">
              <a:spcBef>
                <a:spcPts val="0"/>
              </a:spcBef>
              <a:spcAft>
                <a:spcPts val="0"/>
              </a:spcAft>
              <a:buSzPts val="2400"/>
              <a:buChar char="●"/>
              <a:defRPr sz="2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70" name="Shape 70"/>
        <p:cNvGrpSpPr/>
        <p:nvPr/>
      </p:nvGrpSpPr>
      <p:grpSpPr>
        <a:xfrm>
          <a:off x="0" y="0"/>
          <a:ext cx="0" cy="0"/>
          <a:chOff x="0" y="0"/>
          <a:chExt cx="0" cy="0"/>
        </a:xfrm>
      </p:grpSpPr>
      <p:sp>
        <p:nvSpPr>
          <p:cNvPr id="71" name="Google Shape;71;p15"/>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72" name="Google Shape;72;p15"/>
          <p:cNvSpPr txBox="1"/>
          <p:nvPr>
            <p:ph type="ctrTitle"/>
          </p:nvPr>
        </p:nvSpPr>
        <p:spPr>
          <a:xfrm>
            <a:off x="311708" y="689500"/>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rgbClr val="FFFFFF"/>
              </a:buClr>
              <a:buSzPts val="4800"/>
              <a:buFont typeface="Proxima Nova"/>
              <a:buNone/>
              <a:defRPr b="1" sz="4800">
                <a:solidFill>
                  <a:srgbClr val="FFFFFF"/>
                </a:solidFill>
                <a:latin typeface="Proxima Nova"/>
                <a:ea typeface="Proxima Nova"/>
                <a:cs typeface="Proxima Nova"/>
                <a:sym typeface="Proxima No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74" name="Google Shape;74;p15"/>
          <p:cNvPicPr preferRelativeResize="0"/>
          <p:nvPr/>
        </p:nvPicPr>
        <p:blipFill>
          <a:blip r:embed="rId2">
            <a:alphaModFix/>
          </a:blip>
          <a:stretch>
            <a:fillRect/>
          </a:stretch>
        </p:blipFill>
        <p:spPr>
          <a:xfrm>
            <a:off x="7600876" y="4453875"/>
            <a:ext cx="786488" cy="344180"/>
          </a:xfrm>
          <a:prstGeom prst="rect">
            <a:avLst/>
          </a:prstGeom>
          <a:noFill/>
          <a:ln>
            <a:noFill/>
          </a:ln>
        </p:spPr>
      </p:pic>
      <p:cxnSp>
        <p:nvCxnSpPr>
          <p:cNvPr id="75" name="Google Shape;75;p15"/>
          <p:cNvCxnSpPr/>
          <p:nvPr/>
        </p:nvCxnSpPr>
        <p:spPr>
          <a:xfrm>
            <a:off x="3200550" y="2816575"/>
            <a:ext cx="2742900" cy="63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9.png"/><Relationship Id="rId8"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JuZF9pdGVtIiwiZmF2b3JpdGVfbnVtYmVyIiwiUXVpei1BbnN3ZXIiLCJzaG9wcGluZ0xpc3QiXX0=pearId=magic-pear-shape-identifier" TargetMode="External"/><Relationship Id="rId4" Type="http://schemas.openxmlformats.org/officeDocument/2006/relationships/image" Target="../media/image4.png"/><Relationship Id="rId5" Type="http://schemas.openxmlformats.org/officeDocument/2006/relationships/hyperlink" Target="http://dontchangethislink.peardeckmagic.zone?eyJ0eXBlIjoiZ29vZ2xlLXNsaWRlcy1hZGRvbi1yZXNwb25zZS1mb290ZXIiLCJsYXN0RWRpdGVkQnkiOiJ1bmtub3duIiwicHJlc2VudGF0aW9uSWQiOiIxV1N4VGZkajVjZ2tIUUwzNDdzclFvOV9vTnY3bWFlOHo3RG1rWVBLaWhfTSIsImNvbnRlbnRJZCI6ImN1c3RvbS1yZXNwb25zZS1tdWx0aXBsZUNob2ljZSIsInNsaWRlSWQiOiJnZTc3ZmJiNDNmY18wXzMxMiIsImNvbnRlbnRJbnN0YW5jZUlkIjoiMVdTeFRmZGo1Y2drSFFMMzQ3c3JRbzlfb052N21hZTh6N0Rta1lQS2loX00vNDhmZTkxOTYtYjcwMi00NmNkLWIyZDYtN2Q5Yjg5YjYzNDE3In0=pearId=magic-pear-metadata-identifier"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xjbGFzcyAnZmxvYXQnPiIsIjxjbGFzcyAnc3RyJz4iLCI8Y2xhc3MgJ2NoYXInPiIsIjxjbGFzcyAnaW50Jz4iXX0=pearId=magic-pear-shape-identifier" TargetMode="External"/><Relationship Id="rId4" Type="http://schemas.openxmlformats.org/officeDocument/2006/relationships/image" Target="../media/image8.png"/><Relationship Id="rId5" Type="http://schemas.openxmlformats.org/officeDocument/2006/relationships/hyperlink" Target="http://dontchangethislink.peardeckmagic.zone?eyJ0eXBlIjoiZ29vZ2xlLXNsaWRlcy1hZGRvbi1yZXNwb25zZS1mb290ZXIiLCJsYXN0RWRpdGVkQnkiOiJ1bmtub3duIiwicHJlc2VudGF0aW9uSWQiOiIxV1N4VGZkajVjZ2tIUUwzNDdzclFvOV9vTnY3bWFlOHo3RG1rWVBLaWhfTSIsImNvbnRlbnRJZCI6ImN1c3RvbS1yZXNwb25zZS1tdWx0aXBsZUNob2ljZSIsInNsaWRlSWQiOiJnZTc3ZmJiNDNmY18wXzMxNyIsImNvbnRlbnRJbnN0YW5jZUlkIjoiMVdTeFRmZGo1Y2drSFFMMzQ3c3JRbzlfb052N21hZTh6N0Rta1lQS2loX00vZTNjYWJmNmItZWI4Mi00M2M2LTljYzUtNzAxNWNmY2Q1MDUwIn0=pearId=magic-pear-metadata-identifie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nRydWUiLCJmYWxzZSIsInllcyIsIm5vIl19pearId=magic-pear-shape-identifier" TargetMode="External"/><Relationship Id="rId4" Type="http://schemas.openxmlformats.org/officeDocument/2006/relationships/image" Target="../media/image10.png"/><Relationship Id="rId5" Type="http://schemas.openxmlformats.org/officeDocument/2006/relationships/hyperlink" Target="http://dontchangethislink.peardeckmagic.zone?eyJ0eXBlIjoiZ29vZ2xlLXNsaWRlcy1hZGRvbi1yZXNwb25zZS1mb290ZXIiLCJsYXN0RWRpdGVkQnkiOiJ1bmtub3duIiwicHJlc2VudGF0aW9uSWQiOiIxV1N4VGZkajVjZ2tIUUwzNDdzclFvOV9vTnY3bWFlOHo3RG1rWVBLaWhfTSIsImNvbnRlbnRJZCI6ImN1c3RvbS1yZXNwb25zZS1tdWx0aXBsZUNob2ljZSIsInNsaWRlSWQiOiJnZTc3ZmJiNDNmY18wXzMyNSIsImNvbnRlbnRJbnN0YW5jZUlkIjoiMVdTeFRmZGo1Y2drSFFMMzQ3c3JRbzlfb052N21hZTh6N0Rta1lQS2loX00vZDY5ZTQ0ZTctMTg4Yi00NmE2LWFlZmYtNWQwOTUxNTJkMDMxIn0=pearId=magic-pear-metadata-identifie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EwIiwiMjAiLCIzMCIsIjQwIiwiNTAiXX0=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J1bmtub3duIiwicHJlc2VudGF0aW9uSWQiOiIxV1N4VGZkajVjZ2tIUUwzNDdzclFvOV9vTnY3bWFlOHo3RG1rWVBLaWhfTSIsImNvbnRlbnRJZCI6ImN1c3RvbS1yZXNwb25zZS1tdWx0aXBsZUNob2ljZSIsInNsaWRlSWQiOiJnZTc3ZmJiNDNmY18wXzMzMyIsImNvbnRlbnRJbnN0YW5jZUlkIjoiMVdTeFRmZGo1Y2drSFFMMzQ3c3JRbzlfb052N21hZTh6N0Rta1lQS2loX00vNjZiMmZhNGQtYTRmNy00ZWZlLWJjZTEtODdlM2I5MWZlYzJjIn0=pearId=magic-pear-metadata-identifie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YiLCIxNSIsIjE2IiwiMjAiLCIyNSJdfQ==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J1bmtub3duIiwicHJlc2VudGF0aW9uSWQiOiIxV1N4VGZkajVjZ2tIUUwzNDdzclFvOV9vTnY3bWFlOHo3RG1rWVBLaWhfTSIsImNvbnRlbnRJZCI6ImN1c3RvbS1yZXNwb25zZS1tdWx0aXBsZUNob2ljZSIsInNsaWRlSWQiOiJnZTc3ZmJiNDNmY18wXzM0MSIsImNvbnRlbnRJbnN0YW5jZUlkIjoiMVdTeFRmZGo1Y2drSFFMMzQ3c3JRbzlfb052N21hZTh6N0Rta1lQS2loX00vZDY5NWVjYWUtNDdiOS00N2Y1LWI2MmItMzFlYzQwZmRjZDRjIn0=pearId=magic-pear-metadata-identifi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Lesson 3 - Exploring Data Using Python</a:t>
            </a:r>
            <a:endParaRPr/>
          </a:p>
        </p:txBody>
      </p:sp>
      <p:sp>
        <p:nvSpPr>
          <p:cNvPr id="81" name="Google Shape;81;p16"/>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idx="1" type="body"/>
          </p:nvPr>
        </p:nvSpPr>
        <p:spPr>
          <a:xfrm>
            <a:off x="4656825" y="57175"/>
            <a:ext cx="44355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000">
                <a:solidFill>
                  <a:srgbClr val="741B47"/>
                </a:solidFill>
                <a:latin typeface="Courier New"/>
                <a:ea typeface="Courier New"/>
                <a:cs typeface="Courier New"/>
                <a:sym typeface="Courier New"/>
              </a:rPr>
              <a:t>print</a:t>
            </a:r>
            <a:r>
              <a:rPr b="1" lang="en" sz="2000">
                <a:solidFill>
                  <a:srgbClr val="191919"/>
                </a:solidFill>
                <a:latin typeface="Courier New"/>
                <a:ea typeface="Courier New"/>
                <a:cs typeface="Courier New"/>
                <a:sym typeface="Courier New"/>
              </a:rPr>
              <a:t>(</a:t>
            </a:r>
            <a:r>
              <a:rPr b="1" lang="en" sz="2000">
                <a:solidFill>
                  <a:srgbClr val="1C4587"/>
                </a:solidFill>
                <a:highlight>
                  <a:srgbClr val="FFE599"/>
                </a:highlight>
                <a:latin typeface="Courier New"/>
                <a:ea typeface="Courier New"/>
                <a:cs typeface="Courier New"/>
                <a:sym typeface="Courier New"/>
              </a:rPr>
              <a:t>"a"</a:t>
            </a:r>
            <a:r>
              <a:rPr b="1" lang="en" sz="2000">
                <a:solidFill>
                  <a:srgbClr val="191919"/>
                </a:solidFill>
                <a:latin typeface="Courier New"/>
                <a:ea typeface="Courier New"/>
                <a:cs typeface="Courier New"/>
                <a:sym typeface="Courier New"/>
              </a:rPr>
              <a:t> + str(</a:t>
            </a:r>
            <a:r>
              <a:rPr b="1" lang="en" sz="2000">
                <a:solidFill>
                  <a:srgbClr val="1155CC"/>
                </a:solidFill>
                <a:highlight>
                  <a:srgbClr val="FFE599"/>
                </a:highlight>
                <a:latin typeface="Courier New"/>
                <a:ea typeface="Courier New"/>
                <a:cs typeface="Courier New"/>
                <a:sym typeface="Courier New"/>
              </a:rPr>
              <a:t>3</a:t>
            </a:r>
            <a:r>
              <a:rPr b="1" lang="en" sz="2000">
                <a:solidFill>
                  <a:srgbClr val="191919"/>
                </a:solidFill>
                <a:latin typeface="Courier New"/>
                <a:ea typeface="Courier New"/>
                <a:cs typeface="Courier New"/>
                <a:sym typeface="Courier New"/>
              </a:rPr>
              <a:t>))</a:t>
            </a:r>
            <a:endParaRPr b="1" sz="2000">
              <a:solidFill>
                <a:srgbClr val="191919"/>
              </a:solidFill>
              <a:latin typeface="Courier New"/>
              <a:ea typeface="Courier New"/>
              <a:cs typeface="Courier New"/>
              <a:sym typeface="Courier New"/>
            </a:endParaRPr>
          </a:p>
          <a:p>
            <a:pPr indent="0" lvl="0" marL="0" rtl="0" algn="l">
              <a:spcBef>
                <a:spcPts val="1200"/>
              </a:spcBef>
              <a:spcAft>
                <a:spcPts val="0"/>
              </a:spcAft>
              <a:buNone/>
            </a:pPr>
            <a:r>
              <a:t/>
            </a:r>
            <a:endParaRPr b="1" sz="2000">
              <a:solidFill>
                <a:srgbClr val="191919"/>
              </a:solidFill>
              <a:latin typeface="Courier New"/>
              <a:ea typeface="Courier New"/>
              <a:cs typeface="Courier New"/>
              <a:sym typeface="Courier New"/>
            </a:endParaRPr>
          </a:p>
          <a:p>
            <a:pPr indent="0" lvl="0" marL="0" rtl="0" algn="l">
              <a:spcBef>
                <a:spcPts val="1200"/>
              </a:spcBef>
              <a:spcAft>
                <a:spcPts val="0"/>
              </a:spcAft>
              <a:buNone/>
            </a:pPr>
            <a:r>
              <a:t/>
            </a:r>
            <a:endParaRPr b="1" sz="2000">
              <a:solidFill>
                <a:srgbClr val="191919"/>
              </a:solidFill>
              <a:latin typeface="Courier New"/>
              <a:ea typeface="Courier New"/>
              <a:cs typeface="Courier New"/>
              <a:sym typeface="Courier New"/>
            </a:endParaRPr>
          </a:p>
          <a:p>
            <a:pPr indent="0" lvl="0" marL="0" rtl="0" algn="ctr">
              <a:spcBef>
                <a:spcPts val="1200"/>
              </a:spcBef>
              <a:spcAft>
                <a:spcPts val="0"/>
              </a:spcAft>
              <a:buNone/>
            </a:pPr>
            <a:r>
              <a:t/>
            </a:r>
            <a:endParaRPr b="1">
              <a:solidFill>
                <a:srgbClr val="191919"/>
              </a:solidFill>
              <a:latin typeface="Courier New"/>
              <a:ea typeface="Courier New"/>
              <a:cs typeface="Courier New"/>
              <a:sym typeface="Courier New"/>
            </a:endParaRPr>
          </a:p>
          <a:p>
            <a:pPr indent="0" lvl="0" marL="0" rtl="0" algn="ctr">
              <a:spcBef>
                <a:spcPts val="1200"/>
              </a:spcBef>
              <a:spcAft>
                <a:spcPts val="0"/>
              </a:spcAft>
              <a:buNone/>
            </a:pPr>
            <a:r>
              <a:t/>
            </a:r>
            <a:endParaRPr b="1">
              <a:solidFill>
                <a:srgbClr val="191919"/>
              </a:solidFill>
              <a:latin typeface="Courier New"/>
              <a:ea typeface="Courier New"/>
              <a:cs typeface="Courier New"/>
              <a:sym typeface="Courier New"/>
            </a:endParaRPr>
          </a:p>
          <a:p>
            <a:pPr indent="0" lvl="0" marL="0" rtl="0" algn="ctr">
              <a:spcBef>
                <a:spcPts val="1200"/>
              </a:spcBef>
              <a:spcAft>
                <a:spcPts val="1200"/>
              </a:spcAft>
              <a:buNone/>
            </a:pPr>
            <a:r>
              <a:t/>
            </a:r>
            <a:endParaRPr b="1">
              <a:solidFill>
                <a:srgbClr val="27A9E1"/>
              </a:solidFill>
            </a:endParaRPr>
          </a:p>
        </p:txBody>
      </p:sp>
      <p:sp>
        <p:nvSpPr>
          <p:cNvPr id="154" name="Google Shape;154;p25"/>
          <p:cNvSpPr txBox="1"/>
          <p:nvPr/>
        </p:nvSpPr>
        <p:spPr>
          <a:xfrm>
            <a:off x="190850" y="171775"/>
            <a:ext cx="42465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000">
                <a:solidFill>
                  <a:schemeClr val="lt1"/>
                </a:solidFill>
                <a:latin typeface="Proxima Nova"/>
                <a:ea typeface="Proxima Nova"/>
                <a:cs typeface="Proxima Nova"/>
                <a:sym typeface="Proxima Nova"/>
              </a:rPr>
              <a:t>Data Types &amp; Operators</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sz="2000">
                <a:solidFill>
                  <a:schemeClr val="lt1"/>
                </a:solidFill>
                <a:latin typeface="Proxima Nova"/>
                <a:ea typeface="Proxima Nova"/>
                <a:cs typeface="Proxima Nova"/>
                <a:sym typeface="Proxima Nova"/>
              </a:rPr>
              <a:t>Adding a string and an integer is not allowed.</a:t>
            </a:r>
            <a:endParaRPr b="1" sz="2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2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sz="2000">
                <a:solidFill>
                  <a:schemeClr val="lt1"/>
                </a:solidFill>
                <a:latin typeface="Proxima Nova"/>
                <a:ea typeface="Proxima Nova"/>
                <a:cs typeface="Proxima Nova"/>
                <a:sym typeface="Proxima Nova"/>
              </a:rPr>
              <a:t>Use the </a:t>
            </a:r>
            <a:r>
              <a:rPr b="1" lang="en" sz="2000">
                <a:solidFill>
                  <a:schemeClr val="lt1"/>
                </a:solidFill>
                <a:latin typeface="Courier New"/>
                <a:ea typeface="Courier New"/>
                <a:cs typeface="Courier New"/>
                <a:sym typeface="Courier New"/>
              </a:rPr>
              <a:t>str</a:t>
            </a:r>
            <a:r>
              <a:rPr b="1" lang="en" sz="2000">
                <a:solidFill>
                  <a:schemeClr val="lt1"/>
                </a:solidFill>
                <a:latin typeface="Proxima Nova"/>
                <a:ea typeface="Proxima Nova"/>
                <a:cs typeface="Proxima Nova"/>
                <a:sym typeface="Proxima Nova"/>
              </a:rPr>
              <a:t> function</a:t>
            </a:r>
            <a:r>
              <a:rPr b="1" lang="en" sz="2000">
                <a:solidFill>
                  <a:schemeClr val="lt1"/>
                </a:solidFill>
                <a:latin typeface="Proxima Nova"/>
                <a:ea typeface="Proxima Nova"/>
                <a:cs typeface="Proxima Nova"/>
                <a:sym typeface="Proxima Nova"/>
              </a:rPr>
              <a:t>!</a:t>
            </a:r>
            <a:endParaRPr b="1" sz="2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40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155" name="Google Shape;155;p25"/>
          <p:cNvSpPr/>
          <p:nvPr/>
        </p:nvSpPr>
        <p:spPr>
          <a:xfrm>
            <a:off x="4875375" y="1879900"/>
            <a:ext cx="3998400" cy="294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txBox="1"/>
          <p:nvPr/>
        </p:nvSpPr>
        <p:spPr>
          <a:xfrm>
            <a:off x="4875375" y="1879900"/>
            <a:ext cx="3998400" cy="29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Courier New"/>
                <a:ea typeface="Courier New"/>
                <a:cs typeface="Courier New"/>
                <a:sym typeface="Courier New"/>
              </a:rPr>
              <a:t>a3</a:t>
            </a:r>
            <a:endParaRPr sz="2500">
              <a:latin typeface="Courier New"/>
              <a:ea typeface="Courier New"/>
              <a:cs typeface="Courier New"/>
              <a:sym typeface="Courier New"/>
            </a:endParaRPr>
          </a:p>
        </p:txBody>
      </p:sp>
      <p:sp>
        <p:nvSpPr>
          <p:cNvPr id="157" name="Google Shape;157;p25"/>
          <p:cNvSpPr/>
          <p:nvPr/>
        </p:nvSpPr>
        <p:spPr>
          <a:xfrm>
            <a:off x="6537525" y="192275"/>
            <a:ext cx="937500" cy="360600"/>
          </a:xfrm>
          <a:prstGeom prst="rect">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457200" y="205978"/>
            <a:ext cx="8229600" cy="85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000"/>
              <a:t>Comparison Operators</a:t>
            </a:r>
            <a:endParaRPr sz="4000"/>
          </a:p>
        </p:txBody>
      </p:sp>
      <p:graphicFrame>
        <p:nvGraphicFramePr>
          <p:cNvPr id="163" name="Google Shape;163;p26"/>
          <p:cNvGraphicFramePr/>
          <p:nvPr/>
        </p:nvGraphicFramePr>
        <p:xfrm>
          <a:off x="481900" y="1347950"/>
          <a:ext cx="3000000" cy="3000000"/>
        </p:xfrm>
        <a:graphic>
          <a:graphicData uri="http://schemas.openxmlformats.org/drawingml/2006/table">
            <a:tbl>
              <a:tblPr>
                <a:noFill/>
                <a:tableStyleId>{A02883E1-BEAE-493B-A34B-D5E9D3E645E0}</a:tableStyleId>
              </a:tblPr>
              <a:tblGrid>
                <a:gridCol w="1101000"/>
                <a:gridCol w="3039550"/>
                <a:gridCol w="2070275"/>
                <a:gridCol w="2070275"/>
              </a:tblGrid>
              <a:tr h="505700">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Operator</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Meaning</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Example</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Result</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equal to</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 7</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not equal to</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 7</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&gt;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greater than</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&gt; 7</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&lt;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less than</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&lt; 7</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&gt;=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greater than or equal to</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&gt;= 7</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&lt;=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less than or equal to</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&lt;= 7</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64" name="Google Shape;164;p26"/>
          <p:cNvSpPr/>
          <p:nvPr/>
        </p:nvSpPr>
        <p:spPr>
          <a:xfrm>
            <a:off x="322825" y="1840050"/>
            <a:ext cx="1345200" cy="548700"/>
          </a:xfrm>
          <a:prstGeom prst="rect">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6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457200" y="205978"/>
            <a:ext cx="8229600" cy="85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000"/>
              <a:t>Comparison Operators</a:t>
            </a:r>
            <a:endParaRPr sz="4000"/>
          </a:p>
        </p:txBody>
      </p:sp>
      <p:graphicFrame>
        <p:nvGraphicFramePr>
          <p:cNvPr id="170" name="Google Shape;170;p27"/>
          <p:cNvGraphicFramePr/>
          <p:nvPr/>
        </p:nvGraphicFramePr>
        <p:xfrm>
          <a:off x="481900" y="1347950"/>
          <a:ext cx="3000000" cy="3000000"/>
        </p:xfrm>
        <a:graphic>
          <a:graphicData uri="http://schemas.openxmlformats.org/drawingml/2006/table">
            <a:tbl>
              <a:tblPr>
                <a:noFill/>
                <a:tableStyleId>{A02883E1-BEAE-493B-A34B-D5E9D3E645E0}</a:tableStyleId>
              </a:tblPr>
              <a:tblGrid>
                <a:gridCol w="1101000"/>
                <a:gridCol w="3039550"/>
                <a:gridCol w="2070275"/>
                <a:gridCol w="2070275"/>
              </a:tblGrid>
              <a:tr h="505700">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Operator</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Meaning</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Example</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Result</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equal to</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 7</a:t>
                      </a:r>
                      <a:endParaRPr b="1" sz="18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False</a:t>
                      </a:r>
                      <a:endParaRPr b="1" sz="1800">
                        <a:latin typeface="Courier New"/>
                        <a:ea typeface="Courier New"/>
                        <a:cs typeface="Courier New"/>
                        <a:sym typeface="Courier New"/>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not equal to</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 7</a:t>
                      </a:r>
                      <a:endParaRPr b="1" sz="18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True</a:t>
                      </a:r>
                      <a:endParaRPr b="1" sz="1800">
                        <a:latin typeface="Courier New"/>
                        <a:ea typeface="Courier New"/>
                        <a:cs typeface="Courier New"/>
                        <a:sym typeface="Courier New"/>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&gt;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greater than</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&gt; 7</a:t>
                      </a:r>
                      <a:endParaRPr b="1" sz="18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False</a:t>
                      </a:r>
                      <a:endParaRPr b="1" sz="1800">
                        <a:latin typeface="Courier New"/>
                        <a:ea typeface="Courier New"/>
                        <a:cs typeface="Courier New"/>
                        <a:sym typeface="Courier New"/>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&lt;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less than</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&lt; 7</a:t>
                      </a:r>
                      <a:endParaRPr b="1" sz="18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True</a:t>
                      </a:r>
                      <a:endParaRPr b="1" sz="1800">
                        <a:latin typeface="Courier New"/>
                        <a:ea typeface="Courier New"/>
                        <a:cs typeface="Courier New"/>
                        <a:sym typeface="Courier New"/>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&gt;=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greater than or equal to</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&gt;= 7</a:t>
                      </a:r>
                      <a:endParaRPr b="1" sz="18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False</a:t>
                      </a:r>
                      <a:endParaRPr b="1" sz="1800">
                        <a:latin typeface="Courier New"/>
                        <a:ea typeface="Courier New"/>
                        <a:cs typeface="Courier New"/>
                        <a:sym typeface="Courier New"/>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&lt;=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less than or equal to</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&lt;= 7</a:t>
                      </a:r>
                      <a:endParaRPr b="1" sz="18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True</a:t>
                      </a:r>
                      <a:endParaRPr b="1" sz="1800">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457200" y="205978"/>
            <a:ext cx="8229600" cy="85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000">
                <a:solidFill>
                  <a:schemeClr val="lt1"/>
                </a:solidFill>
              </a:rPr>
              <a:t>Logical Operators</a:t>
            </a:r>
            <a:endParaRPr sz="4000"/>
          </a:p>
        </p:txBody>
      </p:sp>
      <p:graphicFrame>
        <p:nvGraphicFramePr>
          <p:cNvPr id="176" name="Google Shape;176;p28"/>
          <p:cNvGraphicFramePr/>
          <p:nvPr/>
        </p:nvGraphicFramePr>
        <p:xfrm>
          <a:off x="648525" y="1637600"/>
          <a:ext cx="3000000" cy="3000000"/>
        </p:xfrm>
        <a:graphic>
          <a:graphicData uri="http://schemas.openxmlformats.org/drawingml/2006/table">
            <a:tbl>
              <a:tblPr>
                <a:noFill/>
                <a:tableStyleId>{A02883E1-BEAE-493B-A34B-D5E9D3E645E0}</a:tableStyleId>
              </a:tblPr>
              <a:tblGrid>
                <a:gridCol w="2615650"/>
                <a:gridCol w="2615650"/>
                <a:gridCol w="2615650"/>
              </a:tblGrid>
              <a:tr h="719250">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Operator</a:t>
                      </a:r>
                      <a:endParaRPr b="1" sz="2200">
                        <a:solidFill>
                          <a:srgbClr val="FFFFFF"/>
                        </a:solidFill>
                        <a:latin typeface="Proxima Nova"/>
                        <a:ea typeface="Proxima Nova"/>
                        <a:cs typeface="Proxima Nova"/>
                        <a:sym typeface="Proxima Nova"/>
                      </a:endParaRPr>
                    </a:p>
                  </a:txBody>
                  <a:tcPr marT="91425" marB="91425" marR="91425" marL="91425" anchor="ctr">
                    <a:solidFill>
                      <a:srgbClr val="2D8EC2"/>
                    </a:solidFill>
                  </a:tcPr>
                </a:tc>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Example</a:t>
                      </a:r>
                      <a:endParaRPr b="1" sz="2200">
                        <a:solidFill>
                          <a:srgbClr val="FFFFFF"/>
                        </a:solidFill>
                        <a:latin typeface="Proxima Nova"/>
                        <a:ea typeface="Proxima Nova"/>
                        <a:cs typeface="Proxima Nova"/>
                        <a:sym typeface="Proxima Nova"/>
                      </a:endParaRPr>
                    </a:p>
                  </a:txBody>
                  <a:tcPr marT="91425" marB="91425" marR="91425" marL="91425" anchor="ctr">
                    <a:solidFill>
                      <a:srgbClr val="2D8EC2"/>
                    </a:solidFill>
                  </a:tcPr>
                </a:tc>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Result</a:t>
                      </a:r>
                      <a:endParaRPr b="1" sz="2200">
                        <a:solidFill>
                          <a:srgbClr val="FFFFFF"/>
                        </a:solidFill>
                        <a:latin typeface="Proxima Nova"/>
                        <a:ea typeface="Proxima Nova"/>
                        <a:cs typeface="Proxima Nova"/>
                        <a:sym typeface="Proxima Nova"/>
                      </a:endParaRPr>
                    </a:p>
                  </a:txBody>
                  <a:tcPr marT="91425" marB="91425" marR="91425" marL="91425" anchor="ctr">
                    <a:solidFill>
                      <a:srgbClr val="2D8EC2"/>
                    </a:solidFill>
                  </a:tcPr>
                </a:tc>
              </a:tr>
              <a:tr h="719250">
                <a:tc>
                  <a:txBody>
                    <a:bodyPr/>
                    <a:lstStyle/>
                    <a:p>
                      <a:pPr indent="0" lvl="0" marL="0" rtl="0" algn="ctr">
                        <a:spcBef>
                          <a:spcPts val="0"/>
                        </a:spcBef>
                        <a:spcAft>
                          <a:spcPts val="0"/>
                        </a:spcAft>
                        <a:buNone/>
                      </a:pPr>
                      <a:r>
                        <a:rPr b="1" lang="en" sz="2000">
                          <a:latin typeface="Courier New"/>
                          <a:ea typeface="Courier New"/>
                          <a:cs typeface="Courier New"/>
                          <a:sym typeface="Courier New"/>
                        </a:rPr>
                        <a:t>and</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b="1" lang="en" sz="2000">
                          <a:latin typeface="Courier New"/>
                          <a:ea typeface="Courier New"/>
                          <a:cs typeface="Courier New"/>
                          <a:sym typeface="Courier New"/>
                        </a:rPr>
                        <a:t>6 &gt; 7 and 6 &gt; 3</a:t>
                      </a:r>
                      <a:endParaRPr b="1" sz="20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19250">
                <a:tc>
                  <a:txBody>
                    <a:bodyPr/>
                    <a:lstStyle/>
                    <a:p>
                      <a:pPr indent="0" lvl="0" marL="0" rtl="0" algn="ctr">
                        <a:spcBef>
                          <a:spcPts val="0"/>
                        </a:spcBef>
                        <a:spcAft>
                          <a:spcPts val="0"/>
                        </a:spcAft>
                        <a:buNone/>
                      </a:pPr>
                      <a:r>
                        <a:rPr b="1" lang="en" sz="2000">
                          <a:latin typeface="Courier New"/>
                          <a:ea typeface="Courier New"/>
                          <a:cs typeface="Courier New"/>
                          <a:sym typeface="Courier New"/>
                        </a:rPr>
                        <a:t>or</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b="1" lang="en" sz="2000">
                          <a:solidFill>
                            <a:schemeClr val="dk1"/>
                          </a:solidFill>
                          <a:latin typeface="Courier New"/>
                          <a:ea typeface="Courier New"/>
                          <a:cs typeface="Courier New"/>
                          <a:sym typeface="Courier New"/>
                        </a:rPr>
                        <a:t>6 &gt; 7 or 6 &gt; 3</a:t>
                      </a:r>
                      <a:endParaRPr b="1" sz="20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19250">
                <a:tc>
                  <a:txBody>
                    <a:bodyPr/>
                    <a:lstStyle/>
                    <a:p>
                      <a:pPr indent="0" lvl="0" marL="0" rtl="0" algn="ctr">
                        <a:spcBef>
                          <a:spcPts val="0"/>
                        </a:spcBef>
                        <a:spcAft>
                          <a:spcPts val="0"/>
                        </a:spcAft>
                        <a:buNone/>
                      </a:pPr>
                      <a:r>
                        <a:rPr b="1" lang="en" sz="2000">
                          <a:latin typeface="Courier New"/>
                          <a:ea typeface="Courier New"/>
                          <a:cs typeface="Courier New"/>
                          <a:sym typeface="Courier New"/>
                        </a:rPr>
                        <a:t>not</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b="1" lang="en" sz="2000">
                          <a:latin typeface="Courier New"/>
                          <a:ea typeface="Courier New"/>
                          <a:cs typeface="Courier New"/>
                          <a:sym typeface="Courier New"/>
                        </a:rPr>
                        <a:t>not (6 &gt; 7)</a:t>
                      </a:r>
                      <a:endParaRPr b="1" sz="20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457200" y="205978"/>
            <a:ext cx="8229600" cy="85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000">
                <a:solidFill>
                  <a:schemeClr val="lt1"/>
                </a:solidFill>
              </a:rPr>
              <a:t>Logical Operators</a:t>
            </a:r>
            <a:endParaRPr sz="4000"/>
          </a:p>
        </p:txBody>
      </p:sp>
      <p:graphicFrame>
        <p:nvGraphicFramePr>
          <p:cNvPr id="182" name="Google Shape;182;p29"/>
          <p:cNvGraphicFramePr/>
          <p:nvPr/>
        </p:nvGraphicFramePr>
        <p:xfrm>
          <a:off x="648525" y="1637600"/>
          <a:ext cx="3000000" cy="3000000"/>
        </p:xfrm>
        <a:graphic>
          <a:graphicData uri="http://schemas.openxmlformats.org/drawingml/2006/table">
            <a:tbl>
              <a:tblPr>
                <a:noFill/>
                <a:tableStyleId>{A02883E1-BEAE-493B-A34B-D5E9D3E645E0}</a:tableStyleId>
              </a:tblPr>
              <a:tblGrid>
                <a:gridCol w="2615650"/>
                <a:gridCol w="2615650"/>
                <a:gridCol w="2615650"/>
              </a:tblGrid>
              <a:tr h="719250">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Operator</a:t>
                      </a:r>
                      <a:endParaRPr b="1" sz="2200">
                        <a:solidFill>
                          <a:srgbClr val="FFFFFF"/>
                        </a:solidFill>
                        <a:latin typeface="Proxima Nova"/>
                        <a:ea typeface="Proxima Nova"/>
                        <a:cs typeface="Proxima Nova"/>
                        <a:sym typeface="Proxima Nova"/>
                      </a:endParaRPr>
                    </a:p>
                  </a:txBody>
                  <a:tcPr marT="91425" marB="91425" marR="91425" marL="91425" anchor="ctr">
                    <a:solidFill>
                      <a:srgbClr val="2D8EC2"/>
                    </a:solidFill>
                  </a:tcPr>
                </a:tc>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Example</a:t>
                      </a:r>
                      <a:endParaRPr b="1" sz="2200">
                        <a:solidFill>
                          <a:srgbClr val="FFFFFF"/>
                        </a:solidFill>
                        <a:latin typeface="Proxima Nova"/>
                        <a:ea typeface="Proxima Nova"/>
                        <a:cs typeface="Proxima Nova"/>
                        <a:sym typeface="Proxima Nova"/>
                      </a:endParaRPr>
                    </a:p>
                  </a:txBody>
                  <a:tcPr marT="91425" marB="91425" marR="91425" marL="91425" anchor="ctr">
                    <a:solidFill>
                      <a:srgbClr val="2D8EC2"/>
                    </a:solidFill>
                  </a:tcPr>
                </a:tc>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Result</a:t>
                      </a:r>
                      <a:endParaRPr b="1" sz="2200">
                        <a:solidFill>
                          <a:srgbClr val="FFFFFF"/>
                        </a:solidFill>
                        <a:latin typeface="Proxima Nova"/>
                        <a:ea typeface="Proxima Nova"/>
                        <a:cs typeface="Proxima Nova"/>
                        <a:sym typeface="Proxima Nova"/>
                      </a:endParaRPr>
                    </a:p>
                  </a:txBody>
                  <a:tcPr marT="91425" marB="91425" marR="91425" marL="91425" anchor="ctr">
                    <a:solidFill>
                      <a:srgbClr val="2D8EC2"/>
                    </a:solidFill>
                  </a:tcPr>
                </a:tc>
              </a:tr>
              <a:tr h="719250">
                <a:tc>
                  <a:txBody>
                    <a:bodyPr/>
                    <a:lstStyle/>
                    <a:p>
                      <a:pPr indent="0" lvl="0" marL="0" rtl="0" algn="ctr">
                        <a:spcBef>
                          <a:spcPts val="0"/>
                        </a:spcBef>
                        <a:spcAft>
                          <a:spcPts val="0"/>
                        </a:spcAft>
                        <a:buNone/>
                      </a:pPr>
                      <a:r>
                        <a:rPr b="1" lang="en" sz="2000">
                          <a:latin typeface="Courier New"/>
                          <a:ea typeface="Courier New"/>
                          <a:cs typeface="Courier New"/>
                          <a:sym typeface="Courier New"/>
                        </a:rPr>
                        <a:t>and</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b="1" lang="en" sz="2000">
                          <a:latin typeface="Courier New"/>
                          <a:ea typeface="Courier New"/>
                          <a:cs typeface="Courier New"/>
                          <a:sym typeface="Courier New"/>
                        </a:rPr>
                        <a:t>6 &gt; 7 and 6 &gt; 3</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b="1" lang="en" sz="2000">
                          <a:latin typeface="Courier New"/>
                          <a:ea typeface="Courier New"/>
                          <a:cs typeface="Courier New"/>
                          <a:sym typeface="Courier New"/>
                        </a:rPr>
                        <a:t>False</a:t>
                      </a:r>
                      <a:endParaRPr b="1" sz="2000">
                        <a:latin typeface="Courier New"/>
                        <a:ea typeface="Courier New"/>
                        <a:cs typeface="Courier New"/>
                        <a:sym typeface="Courier New"/>
                      </a:endParaRPr>
                    </a:p>
                  </a:txBody>
                  <a:tcPr marT="91425" marB="91425" marR="91425" marL="91425" anchor="ctr"/>
                </a:tc>
              </a:tr>
              <a:tr h="719250">
                <a:tc>
                  <a:txBody>
                    <a:bodyPr/>
                    <a:lstStyle/>
                    <a:p>
                      <a:pPr indent="0" lvl="0" marL="0" rtl="0" algn="ctr">
                        <a:spcBef>
                          <a:spcPts val="0"/>
                        </a:spcBef>
                        <a:spcAft>
                          <a:spcPts val="0"/>
                        </a:spcAft>
                        <a:buNone/>
                      </a:pPr>
                      <a:r>
                        <a:rPr b="1" lang="en" sz="2000">
                          <a:latin typeface="Courier New"/>
                          <a:ea typeface="Courier New"/>
                          <a:cs typeface="Courier New"/>
                          <a:sym typeface="Courier New"/>
                        </a:rPr>
                        <a:t>or</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b="1" lang="en" sz="2000">
                          <a:solidFill>
                            <a:schemeClr val="dk1"/>
                          </a:solidFill>
                          <a:latin typeface="Courier New"/>
                          <a:ea typeface="Courier New"/>
                          <a:cs typeface="Courier New"/>
                          <a:sym typeface="Courier New"/>
                        </a:rPr>
                        <a:t>6 &gt; 7 or 6 &gt; 3</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b="1" lang="en" sz="2000">
                          <a:latin typeface="Courier New"/>
                          <a:ea typeface="Courier New"/>
                          <a:cs typeface="Courier New"/>
                          <a:sym typeface="Courier New"/>
                        </a:rPr>
                        <a:t>True</a:t>
                      </a:r>
                      <a:endParaRPr b="1" sz="2000">
                        <a:latin typeface="Courier New"/>
                        <a:ea typeface="Courier New"/>
                        <a:cs typeface="Courier New"/>
                        <a:sym typeface="Courier New"/>
                      </a:endParaRPr>
                    </a:p>
                  </a:txBody>
                  <a:tcPr marT="91425" marB="91425" marR="91425" marL="91425" anchor="ctr"/>
                </a:tc>
              </a:tr>
              <a:tr h="719250">
                <a:tc>
                  <a:txBody>
                    <a:bodyPr/>
                    <a:lstStyle/>
                    <a:p>
                      <a:pPr indent="0" lvl="0" marL="0" rtl="0" algn="ctr">
                        <a:spcBef>
                          <a:spcPts val="0"/>
                        </a:spcBef>
                        <a:spcAft>
                          <a:spcPts val="0"/>
                        </a:spcAft>
                        <a:buNone/>
                      </a:pPr>
                      <a:r>
                        <a:rPr b="1" lang="en" sz="2000">
                          <a:latin typeface="Courier New"/>
                          <a:ea typeface="Courier New"/>
                          <a:cs typeface="Courier New"/>
                          <a:sym typeface="Courier New"/>
                        </a:rPr>
                        <a:t>not</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b="1" lang="en" sz="2000">
                          <a:latin typeface="Courier New"/>
                          <a:ea typeface="Courier New"/>
                          <a:cs typeface="Courier New"/>
                          <a:sym typeface="Courier New"/>
                        </a:rPr>
                        <a:t>not (6 &gt; 7)</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b="1" lang="en" sz="2000">
                          <a:latin typeface="Courier New"/>
                          <a:ea typeface="Courier New"/>
                          <a:cs typeface="Courier New"/>
                          <a:sym typeface="Courier New"/>
                        </a:rPr>
                        <a:t>True</a:t>
                      </a:r>
                      <a:endParaRPr b="1" sz="2000">
                        <a:latin typeface="Courier New"/>
                        <a:ea typeface="Courier New"/>
                        <a:cs typeface="Courier New"/>
                        <a:sym typeface="Courier New"/>
                      </a:endParaRPr>
                    </a:p>
                  </a:txBody>
                  <a:tcPr marT="91425" marB="91425" marR="91425" marL="91425"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Lists</a:t>
            </a:r>
            <a:endParaRPr/>
          </a:p>
        </p:txBody>
      </p:sp>
      <p:sp>
        <p:nvSpPr>
          <p:cNvPr id="188" name="Google Shape;188;p30"/>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latin typeface="Courier New"/>
                <a:ea typeface="Courier New"/>
                <a:cs typeface="Courier New"/>
                <a:sym typeface="Courier New"/>
              </a:rPr>
              <a:t>shoppingList = [</a:t>
            </a:r>
            <a:r>
              <a:rPr b="1" lang="en" sz="1800">
                <a:solidFill>
                  <a:srgbClr val="1C4587"/>
                </a:solidFill>
                <a:latin typeface="Courier New"/>
                <a:ea typeface="Courier New"/>
                <a:cs typeface="Courier New"/>
                <a:sym typeface="Courier New"/>
              </a:rPr>
              <a:t>"bread"</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"eggs"</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"milk"</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"cookies"</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200"/>
              </a:spcBef>
              <a:spcAft>
                <a:spcPts val="0"/>
              </a:spcAft>
              <a:buNone/>
            </a:pPr>
            <a:r>
              <a:t/>
            </a:r>
            <a:endParaRPr b="1">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Lists</a:t>
            </a:r>
            <a:endParaRPr/>
          </a:p>
        </p:txBody>
      </p:sp>
      <p:sp>
        <p:nvSpPr>
          <p:cNvPr id="194" name="Google Shape;194;p31"/>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latin typeface="Courier New"/>
                <a:ea typeface="Courier New"/>
                <a:cs typeface="Courier New"/>
                <a:sym typeface="Courier New"/>
              </a:rPr>
              <a:t>shoppingList = [</a:t>
            </a:r>
            <a:r>
              <a:rPr b="1" lang="en" sz="1800">
                <a:solidFill>
                  <a:srgbClr val="1C4587"/>
                </a:solidFill>
                <a:latin typeface="Courier New"/>
                <a:ea typeface="Courier New"/>
                <a:cs typeface="Courier New"/>
                <a:sym typeface="Courier New"/>
              </a:rPr>
              <a:t>"bread"</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"eggs"</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"milk"</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"cookies"</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200"/>
              </a:spcBef>
              <a:spcAft>
                <a:spcPts val="0"/>
              </a:spcAft>
              <a:buNone/>
            </a:pPr>
            <a:r>
              <a:t/>
            </a:r>
            <a:endParaRPr b="1">
              <a:latin typeface="Courier New"/>
              <a:ea typeface="Courier New"/>
              <a:cs typeface="Courier New"/>
              <a:sym typeface="Courier New"/>
            </a:endParaRPr>
          </a:p>
          <a:p>
            <a:pPr indent="0" lvl="0" marL="0" rtl="0" algn="l">
              <a:spcBef>
                <a:spcPts val="1200"/>
              </a:spcBef>
              <a:spcAft>
                <a:spcPts val="1200"/>
              </a:spcAft>
              <a:buNone/>
            </a:pPr>
            <a:r>
              <a:t/>
            </a:r>
            <a:endParaRPr/>
          </a:p>
        </p:txBody>
      </p:sp>
      <p:graphicFrame>
        <p:nvGraphicFramePr>
          <p:cNvPr id="195" name="Google Shape;195;p31"/>
          <p:cNvGraphicFramePr/>
          <p:nvPr/>
        </p:nvGraphicFramePr>
        <p:xfrm>
          <a:off x="554050" y="2407744"/>
          <a:ext cx="3000000" cy="3000000"/>
        </p:xfrm>
        <a:graphic>
          <a:graphicData uri="http://schemas.openxmlformats.org/drawingml/2006/table">
            <a:tbl>
              <a:tblPr>
                <a:noFill/>
                <a:tableStyleId>{2E84EB01-3586-4081-94D1-C31E0112DED3}</a:tableStyleId>
              </a:tblPr>
              <a:tblGrid>
                <a:gridCol w="1876425"/>
                <a:gridCol w="1876425"/>
                <a:gridCol w="1876425"/>
                <a:gridCol w="1876425"/>
              </a:tblGrid>
              <a:tr h="285750">
                <a:tc>
                  <a:txBody>
                    <a:bodyPr/>
                    <a:lstStyle/>
                    <a:p>
                      <a:pPr indent="0" lvl="0" marL="0" rtl="0" algn="l">
                        <a:spcBef>
                          <a:spcPts val="0"/>
                        </a:spcBef>
                        <a:spcAft>
                          <a:spcPts val="0"/>
                        </a:spcAft>
                        <a:buNone/>
                      </a:pPr>
                      <a:r>
                        <a:rPr b="1" lang="en" sz="2300"/>
                        <a:t>bread</a:t>
                      </a:r>
                      <a:endParaRPr b="1" sz="2300"/>
                    </a:p>
                  </a:txBody>
                  <a:tcPr marT="68575" marB="68575" marR="91425" marL="91425"/>
                </a:tc>
                <a:tc>
                  <a:txBody>
                    <a:bodyPr/>
                    <a:lstStyle/>
                    <a:p>
                      <a:pPr indent="0" lvl="0" marL="0" rtl="0" algn="l">
                        <a:spcBef>
                          <a:spcPts val="0"/>
                        </a:spcBef>
                        <a:spcAft>
                          <a:spcPts val="0"/>
                        </a:spcAft>
                        <a:buNone/>
                      </a:pPr>
                      <a:r>
                        <a:rPr b="1" lang="en" sz="2300"/>
                        <a:t>eggs</a:t>
                      </a:r>
                      <a:endParaRPr b="1" sz="2300"/>
                    </a:p>
                  </a:txBody>
                  <a:tcPr marT="68575" marB="68575" marR="91425" marL="91425"/>
                </a:tc>
                <a:tc>
                  <a:txBody>
                    <a:bodyPr/>
                    <a:lstStyle/>
                    <a:p>
                      <a:pPr indent="0" lvl="0" marL="0" rtl="0" algn="l">
                        <a:spcBef>
                          <a:spcPts val="0"/>
                        </a:spcBef>
                        <a:spcAft>
                          <a:spcPts val="0"/>
                        </a:spcAft>
                        <a:buNone/>
                      </a:pPr>
                      <a:r>
                        <a:rPr b="1" lang="en" sz="2300"/>
                        <a:t>milk</a:t>
                      </a:r>
                      <a:endParaRPr b="1" sz="2300"/>
                    </a:p>
                  </a:txBody>
                  <a:tcPr marT="68575" marB="68575" marR="91425" marL="91425"/>
                </a:tc>
                <a:tc>
                  <a:txBody>
                    <a:bodyPr/>
                    <a:lstStyle/>
                    <a:p>
                      <a:pPr indent="0" lvl="0" marL="0" rtl="0" algn="l">
                        <a:spcBef>
                          <a:spcPts val="0"/>
                        </a:spcBef>
                        <a:spcAft>
                          <a:spcPts val="0"/>
                        </a:spcAft>
                        <a:buNone/>
                      </a:pPr>
                      <a:r>
                        <a:rPr b="1" lang="en" sz="2300"/>
                        <a:t>cookies</a:t>
                      </a:r>
                      <a:endParaRPr b="1" sz="2300"/>
                    </a:p>
                  </a:txBody>
                  <a:tcPr marT="68575" marB="6857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Lists</a:t>
            </a:r>
            <a:endParaRPr/>
          </a:p>
        </p:txBody>
      </p:sp>
      <p:sp>
        <p:nvSpPr>
          <p:cNvPr id="201" name="Google Shape;201;p32"/>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latin typeface="Courier New"/>
                <a:ea typeface="Courier New"/>
                <a:cs typeface="Courier New"/>
                <a:sym typeface="Courier New"/>
              </a:rPr>
              <a:t>shoppingList = [</a:t>
            </a:r>
            <a:r>
              <a:rPr b="1" lang="en" sz="1800">
                <a:solidFill>
                  <a:srgbClr val="1C4587"/>
                </a:solidFill>
                <a:latin typeface="Courier New"/>
                <a:ea typeface="Courier New"/>
                <a:cs typeface="Courier New"/>
                <a:sym typeface="Courier New"/>
              </a:rPr>
              <a:t>"bread"</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"eggs"</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"milk"</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"cookies"</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200"/>
              </a:spcBef>
              <a:spcAft>
                <a:spcPts val="0"/>
              </a:spcAft>
              <a:buNone/>
            </a:pPr>
            <a:r>
              <a:t/>
            </a:r>
            <a:endParaRPr b="1">
              <a:latin typeface="Courier New"/>
              <a:ea typeface="Courier New"/>
              <a:cs typeface="Courier New"/>
              <a:sym typeface="Courier New"/>
            </a:endParaRPr>
          </a:p>
          <a:p>
            <a:pPr indent="0" lvl="0" marL="0" rtl="0" algn="l">
              <a:spcBef>
                <a:spcPts val="1200"/>
              </a:spcBef>
              <a:spcAft>
                <a:spcPts val="1200"/>
              </a:spcAft>
              <a:buNone/>
            </a:pPr>
            <a:r>
              <a:t/>
            </a:r>
            <a:endParaRPr/>
          </a:p>
        </p:txBody>
      </p:sp>
      <p:graphicFrame>
        <p:nvGraphicFramePr>
          <p:cNvPr id="202" name="Google Shape;202;p32"/>
          <p:cNvGraphicFramePr/>
          <p:nvPr/>
        </p:nvGraphicFramePr>
        <p:xfrm>
          <a:off x="554050" y="2407744"/>
          <a:ext cx="3000000" cy="3000000"/>
        </p:xfrm>
        <a:graphic>
          <a:graphicData uri="http://schemas.openxmlformats.org/drawingml/2006/table">
            <a:tbl>
              <a:tblPr>
                <a:noFill/>
                <a:tableStyleId>{2E84EB01-3586-4081-94D1-C31E0112DED3}</a:tableStyleId>
              </a:tblPr>
              <a:tblGrid>
                <a:gridCol w="1876425"/>
                <a:gridCol w="1876425"/>
                <a:gridCol w="1876425"/>
                <a:gridCol w="1876425"/>
              </a:tblGrid>
              <a:tr h="285750">
                <a:tc>
                  <a:txBody>
                    <a:bodyPr/>
                    <a:lstStyle/>
                    <a:p>
                      <a:pPr indent="0" lvl="0" marL="0" rtl="0" algn="l">
                        <a:spcBef>
                          <a:spcPts val="0"/>
                        </a:spcBef>
                        <a:spcAft>
                          <a:spcPts val="0"/>
                        </a:spcAft>
                        <a:buNone/>
                      </a:pPr>
                      <a:r>
                        <a:rPr b="1" lang="en" sz="2300"/>
                        <a:t>bread</a:t>
                      </a:r>
                      <a:endParaRPr b="1" sz="2300"/>
                    </a:p>
                  </a:txBody>
                  <a:tcPr marT="68575" marB="68575" marR="91425" marL="91425"/>
                </a:tc>
                <a:tc>
                  <a:txBody>
                    <a:bodyPr/>
                    <a:lstStyle/>
                    <a:p>
                      <a:pPr indent="0" lvl="0" marL="0" rtl="0" algn="l">
                        <a:spcBef>
                          <a:spcPts val="0"/>
                        </a:spcBef>
                        <a:spcAft>
                          <a:spcPts val="0"/>
                        </a:spcAft>
                        <a:buNone/>
                      </a:pPr>
                      <a:r>
                        <a:rPr b="1" lang="en" sz="2300"/>
                        <a:t>eggs</a:t>
                      </a:r>
                      <a:endParaRPr b="1" sz="2300"/>
                    </a:p>
                  </a:txBody>
                  <a:tcPr marT="68575" marB="68575" marR="91425" marL="91425"/>
                </a:tc>
                <a:tc>
                  <a:txBody>
                    <a:bodyPr/>
                    <a:lstStyle/>
                    <a:p>
                      <a:pPr indent="0" lvl="0" marL="0" rtl="0" algn="l">
                        <a:spcBef>
                          <a:spcPts val="0"/>
                        </a:spcBef>
                        <a:spcAft>
                          <a:spcPts val="0"/>
                        </a:spcAft>
                        <a:buNone/>
                      </a:pPr>
                      <a:r>
                        <a:rPr b="1" lang="en" sz="2300"/>
                        <a:t>milk</a:t>
                      </a:r>
                      <a:endParaRPr b="1" sz="2300"/>
                    </a:p>
                  </a:txBody>
                  <a:tcPr marT="68575" marB="68575" marR="91425" marL="91425"/>
                </a:tc>
                <a:tc>
                  <a:txBody>
                    <a:bodyPr/>
                    <a:lstStyle/>
                    <a:p>
                      <a:pPr indent="0" lvl="0" marL="0" rtl="0" algn="l">
                        <a:spcBef>
                          <a:spcPts val="0"/>
                        </a:spcBef>
                        <a:spcAft>
                          <a:spcPts val="0"/>
                        </a:spcAft>
                        <a:buNone/>
                      </a:pPr>
                      <a:r>
                        <a:rPr b="1" lang="en" sz="2300"/>
                        <a:t>cookies</a:t>
                      </a:r>
                      <a:endParaRPr b="1" sz="2300"/>
                    </a:p>
                  </a:txBody>
                  <a:tcPr marT="68575" marB="68575" marR="91425" marL="91425"/>
                </a:tc>
              </a:tr>
            </a:tbl>
          </a:graphicData>
        </a:graphic>
      </p:graphicFrame>
      <p:sp>
        <p:nvSpPr>
          <p:cNvPr id="203" name="Google Shape;203;p32"/>
          <p:cNvSpPr txBox="1"/>
          <p:nvPr/>
        </p:nvSpPr>
        <p:spPr>
          <a:xfrm>
            <a:off x="567481" y="3015469"/>
            <a:ext cx="72201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Courier New"/>
                <a:ea typeface="Courier New"/>
                <a:cs typeface="Courier New"/>
                <a:sym typeface="Courier New"/>
              </a:rPr>
              <a:t>   0				  1			 	2			 	3</a:t>
            </a:r>
            <a:endParaRPr b="1" sz="2500">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Lists</a:t>
            </a:r>
            <a:endParaRPr/>
          </a:p>
        </p:txBody>
      </p:sp>
      <p:sp>
        <p:nvSpPr>
          <p:cNvPr id="209" name="Google Shape;209;p33"/>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latin typeface="Courier New"/>
                <a:ea typeface="Courier New"/>
                <a:cs typeface="Courier New"/>
                <a:sym typeface="Courier New"/>
              </a:rPr>
              <a:t>shoppingList = [</a:t>
            </a:r>
            <a:r>
              <a:rPr b="1" lang="en" sz="1800">
                <a:solidFill>
                  <a:srgbClr val="1C4587"/>
                </a:solidFill>
                <a:latin typeface="Courier New"/>
                <a:ea typeface="Courier New"/>
                <a:cs typeface="Courier New"/>
                <a:sym typeface="Courier New"/>
              </a:rPr>
              <a:t>"bread"</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"eggs"</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"milk"</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"cookies"</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200"/>
              </a:spcBef>
              <a:spcAft>
                <a:spcPts val="0"/>
              </a:spcAft>
              <a:buNone/>
            </a:pPr>
            <a:r>
              <a:t/>
            </a:r>
            <a:endParaRPr b="1">
              <a:latin typeface="Courier New"/>
              <a:ea typeface="Courier New"/>
              <a:cs typeface="Courier New"/>
              <a:sym typeface="Courier New"/>
            </a:endParaRPr>
          </a:p>
          <a:p>
            <a:pPr indent="0" lvl="0" marL="0" rtl="0" algn="l">
              <a:spcBef>
                <a:spcPts val="1200"/>
              </a:spcBef>
              <a:spcAft>
                <a:spcPts val="1200"/>
              </a:spcAft>
              <a:buNone/>
            </a:pPr>
            <a:r>
              <a:t/>
            </a:r>
            <a:endParaRPr/>
          </a:p>
        </p:txBody>
      </p:sp>
      <p:graphicFrame>
        <p:nvGraphicFramePr>
          <p:cNvPr id="210" name="Google Shape;210;p33"/>
          <p:cNvGraphicFramePr/>
          <p:nvPr/>
        </p:nvGraphicFramePr>
        <p:xfrm>
          <a:off x="554050" y="2407744"/>
          <a:ext cx="3000000" cy="3000000"/>
        </p:xfrm>
        <a:graphic>
          <a:graphicData uri="http://schemas.openxmlformats.org/drawingml/2006/table">
            <a:tbl>
              <a:tblPr>
                <a:noFill/>
                <a:tableStyleId>{2E84EB01-3586-4081-94D1-C31E0112DED3}</a:tableStyleId>
              </a:tblPr>
              <a:tblGrid>
                <a:gridCol w="1876425"/>
                <a:gridCol w="1876425"/>
                <a:gridCol w="1876425"/>
                <a:gridCol w="1876425"/>
              </a:tblGrid>
              <a:tr h="285750">
                <a:tc>
                  <a:txBody>
                    <a:bodyPr/>
                    <a:lstStyle/>
                    <a:p>
                      <a:pPr indent="0" lvl="0" marL="0" rtl="0" algn="l">
                        <a:spcBef>
                          <a:spcPts val="0"/>
                        </a:spcBef>
                        <a:spcAft>
                          <a:spcPts val="0"/>
                        </a:spcAft>
                        <a:buNone/>
                      </a:pPr>
                      <a:r>
                        <a:rPr b="1" lang="en" sz="2300"/>
                        <a:t>bread</a:t>
                      </a:r>
                      <a:endParaRPr b="1" sz="2300"/>
                    </a:p>
                  </a:txBody>
                  <a:tcPr marT="68575" marB="68575" marR="91425" marL="91425"/>
                </a:tc>
                <a:tc>
                  <a:txBody>
                    <a:bodyPr/>
                    <a:lstStyle/>
                    <a:p>
                      <a:pPr indent="0" lvl="0" marL="0" rtl="0" algn="l">
                        <a:spcBef>
                          <a:spcPts val="0"/>
                        </a:spcBef>
                        <a:spcAft>
                          <a:spcPts val="0"/>
                        </a:spcAft>
                        <a:buNone/>
                      </a:pPr>
                      <a:r>
                        <a:rPr b="1" lang="en" sz="2300"/>
                        <a:t>eggs</a:t>
                      </a:r>
                      <a:endParaRPr b="1" sz="2300"/>
                    </a:p>
                  </a:txBody>
                  <a:tcPr marT="68575" marB="68575" marR="91425" marL="91425"/>
                </a:tc>
                <a:tc>
                  <a:txBody>
                    <a:bodyPr/>
                    <a:lstStyle/>
                    <a:p>
                      <a:pPr indent="0" lvl="0" marL="0" rtl="0" algn="l">
                        <a:spcBef>
                          <a:spcPts val="0"/>
                        </a:spcBef>
                        <a:spcAft>
                          <a:spcPts val="0"/>
                        </a:spcAft>
                        <a:buNone/>
                      </a:pPr>
                      <a:r>
                        <a:rPr b="1" lang="en" sz="2300"/>
                        <a:t>milk</a:t>
                      </a:r>
                      <a:endParaRPr b="1" sz="2300"/>
                    </a:p>
                  </a:txBody>
                  <a:tcPr marT="68575" marB="68575" marR="91425" marL="91425"/>
                </a:tc>
                <a:tc>
                  <a:txBody>
                    <a:bodyPr/>
                    <a:lstStyle/>
                    <a:p>
                      <a:pPr indent="0" lvl="0" marL="0" rtl="0" algn="l">
                        <a:spcBef>
                          <a:spcPts val="0"/>
                        </a:spcBef>
                        <a:spcAft>
                          <a:spcPts val="0"/>
                        </a:spcAft>
                        <a:buNone/>
                      </a:pPr>
                      <a:r>
                        <a:rPr b="1" lang="en" sz="2300"/>
                        <a:t>cookies</a:t>
                      </a:r>
                      <a:endParaRPr b="1" sz="2300"/>
                    </a:p>
                  </a:txBody>
                  <a:tcPr marT="68575" marB="68575" marR="91425" marL="91425"/>
                </a:tc>
              </a:tr>
            </a:tbl>
          </a:graphicData>
        </a:graphic>
      </p:graphicFrame>
      <p:sp>
        <p:nvSpPr>
          <p:cNvPr id="211" name="Google Shape;211;p33"/>
          <p:cNvSpPr txBox="1"/>
          <p:nvPr/>
        </p:nvSpPr>
        <p:spPr>
          <a:xfrm>
            <a:off x="567481" y="3015469"/>
            <a:ext cx="72201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Courier New"/>
                <a:ea typeface="Courier New"/>
                <a:cs typeface="Courier New"/>
                <a:sym typeface="Courier New"/>
              </a:rPr>
              <a:t>   0				  1			 	2			 	3</a:t>
            </a:r>
            <a:endParaRPr b="1" sz="2500">
              <a:latin typeface="Courier New"/>
              <a:ea typeface="Courier New"/>
              <a:cs typeface="Courier New"/>
              <a:sym typeface="Courier New"/>
            </a:endParaRPr>
          </a:p>
        </p:txBody>
      </p:sp>
      <p:sp>
        <p:nvSpPr>
          <p:cNvPr id="212" name="Google Shape;212;p33"/>
          <p:cNvSpPr txBox="1"/>
          <p:nvPr/>
        </p:nvSpPr>
        <p:spPr>
          <a:xfrm>
            <a:off x="567481" y="3712725"/>
            <a:ext cx="6604500" cy="7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741B47"/>
                </a:solidFill>
                <a:latin typeface="Courier New"/>
                <a:ea typeface="Courier New"/>
                <a:cs typeface="Courier New"/>
                <a:sym typeface="Courier New"/>
              </a:rPr>
              <a:t>print</a:t>
            </a:r>
            <a:r>
              <a:rPr b="1" lang="en" sz="3000">
                <a:solidFill>
                  <a:srgbClr val="333333"/>
                </a:solidFill>
                <a:latin typeface="Courier New"/>
                <a:ea typeface="Courier New"/>
                <a:cs typeface="Courier New"/>
                <a:sym typeface="Courier New"/>
              </a:rPr>
              <a:t>(shoppingList[</a:t>
            </a:r>
            <a:r>
              <a:rPr b="1" lang="en" sz="3000">
                <a:solidFill>
                  <a:srgbClr val="1C4587"/>
                </a:solidFill>
                <a:latin typeface="Courier New"/>
                <a:ea typeface="Courier New"/>
                <a:cs typeface="Courier New"/>
                <a:sym typeface="Courier New"/>
              </a:rPr>
              <a:t>1</a:t>
            </a: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Lists</a:t>
            </a:r>
            <a:endParaRPr/>
          </a:p>
        </p:txBody>
      </p:sp>
      <p:sp>
        <p:nvSpPr>
          <p:cNvPr id="218" name="Google Shape;218;p34"/>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latin typeface="Courier New"/>
                <a:ea typeface="Courier New"/>
                <a:cs typeface="Courier New"/>
                <a:sym typeface="Courier New"/>
              </a:rPr>
              <a:t>shoppingList = [</a:t>
            </a:r>
            <a:r>
              <a:rPr b="1" lang="en" sz="1800">
                <a:solidFill>
                  <a:srgbClr val="1C4587"/>
                </a:solidFill>
                <a:latin typeface="Courier New"/>
                <a:ea typeface="Courier New"/>
                <a:cs typeface="Courier New"/>
                <a:sym typeface="Courier New"/>
              </a:rPr>
              <a:t>"bread"</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"eggs"</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"milk"</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"cookies"</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200"/>
              </a:spcBef>
              <a:spcAft>
                <a:spcPts val="0"/>
              </a:spcAft>
              <a:buNone/>
            </a:pPr>
            <a:r>
              <a:t/>
            </a:r>
            <a:endParaRPr b="1">
              <a:latin typeface="Courier New"/>
              <a:ea typeface="Courier New"/>
              <a:cs typeface="Courier New"/>
              <a:sym typeface="Courier New"/>
            </a:endParaRPr>
          </a:p>
          <a:p>
            <a:pPr indent="0" lvl="0" marL="0" rtl="0" algn="l">
              <a:spcBef>
                <a:spcPts val="1200"/>
              </a:spcBef>
              <a:spcAft>
                <a:spcPts val="1200"/>
              </a:spcAft>
              <a:buNone/>
            </a:pPr>
            <a:r>
              <a:t/>
            </a:r>
            <a:endParaRPr/>
          </a:p>
        </p:txBody>
      </p:sp>
      <p:graphicFrame>
        <p:nvGraphicFramePr>
          <p:cNvPr id="219" name="Google Shape;219;p34"/>
          <p:cNvGraphicFramePr/>
          <p:nvPr/>
        </p:nvGraphicFramePr>
        <p:xfrm>
          <a:off x="554050" y="2407744"/>
          <a:ext cx="3000000" cy="3000000"/>
        </p:xfrm>
        <a:graphic>
          <a:graphicData uri="http://schemas.openxmlformats.org/drawingml/2006/table">
            <a:tbl>
              <a:tblPr>
                <a:noFill/>
                <a:tableStyleId>{2E84EB01-3586-4081-94D1-C31E0112DED3}</a:tableStyleId>
              </a:tblPr>
              <a:tblGrid>
                <a:gridCol w="1876425"/>
                <a:gridCol w="1876425"/>
                <a:gridCol w="1876425"/>
                <a:gridCol w="1876425"/>
              </a:tblGrid>
              <a:tr h="285750">
                <a:tc>
                  <a:txBody>
                    <a:bodyPr/>
                    <a:lstStyle/>
                    <a:p>
                      <a:pPr indent="0" lvl="0" marL="0" rtl="0" algn="l">
                        <a:spcBef>
                          <a:spcPts val="0"/>
                        </a:spcBef>
                        <a:spcAft>
                          <a:spcPts val="0"/>
                        </a:spcAft>
                        <a:buNone/>
                      </a:pPr>
                      <a:r>
                        <a:rPr b="1" lang="en" sz="2300"/>
                        <a:t>bread</a:t>
                      </a:r>
                      <a:endParaRPr b="1" sz="2300"/>
                    </a:p>
                  </a:txBody>
                  <a:tcPr marT="68575" marB="68575" marR="91425" marL="91425"/>
                </a:tc>
                <a:tc>
                  <a:txBody>
                    <a:bodyPr/>
                    <a:lstStyle/>
                    <a:p>
                      <a:pPr indent="0" lvl="0" marL="0" rtl="0" algn="l">
                        <a:spcBef>
                          <a:spcPts val="0"/>
                        </a:spcBef>
                        <a:spcAft>
                          <a:spcPts val="0"/>
                        </a:spcAft>
                        <a:buNone/>
                      </a:pPr>
                      <a:r>
                        <a:rPr b="1" lang="en" sz="2300"/>
                        <a:t>eggs</a:t>
                      </a:r>
                      <a:endParaRPr b="1" sz="2300"/>
                    </a:p>
                  </a:txBody>
                  <a:tcPr marT="68575" marB="68575" marR="91425" marL="91425">
                    <a:solidFill>
                      <a:srgbClr val="C9DAF8"/>
                    </a:solidFill>
                  </a:tcPr>
                </a:tc>
                <a:tc>
                  <a:txBody>
                    <a:bodyPr/>
                    <a:lstStyle/>
                    <a:p>
                      <a:pPr indent="0" lvl="0" marL="0" rtl="0" algn="l">
                        <a:spcBef>
                          <a:spcPts val="0"/>
                        </a:spcBef>
                        <a:spcAft>
                          <a:spcPts val="0"/>
                        </a:spcAft>
                        <a:buNone/>
                      </a:pPr>
                      <a:r>
                        <a:rPr b="1" lang="en" sz="2300"/>
                        <a:t>milk</a:t>
                      </a:r>
                      <a:endParaRPr b="1" sz="2300"/>
                    </a:p>
                  </a:txBody>
                  <a:tcPr marT="68575" marB="68575" marR="91425" marL="91425"/>
                </a:tc>
                <a:tc>
                  <a:txBody>
                    <a:bodyPr/>
                    <a:lstStyle/>
                    <a:p>
                      <a:pPr indent="0" lvl="0" marL="0" rtl="0" algn="l">
                        <a:spcBef>
                          <a:spcPts val="0"/>
                        </a:spcBef>
                        <a:spcAft>
                          <a:spcPts val="0"/>
                        </a:spcAft>
                        <a:buNone/>
                      </a:pPr>
                      <a:r>
                        <a:rPr b="1" lang="en" sz="2300"/>
                        <a:t>cookies</a:t>
                      </a:r>
                      <a:endParaRPr b="1" sz="2300"/>
                    </a:p>
                  </a:txBody>
                  <a:tcPr marT="68575" marB="68575" marR="91425" marL="91425"/>
                </a:tc>
              </a:tr>
            </a:tbl>
          </a:graphicData>
        </a:graphic>
      </p:graphicFrame>
      <p:sp>
        <p:nvSpPr>
          <p:cNvPr id="220" name="Google Shape;220;p34"/>
          <p:cNvSpPr txBox="1"/>
          <p:nvPr/>
        </p:nvSpPr>
        <p:spPr>
          <a:xfrm>
            <a:off x="567481" y="3015469"/>
            <a:ext cx="72201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Courier New"/>
                <a:ea typeface="Courier New"/>
                <a:cs typeface="Courier New"/>
                <a:sym typeface="Courier New"/>
              </a:rPr>
              <a:t>   0				  1			 	2			 	3</a:t>
            </a:r>
            <a:endParaRPr b="1" sz="2500">
              <a:latin typeface="Courier New"/>
              <a:ea typeface="Courier New"/>
              <a:cs typeface="Courier New"/>
              <a:sym typeface="Courier New"/>
            </a:endParaRPr>
          </a:p>
        </p:txBody>
      </p:sp>
      <p:sp>
        <p:nvSpPr>
          <p:cNvPr id="221" name="Google Shape;221;p34"/>
          <p:cNvSpPr txBox="1"/>
          <p:nvPr/>
        </p:nvSpPr>
        <p:spPr>
          <a:xfrm>
            <a:off x="567481" y="3712725"/>
            <a:ext cx="6604500" cy="7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741B47"/>
                </a:solidFill>
                <a:latin typeface="Courier New"/>
                <a:ea typeface="Courier New"/>
                <a:cs typeface="Courier New"/>
                <a:sym typeface="Courier New"/>
              </a:rPr>
              <a:t>print</a:t>
            </a:r>
            <a:r>
              <a:rPr b="1" lang="en" sz="3000">
                <a:solidFill>
                  <a:srgbClr val="333333"/>
                </a:solidFill>
                <a:latin typeface="Courier New"/>
                <a:ea typeface="Courier New"/>
                <a:cs typeface="Courier New"/>
                <a:sym typeface="Courier New"/>
              </a:rPr>
              <a:t>(shoppingList[</a:t>
            </a:r>
            <a:r>
              <a:rPr b="1" lang="en" sz="3000">
                <a:solidFill>
                  <a:srgbClr val="1C4587"/>
                </a:solidFill>
                <a:latin typeface="Courier New"/>
                <a:ea typeface="Courier New"/>
                <a:cs typeface="Courier New"/>
                <a:sym typeface="Courier New"/>
              </a:rPr>
              <a:t>1</a:t>
            </a: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222" name="Google Shape;222;p34"/>
          <p:cNvSpPr/>
          <p:nvPr/>
        </p:nvSpPr>
        <p:spPr>
          <a:xfrm>
            <a:off x="7542700" y="3204425"/>
            <a:ext cx="1462800" cy="1676100"/>
          </a:xfrm>
          <a:prstGeom prst="rect">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urier New"/>
                <a:ea typeface="Courier New"/>
                <a:cs typeface="Courier New"/>
                <a:sym typeface="Courier New"/>
              </a:rPr>
              <a:t>eggs</a:t>
            </a:r>
            <a:endParaRPr b="1" sz="30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Programming</a:t>
            </a:r>
            <a:r>
              <a:rPr lang="en"/>
              <a:t> for Data Science</a:t>
            </a:r>
            <a:endParaRPr/>
          </a:p>
        </p:txBody>
      </p:sp>
      <p:pic>
        <p:nvPicPr>
          <p:cNvPr id="87" name="Google Shape;87;p17"/>
          <p:cNvPicPr preferRelativeResize="0"/>
          <p:nvPr/>
        </p:nvPicPr>
        <p:blipFill>
          <a:blip r:embed="rId3">
            <a:alphaModFix/>
          </a:blip>
          <a:stretch>
            <a:fillRect/>
          </a:stretch>
        </p:blipFill>
        <p:spPr>
          <a:xfrm>
            <a:off x="1786300" y="3274350"/>
            <a:ext cx="925950" cy="1505075"/>
          </a:xfrm>
          <a:prstGeom prst="rect">
            <a:avLst/>
          </a:prstGeom>
          <a:noFill/>
          <a:ln>
            <a:noFill/>
          </a:ln>
        </p:spPr>
      </p:pic>
      <p:pic>
        <p:nvPicPr>
          <p:cNvPr id="88" name="Google Shape;88;p17"/>
          <p:cNvPicPr preferRelativeResize="0"/>
          <p:nvPr/>
        </p:nvPicPr>
        <p:blipFill>
          <a:blip r:embed="rId4">
            <a:alphaModFix/>
          </a:blip>
          <a:stretch>
            <a:fillRect/>
          </a:stretch>
        </p:blipFill>
        <p:spPr>
          <a:xfrm>
            <a:off x="3129587" y="1251387"/>
            <a:ext cx="1905525" cy="1905525"/>
          </a:xfrm>
          <a:prstGeom prst="rect">
            <a:avLst/>
          </a:prstGeom>
          <a:noFill/>
          <a:ln>
            <a:noFill/>
          </a:ln>
        </p:spPr>
      </p:pic>
      <p:pic>
        <p:nvPicPr>
          <p:cNvPr id="89" name="Google Shape;89;p17"/>
          <p:cNvPicPr preferRelativeResize="0"/>
          <p:nvPr/>
        </p:nvPicPr>
        <p:blipFill>
          <a:blip r:embed="rId5">
            <a:alphaModFix/>
          </a:blip>
          <a:stretch>
            <a:fillRect/>
          </a:stretch>
        </p:blipFill>
        <p:spPr>
          <a:xfrm>
            <a:off x="3739153" y="3344900"/>
            <a:ext cx="2435960" cy="1646175"/>
          </a:xfrm>
          <a:prstGeom prst="rect">
            <a:avLst/>
          </a:prstGeom>
          <a:noFill/>
          <a:ln>
            <a:noFill/>
          </a:ln>
        </p:spPr>
      </p:pic>
      <p:pic>
        <p:nvPicPr>
          <p:cNvPr id="90" name="Google Shape;90;p17"/>
          <p:cNvPicPr preferRelativeResize="0"/>
          <p:nvPr/>
        </p:nvPicPr>
        <p:blipFill>
          <a:blip r:embed="rId6">
            <a:alphaModFix/>
          </a:blip>
          <a:stretch>
            <a:fillRect/>
          </a:stretch>
        </p:blipFill>
        <p:spPr>
          <a:xfrm>
            <a:off x="5911173" y="1464975"/>
            <a:ext cx="2486900" cy="1301900"/>
          </a:xfrm>
          <a:prstGeom prst="rect">
            <a:avLst/>
          </a:prstGeom>
          <a:noFill/>
          <a:ln>
            <a:noFill/>
          </a:ln>
        </p:spPr>
      </p:pic>
      <p:pic>
        <p:nvPicPr>
          <p:cNvPr id="91" name="Google Shape;91;p17"/>
          <p:cNvPicPr preferRelativeResize="0"/>
          <p:nvPr/>
        </p:nvPicPr>
        <p:blipFill>
          <a:blip r:embed="rId7">
            <a:alphaModFix/>
          </a:blip>
          <a:stretch>
            <a:fillRect/>
          </a:stretch>
        </p:blipFill>
        <p:spPr>
          <a:xfrm>
            <a:off x="347847" y="1372209"/>
            <a:ext cx="1646176" cy="1643315"/>
          </a:xfrm>
          <a:prstGeom prst="rect">
            <a:avLst/>
          </a:prstGeom>
          <a:noFill/>
          <a:ln>
            <a:noFill/>
          </a:ln>
        </p:spPr>
      </p:pic>
      <p:pic>
        <p:nvPicPr>
          <p:cNvPr id="92" name="Google Shape;92;p17"/>
          <p:cNvPicPr preferRelativeResize="0"/>
          <p:nvPr/>
        </p:nvPicPr>
        <p:blipFill>
          <a:blip r:embed="rId8">
            <a:alphaModFix/>
          </a:blip>
          <a:stretch>
            <a:fillRect/>
          </a:stretch>
        </p:blipFill>
        <p:spPr>
          <a:xfrm>
            <a:off x="7040625" y="3274350"/>
            <a:ext cx="1646175" cy="1646175"/>
          </a:xfrm>
          <a:prstGeom prst="rect">
            <a:avLst/>
          </a:prstGeom>
          <a:noFill/>
          <a:ln>
            <a:noFill/>
          </a:ln>
        </p:spPr>
      </p:pic>
      <p:sp>
        <p:nvSpPr>
          <p:cNvPr id="93" name="Google Shape;93;p17"/>
          <p:cNvSpPr txBox="1"/>
          <p:nvPr/>
        </p:nvSpPr>
        <p:spPr>
          <a:xfrm>
            <a:off x="786038" y="3015525"/>
            <a:ext cx="769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Python</a:t>
            </a:r>
            <a:endParaRPr b="1">
              <a:latin typeface="Proxima Nova"/>
              <a:ea typeface="Proxima Nova"/>
              <a:cs typeface="Proxima Nova"/>
              <a:sym typeface="Proxima Nova"/>
            </a:endParaRPr>
          </a:p>
        </p:txBody>
      </p:sp>
      <p:sp>
        <p:nvSpPr>
          <p:cNvPr id="94" name="Google Shape;94;p17"/>
          <p:cNvSpPr txBox="1"/>
          <p:nvPr/>
        </p:nvSpPr>
        <p:spPr>
          <a:xfrm>
            <a:off x="1864375" y="4676425"/>
            <a:ext cx="76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Scala</a:t>
            </a:r>
            <a:endParaRPr b="1">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Built-in Functions </a:t>
            </a:r>
            <a:endParaRPr/>
          </a:p>
        </p:txBody>
      </p:sp>
      <p:graphicFrame>
        <p:nvGraphicFramePr>
          <p:cNvPr id="228" name="Google Shape;228;p35"/>
          <p:cNvGraphicFramePr/>
          <p:nvPr/>
        </p:nvGraphicFramePr>
        <p:xfrm>
          <a:off x="196338" y="1776050"/>
          <a:ext cx="3000000" cy="3000000"/>
        </p:xfrm>
        <a:graphic>
          <a:graphicData uri="http://schemas.openxmlformats.org/drawingml/2006/table">
            <a:tbl>
              <a:tblPr>
                <a:noFill/>
                <a:tableStyleId>{A02883E1-BEAE-493B-A34B-D5E9D3E645E0}</a:tableStyleId>
              </a:tblPr>
              <a:tblGrid>
                <a:gridCol w="2857450"/>
                <a:gridCol w="2976750"/>
                <a:gridCol w="2917125"/>
              </a:tblGrid>
              <a:tr h="314350">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Function</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Use</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Result</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r>
              <a:tr h="316850">
                <a:tc>
                  <a:txBody>
                    <a:bodyPr/>
                    <a:lstStyle/>
                    <a:p>
                      <a:pPr indent="0" lvl="0" marL="0" rtl="0" algn="ctr">
                        <a:spcBef>
                          <a:spcPts val="0"/>
                        </a:spcBef>
                        <a:spcAft>
                          <a:spcPts val="0"/>
                        </a:spcAft>
                        <a:buNone/>
                      </a:pPr>
                      <a:r>
                        <a:rPr b="1" lang="en" sz="1500">
                          <a:solidFill>
                            <a:srgbClr val="741B47"/>
                          </a:solidFill>
                          <a:latin typeface="Courier New"/>
                          <a:ea typeface="Courier New"/>
                          <a:cs typeface="Courier New"/>
                          <a:sym typeface="Courier New"/>
                        </a:rPr>
                        <a:t>print</a:t>
                      </a:r>
                      <a:r>
                        <a:rPr b="1" lang="en" sz="1500">
                          <a:latin typeface="Courier New"/>
                          <a:ea typeface="Courier New"/>
                          <a:cs typeface="Courier New"/>
                          <a:sym typeface="Courier New"/>
                        </a:rPr>
                        <a:t>(my_list)</a:t>
                      </a:r>
                      <a:endParaRPr b="1" sz="15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None/>
                      </a:pPr>
                      <a:r>
                        <a:rPr lang="en" sz="1500">
                          <a:latin typeface="Proxima Nova"/>
                          <a:ea typeface="Proxima Nova"/>
                          <a:cs typeface="Proxima Nova"/>
                          <a:sym typeface="Proxima Nova"/>
                        </a:rPr>
                        <a:t>prints to the console</a:t>
                      </a:r>
                      <a:endParaRPr sz="15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sz="1500">
                          <a:latin typeface="Courier New"/>
                          <a:ea typeface="Courier New"/>
                          <a:cs typeface="Courier New"/>
                          <a:sym typeface="Courier New"/>
                        </a:rPr>
                        <a:t>[24, 9, 55, 12]</a:t>
                      </a:r>
                      <a:endParaRPr b="1" sz="1500">
                        <a:latin typeface="Courier New"/>
                        <a:ea typeface="Courier New"/>
                        <a:cs typeface="Courier New"/>
                        <a:sym typeface="Courier New"/>
                      </a:endParaRPr>
                    </a:p>
                  </a:txBody>
                  <a:tcPr marT="91425" marB="91425" marR="91425" marL="91425" anchor="ctr"/>
                </a:tc>
              </a:tr>
              <a:tr h="316850">
                <a:tc>
                  <a:txBody>
                    <a:bodyPr/>
                    <a:lstStyle/>
                    <a:p>
                      <a:pPr indent="0" lvl="0" marL="0" rtl="0" algn="ctr">
                        <a:spcBef>
                          <a:spcPts val="0"/>
                        </a:spcBef>
                        <a:spcAft>
                          <a:spcPts val="0"/>
                        </a:spcAft>
                        <a:buNone/>
                      </a:pPr>
                      <a:r>
                        <a:rPr b="1" lang="en" sz="1500">
                          <a:latin typeface="Courier New"/>
                          <a:ea typeface="Courier New"/>
                          <a:cs typeface="Courier New"/>
                          <a:sym typeface="Courier New"/>
                        </a:rPr>
                        <a:t>len(</a:t>
                      </a:r>
                      <a:r>
                        <a:rPr b="1" lang="en" sz="1500">
                          <a:solidFill>
                            <a:schemeClr val="dk1"/>
                          </a:solidFill>
                          <a:latin typeface="Courier New"/>
                          <a:ea typeface="Courier New"/>
                          <a:cs typeface="Courier New"/>
                          <a:sym typeface="Courier New"/>
                        </a:rPr>
                        <a:t>my_list</a:t>
                      </a:r>
                      <a:r>
                        <a:rPr b="1" lang="en" sz="1500">
                          <a:latin typeface="Courier New"/>
                          <a:ea typeface="Courier New"/>
                          <a:cs typeface="Courier New"/>
                          <a:sym typeface="Courier New"/>
                        </a:rPr>
                        <a:t>)</a:t>
                      </a:r>
                      <a:endParaRPr b="1" sz="15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None/>
                      </a:pPr>
                      <a:r>
                        <a:rPr lang="en" sz="1500">
                          <a:latin typeface="Proxima Nova"/>
                          <a:ea typeface="Proxima Nova"/>
                          <a:cs typeface="Proxima Nova"/>
                          <a:sym typeface="Proxima Nova"/>
                        </a:rPr>
                        <a:t>returns the length </a:t>
                      </a:r>
                      <a:endParaRPr sz="15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sz="1500">
                          <a:latin typeface="Courier New"/>
                          <a:ea typeface="Courier New"/>
                          <a:cs typeface="Courier New"/>
                          <a:sym typeface="Courier New"/>
                        </a:rPr>
                        <a:t>4</a:t>
                      </a:r>
                      <a:endParaRPr b="1" sz="1500">
                        <a:latin typeface="Courier New"/>
                        <a:ea typeface="Courier New"/>
                        <a:cs typeface="Courier New"/>
                        <a:sym typeface="Courier New"/>
                      </a:endParaRPr>
                    </a:p>
                  </a:txBody>
                  <a:tcPr marT="91425" marB="91425" marR="91425" marL="91425" anchor="ctr"/>
                </a:tc>
              </a:tr>
              <a:tr h="316850">
                <a:tc>
                  <a:txBody>
                    <a:bodyPr/>
                    <a:lstStyle/>
                    <a:p>
                      <a:pPr indent="0" lvl="0" marL="0" rtl="0" algn="ctr">
                        <a:spcBef>
                          <a:spcPts val="0"/>
                        </a:spcBef>
                        <a:spcAft>
                          <a:spcPts val="0"/>
                        </a:spcAft>
                        <a:buNone/>
                      </a:pPr>
                      <a:r>
                        <a:rPr b="1" lang="en" sz="1500">
                          <a:latin typeface="Courier New"/>
                          <a:ea typeface="Courier New"/>
                          <a:cs typeface="Courier New"/>
                          <a:sym typeface="Courier New"/>
                        </a:rPr>
                        <a:t>type(</a:t>
                      </a:r>
                      <a:r>
                        <a:rPr b="1" lang="en" sz="1500">
                          <a:solidFill>
                            <a:schemeClr val="dk1"/>
                          </a:solidFill>
                          <a:latin typeface="Courier New"/>
                          <a:ea typeface="Courier New"/>
                          <a:cs typeface="Courier New"/>
                          <a:sym typeface="Courier New"/>
                        </a:rPr>
                        <a:t>my_list</a:t>
                      </a:r>
                      <a:r>
                        <a:rPr b="1" lang="en" sz="1500">
                          <a:latin typeface="Courier New"/>
                          <a:ea typeface="Courier New"/>
                          <a:cs typeface="Courier New"/>
                          <a:sym typeface="Courier New"/>
                        </a:rPr>
                        <a:t>)</a:t>
                      </a:r>
                      <a:endParaRPr b="1" sz="15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 sz="1500">
                          <a:solidFill>
                            <a:schemeClr val="dk1"/>
                          </a:solidFill>
                          <a:latin typeface="Proxima Nova"/>
                          <a:ea typeface="Proxima Nova"/>
                          <a:cs typeface="Proxima Nova"/>
                          <a:sym typeface="Proxima Nova"/>
                        </a:rPr>
                        <a:t>returns the data type</a:t>
                      </a:r>
                      <a:endParaRPr sz="15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sz="1500">
                          <a:latin typeface="Courier New"/>
                          <a:ea typeface="Courier New"/>
                          <a:cs typeface="Courier New"/>
                          <a:sym typeface="Courier New"/>
                        </a:rPr>
                        <a:t>&lt;class 'list'&gt;</a:t>
                      </a:r>
                      <a:endParaRPr b="1" sz="1500">
                        <a:latin typeface="Courier New"/>
                        <a:ea typeface="Courier New"/>
                        <a:cs typeface="Courier New"/>
                        <a:sym typeface="Courier New"/>
                      </a:endParaRPr>
                    </a:p>
                  </a:txBody>
                  <a:tcPr marT="91425" marB="91425" marR="91425" marL="91425" anchor="ctr"/>
                </a:tc>
              </a:tr>
              <a:tr h="316850">
                <a:tc>
                  <a:txBody>
                    <a:bodyPr/>
                    <a:lstStyle/>
                    <a:p>
                      <a:pPr indent="0" lvl="0" marL="0" rtl="0" algn="ctr">
                        <a:spcBef>
                          <a:spcPts val="0"/>
                        </a:spcBef>
                        <a:spcAft>
                          <a:spcPts val="0"/>
                        </a:spcAft>
                        <a:buNone/>
                      </a:pPr>
                      <a:r>
                        <a:rPr b="1" lang="en" sz="1500">
                          <a:latin typeface="Courier New"/>
                          <a:ea typeface="Courier New"/>
                          <a:cs typeface="Courier New"/>
                          <a:sym typeface="Courier New"/>
                        </a:rPr>
                        <a:t>max(</a:t>
                      </a:r>
                      <a:r>
                        <a:rPr b="1" lang="en" sz="1500">
                          <a:solidFill>
                            <a:schemeClr val="dk1"/>
                          </a:solidFill>
                          <a:latin typeface="Courier New"/>
                          <a:ea typeface="Courier New"/>
                          <a:cs typeface="Courier New"/>
                          <a:sym typeface="Courier New"/>
                        </a:rPr>
                        <a:t>my_list</a:t>
                      </a:r>
                      <a:r>
                        <a:rPr b="1" lang="en" sz="1500">
                          <a:latin typeface="Courier New"/>
                          <a:ea typeface="Courier New"/>
                          <a:cs typeface="Courier New"/>
                          <a:sym typeface="Courier New"/>
                        </a:rPr>
                        <a:t>)</a:t>
                      </a:r>
                      <a:endParaRPr b="1" sz="15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 sz="1500">
                          <a:solidFill>
                            <a:schemeClr val="dk1"/>
                          </a:solidFill>
                          <a:latin typeface="Proxima Nova"/>
                          <a:ea typeface="Proxima Nova"/>
                          <a:cs typeface="Proxima Nova"/>
                          <a:sym typeface="Proxima Nova"/>
                        </a:rPr>
                        <a:t>returns the max value</a:t>
                      </a:r>
                      <a:endParaRPr sz="15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sz="1500">
                          <a:latin typeface="Courier New"/>
                          <a:ea typeface="Courier New"/>
                          <a:cs typeface="Courier New"/>
                          <a:sym typeface="Courier New"/>
                        </a:rPr>
                        <a:t>55</a:t>
                      </a:r>
                      <a:endParaRPr b="1" sz="1500">
                        <a:latin typeface="Courier New"/>
                        <a:ea typeface="Courier New"/>
                        <a:cs typeface="Courier New"/>
                        <a:sym typeface="Courier New"/>
                      </a:endParaRPr>
                    </a:p>
                  </a:txBody>
                  <a:tcPr marT="91425" marB="91425" marR="91425" marL="91425" anchor="ctr"/>
                </a:tc>
              </a:tr>
              <a:tr h="448275">
                <a:tc>
                  <a:txBody>
                    <a:bodyPr/>
                    <a:lstStyle/>
                    <a:p>
                      <a:pPr indent="0" lvl="0" marL="0" rtl="0" algn="ctr">
                        <a:spcBef>
                          <a:spcPts val="0"/>
                        </a:spcBef>
                        <a:spcAft>
                          <a:spcPts val="0"/>
                        </a:spcAft>
                        <a:buNone/>
                      </a:pPr>
                      <a:r>
                        <a:rPr b="1" lang="en" sz="1500">
                          <a:latin typeface="Courier New"/>
                          <a:ea typeface="Courier New"/>
                          <a:cs typeface="Courier New"/>
                          <a:sym typeface="Courier New"/>
                        </a:rPr>
                        <a:t>min(</a:t>
                      </a:r>
                      <a:r>
                        <a:rPr b="1" lang="en" sz="1500">
                          <a:solidFill>
                            <a:schemeClr val="dk1"/>
                          </a:solidFill>
                          <a:latin typeface="Courier New"/>
                          <a:ea typeface="Courier New"/>
                          <a:cs typeface="Courier New"/>
                          <a:sym typeface="Courier New"/>
                        </a:rPr>
                        <a:t>my_list</a:t>
                      </a:r>
                      <a:r>
                        <a:rPr b="1" lang="en" sz="1500">
                          <a:latin typeface="Courier New"/>
                          <a:ea typeface="Courier New"/>
                          <a:cs typeface="Courier New"/>
                          <a:sym typeface="Courier New"/>
                        </a:rPr>
                        <a:t>)</a:t>
                      </a:r>
                      <a:endParaRPr b="1" sz="15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 sz="1500">
                          <a:solidFill>
                            <a:schemeClr val="dk1"/>
                          </a:solidFill>
                          <a:latin typeface="Proxima Nova"/>
                          <a:ea typeface="Proxima Nova"/>
                          <a:cs typeface="Proxima Nova"/>
                          <a:sym typeface="Proxima Nova"/>
                        </a:rPr>
                        <a:t>returns the min value</a:t>
                      </a:r>
                      <a:endParaRPr sz="15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sz="1500">
                          <a:latin typeface="Courier New"/>
                          <a:ea typeface="Courier New"/>
                          <a:cs typeface="Courier New"/>
                          <a:sym typeface="Courier New"/>
                        </a:rPr>
                        <a:t>9</a:t>
                      </a:r>
                      <a:endParaRPr b="1" sz="1500">
                        <a:latin typeface="Courier New"/>
                        <a:ea typeface="Courier New"/>
                        <a:cs typeface="Courier New"/>
                        <a:sym typeface="Courier New"/>
                      </a:endParaRPr>
                    </a:p>
                  </a:txBody>
                  <a:tcPr marT="91425" marB="91425" marR="91425" marL="91425" anchor="ctr"/>
                </a:tc>
              </a:tr>
              <a:tr h="554850">
                <a:tc>
                  <a:txBody>
                    <a:bodyPr/>
                    <a:lstStyle/>
                    <a:p>
                      <a:pPr indent="0" lvl="0" marL="0" rtl="0" algn="ctr">
                        <a:spcBef>
                          <a:spcPts val="0"/>
                        </a:spcBef>
                        <a:spcAft>
                          <a:spcPts val="0"/>
                        </a:spcAft>
                        <a:buNone/>
                      </a:pPr>
                      <a:r>
                        <a:rPr b="1" lang="en" sz="1500">
                          <a:latin typeface="Courier New"/>
                          <a:ea typeface="Courier New"/>
                          <a:cs typeface="Courier New"/>
                          <a:sym typeface="Courier New"/>
                        </a:rPr>
                        <a:t>sum(</a:t>
                      </a:r>
                      <a:r>
                        <a:rPr b="1" lang="en" sz="1500">
                          <a:solidFill>
                            <a:schemeClr val="dk1"/>
                          </a:solidFill>
                          <a:latin typeface="Courier New"/>
                          <a:ea typeface="Courier New"/>
                          <a:cs typeface="Courier New"/>
                          <a:sym typeface="Courier New"/>
                        </a:rPr>
                        <a:t>my_list</a:t>
                      </a:r>
                      <a:r>
                        <a:rPr b="1" lang="en" sz="1500">
                          <a:latin typeface="Courier New"/>
                          <a:ea typeface="Courier New"/>
                          <a:cs typeface="Courier New"/>
                          <a:sym typeface="Courier New"/>
                        </a:rPr>
                        <a:t>)</a:t>
                      </a:r>
                      <a:endParaRPr b="1" sz="15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 sz="1500">
                          <a:solidFill>
                            <a:schemeClr val="dk1"/>
                          </a:solidFill>
                          <a:latin typeface="Proxima Nova"/>
                          <a:ea typeface="Proxima Nova"/>
                          <a:cs typeface="Proxima Nova"/>
                          <a:sym typeface="Proxima Nova"/>
                        </a:rPr>
                        <a:t>returns the sum of all values</a:t>
                      </a:r>
                      <a:endParaRPr sz="15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sz="1500">
                          <a:latin typeface="Courier New"/>
                          <a:ea typeface="Courier New"/>
                          <a:cs typeface="Courier New"/>
                          <a:sym typeface="Courier New"/>
                        </a:rPr>
                        <a:t>100</a:t>
                      </a:r>
                      <a:endParaRPr b="1" sz="1500">
                        <a:latin typeface="Courier New"/>
                        <a:ea typeface="Courier New"/>
                        <a:cs typeface="Courier New"/>
                        <a:sym typeface="Courier New"/>
                      </a:endParaRPr>
                    </a:p>
                  </a:txBody>
                  <a:tcPr marT="91425" marB="91425" marR="91425" marL="91425" anchor="ctr"/>
                </a:tc>
              </a:tr>
            </a:tbl>
          </a:graphicData>
        </a:graphic>
      </p:graphicFrame>
      <p:sp>
        <p:nvSpPr>
          <p:cNvPr id="229" name="Google Shape;229;p35"/>
          <p:cNvSpPr txBox="1"/>
          <p:nvPr/>
        </p:nvSpPr>
        <p:spPr>
          <a:xfrm>
            <a:off x="672975" y="1249825"/>
            <a:ext cx="7931700" cy="4617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b="1" lang="en" sz="1800">
                <a:solidFill>
                  <a:srgbClr val="555555"/>
                </a:solidFill>
                <a:latin typeface="Courier New"/>
                <a:ea typeface="Courier New"/>
                <a:cs typeface="Courier New"/>
                <a:sym typeface="Courier New"/>
              </a:rPr>
              <a:t>my_list = [</a:t>
            </a:r>
            <a:r>
              <a:rPr b="1" lang="en" sz="1800">
                <a:solidFill>
                  <a:srgbClr val="1C4587"/>
                </a:solidFill>
                <a:latin typeface="Courier New"/>
                <a:ea typeface="Courier New"/>
                <a:cs typeface="Courier New"/>
                <a:sym typeface="Courier New"/>
              </a:rPr>
              <a:t>24</a:t>
            </a:r>
            <a:r>
              <a:rPr b="1" lang="en" sz="1800">
                <a:solidFill>
                  <a:srgbClr val="555555"/>
                </a:solidFill>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9</a:t>
            </a:r>
            <a:r>
              <a:rPr b="1" lang="en" sz="1800">
                <a:solidFill>
                  <a:srgbClr val="555555"/>
                </a:solidFill>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55</a:t>
            </a:r>
            <a:r>
              <a:rPr b="1" lang="en" sz="1800">
                <a:solidFill>
                  <a:srgbClr val="555555"/>
                </a:solidFill>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12</a:t>
            </a:r>
            <a:r>
              <a:rPr b="1" lang="en" sz="1800">
                <a:solidFill>
                  <a:srgbClr val="555555"/>
                </a:solidFill>
                <a:latin typeface="Courier New"/>
                <a:ea typeface="Courier New"/>
                <a:cs typeface="Courier New"/>
                <a:sym typeface="Courier New"/>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Which of the following variable names follows all of the correct naming conventions?</a:t>
            </a:r>
            <a:endParaRPr/>
          </a:p>
        </p:txBody>
      </p:sp>
      <p:pic>
        <p:nvPicPr>
          <p:cNvPr id="235" name="Google Shape;235;p36">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36" name="Google Shape;236;p36">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will be the output of the following code snippet?</a:t>
            </a:r>
            <a:endParaRPr/>
          </a:p>
        </p:txBody>
      </p:sp>
      <p:sp>
        <p:nvSpPr>
          <p:cNvPr id="242" name="Google Shape;242;p37"/>
          <p:cNvSpPr txBox="1"/>
          <p:nvPr/>
        </p:nvSpPr>
        <p:spPr>
          <a:xfrm>
            <a:off x="497250" y="154702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4D4D4C"/>
                </a:solidFill>
                <a:highlight>
                  <a:srgbClr val="F7F7F9"/>
                </a:highlight>
                <a:latin typeface="Courier New"/>
                <a:ea typeface="Courier New"/>
                <a:cs typeface="Courier New"/>
                <a:sym typeface="Courier New"/>
              </a:rPr>
              <a:t>score = </a:t>
            </a:r>
            <a:r>
              <a:rPr lang="en" sz="900">
                <a:solidFill>
                  <a:srgbClr val="F5871F"/>
                </a:solidFill>
                <a:highlight>
                  <a:srgbClr val="F7F7F9"/>
                </a:highlight>
                <a:latin typeface="Courier New"/>
                <a:ea typeface="Courier New"/>
                <a:cs typeface="Courier New"/>
                <a:sym typeface="Courier New"/>
              </a:rPr>
              <a:t>95</a:t>
            </a:r>
            <a:endParaRPr sz="900">
              <a:solidFill>
                <a:srgbClr val="4D4D4C"/>
              </a:solidFill>
              <a:highlight>
                <a:srgbClr val="F7F7F9"/>
              </a:highlight>
              <a:latin typeface="Courier New"/>
              <a:ea typeface="Courier New"/>
              <a:cs typeface="Courier New"/>
              <a:sym typeface="Courier New"/>
            </a:endParaRPr>
          </a:p>
          <a:p>
            <a:pPr indent="0" lvl="0" marL="76200" marR="76200" rtl="0" algn="l">
              <a:lnSpc>
                <a:spcPct val="142857"/>
              </a:lnSpc>
              <a:spcBef>
                <a:spcPts val="0"/>
              </a:spcBef>
              <a:spcAft>
                <a:spcPts val="800"/>
              </a:spcAft>
              <a:buNone/>
            </a:pPr>
            <a:r>
              <a:rPr lang="en" sz="900">
                <a:solidFill>
                  <a:srgbClr val="8959A8"/>
                </a:solidFill>
                <a:highlight>
                  <a:srgbClr val="F7F7F9"/>
                </a:highlight>
                <a:latin typeface="Courier New"/>
                <a:ea typeface="Courier New"/>
                <a:cs typeface="Courier New"/>
                <a:sym typeface="Courier New"/>
              </a:rPr>
              <a:t>print</a:t>
            </a:r>
            <a:r>
              <a:rPr lang="en" sz="900">
                <a:solidFill>
                  <a:srgbClr val="4D4D4C"/>
                </a:solidFill>
                <a:highlight>
                  <a:srgbClr val="F7F7F9"/>
                </a:highlight>
                <a:latin typeface="Courier New"/>
                <a:ea typeface="Courier New"/>
                <a:cs typeface="Courier New"/>
                <a:sym typeface="Courier New"/>
              </a:rPr>
              <a:t>(type(score))</a:t>
            </a:r>
            <a:endParaRPr sz="900">
              <a:solidFill>
                <a:srgbClr val="4D4D4C"/>
              </a:solidFill>
              <a:highlight>
                <a:srgbClr val="F7F7F9"/>
              </a:highlight>
              <a:latin typeface="Courier New"/>
              <a:ea typeface="Courier New"/>
              <a:cs typeface="Courier New"/>
              <a:sym typeface="Courier New"/>
            </a:endParaRPr>
          </a:p>
        </p:txBody>
      </p:sp>
      <p:pic>
        <p:nvPicPr>
          <p:cNvPr id="243" name="Google Shape;243;p37">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44" name="Google Shape;244;p37">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will be printed to the screen when the following program is run?</a:t>
            </a:r>
            <a:endParaRPr/>
          </a:p>
        </p:txBody>
      </p:sp>
      <p:sp>
        <p:nvSpPr>
          <p:cNvPr id="250" name="Google Shape;250;p38"/>
          <p:cNvSpPr txBox="1"/>
          <p:nvPr/>
        </p:nvSpPr>
        <p:spPr>
          <a:xfrm>
            <a:off x="1896950" y="177722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4D4D4C"/>
                </a:solidFill>
                <a:highlight>
                  <a:srgbClr val="F7F7F9"/>
                </a:highlight>
                <a:latin typeface="Courier New"/>
                <a:ea typeface="Courier New"/>
                <a:cs typeface="Courier New"/>
                <a:sym typeface="Courier New"/>
              </a:rPr>
              <a:t>a = </a:t>
            </a:r>
            <a:r>
              <a:rPr lang="en" sz="900">
                <a:solidFill>
                  <a:srgbClr val="8959A8"/>
                </a:solidFill>
                <a:highlight>
                  <a:srgbClr val="F7F7F9"/>
                </a:highlight>
                <a:latin typeface="Courier New"/>
                <a:ea typeface="Courier New"/>
                <a:cs typeface="Courier New"/>
                <a:sym typeface="Courier New"/>
              </a:rPr>
              <a:t>not</a:t>
            </a:r>
            <a:r>
              <a:rPr lang="en" sz="900">
                <a:solidFill>
                  <a:srgbClr val="4D4D4C"/>
                </a:solidFill>
                <a:highlight>
                  <a:srgbClr val="F7F7F9"/>
                </a:highlight>
                <a:latin typeface="Courier New"/>
                <a:ea typeface="Courier New"/>
                <a:cs typeface="Courier New"/>
                <a:sym typeface="Courier New"/>
              </a:rPr>
              <a:t>(</a:t>
            </a:r>
            <a:r>
              <a:rPr lang="en" sz="900">
                <a:solidFill>
                  <a:srgbClr val="F5871F"/>
                </a:solidFill>
                <a:highlight>
                  <a:srgbClr val="F7F7F9"/>
                </a:highlight>
                <a:latin typeface="Courier New"/>
                <a:ea typeface="Courier New"/>
                <a:cs typeface="Courier New"/>
                <a:sym typeface="Courier New"/>
              </a:rPr>
              <a:t>5</a:t>
            </a:r>
            <a:r>
              <a:rPr lang="en" sz="900">
                <a:solidFill>
                  <a:srgbClr val="4D4D4C"/>
                </a:solidFill>
                <a:highlight>
                  <a:srgbClr val="F7F7F9"/>
                </a:highlight>
                <a:latin typeface="Courier New"/>
                <a:ea typeface="Courier New"/>
                <a:cs typeface="Courier New"/>
                <a:sym typeface="Courier New"/>
              </a:rPr>
              <a:t> &gt; </a:t>
            </a:r>
            <a:r>
              <a:rPr lang="en" sz="900">
                <a:solidFill>
                  <a:srgbClr val="F5871F"/>
                </a:solidFill>
                <a:highlight>
                  <a:srgbClr val="F7F7F9"/>
                </a:highlight>
                <a:latin typeface="Courier New"/>
                <a:ea typeface="Courier New"/>
                <a:cs typeface="Courier New"/>
                <a:sym typeface="Courier New"/>
              </a:rPr>
              <a:t>4</a:t>
            </a:r>
            <a:r>
              <a:rPr lang="en" sz="900">
                <a:solidFill>
                  <a:srgbClr val="4D4D4C"/>
                </a:solidFill>
                <a:highlight>
                  <a:srgbClr val="F7F7F9"/>
                </a:highlight>
                <a:latin typeface="Courier New"/>
                <a:ea typeface="Courier New"/>
                <a:cs typeface="Courier New"/>
                <a:sym typeface="Courier New"/>
              </a:rPr>
              <a:t> </a:t>
            </a:r>
            <a:r>
              <a:rPr lang="en" sz="900">
                <a:solidFill>
                  <a:srgbClr val="8959A8"/>
                </a:solidFill>
                <a:highlight>
                  <a:srgbClr val="F7F7F9"/>
                </a:highlight>
                <a:latin typeface="Courier New"/>
                <a:ea typeface="Courier New"/>
                <a:cs typeface="Courier New"/>
                <a:sym typeface="Courier New"/>
              </a:rPr>
              <a:t>and</a:t>
            </a:r>
            <a:r>
              <a:rPr lang="en" sz="900">
                <a:solidFill>
                  <a:srgbClr val="4D4D4C"/>
                </a:solidFill>
                <a:highlight>
                  <a:srgbClr val="F7F7F9"/>
                </a:highlight>
                <a:latin typeface="Courier New"/>
                <a:ea typeface="Courier New"/>
                <a:cs typeface="Courier New"/>
                <a:sym typeface="Courier New"/>
              </a:rPr>
              <a:t> </a:t>
            </a:r>
            <a:r>
              <a:rPr lang="en" sz="900">
                <a:solidFill>
                  <a:srgbClr val="F5871F"/>
                </a:solidFill>
                <a:highlight>
                  <a:srgbClr val="F7F7F9"/>
                </a:highlight>
                <a:latin typeface="Courier New"/>
                <a:ea typeface="Courier New"/>
                <a:cs typeface="Courier New"/>
                <a:sym typeface="Courier New"/>
              </a:rPr>
              <a:t>10</a:t>
            </a:r>
            <a:r>
              <a:rPr lang="en" sz="900">
                <a:solidFill>
                  <a:srgbClr val="4D4D4C"/>
                </a:solidFill>
                <a:highlight>
                  <a:srgbClr val="F7F7F9"/>
                </a:highlight>
                <a:latin typeface="Courier New"/>
                <a:ea typeface="Courier New"/>
                <a:cs typeface="Courier New"/>
                <a:sym typeface="Courier New"/>
              </a:rPr>
              <a:t> &gt;= </a:t>
            </a:r>
            <a:r>
              <a:rPr lang="en" sz="900">
                <a:solidFill>
                  <a:srgbClr val="F5871F"/>
                </a:solidFill>
                <a:highlight>
                  <a:srgbClr val="F7F7F9"/>
                </a:highlight>
                <a:latin typeface="Courier New"/>
                <a:ea typeface="Courier New"/>
                <a:cs typeface="Courier New"/>
                <a:sym typeface="Courier New"/>
              </a:rPr>
              <a:t>10</a:t>
            </a:r>
            <a:r>
              <a:rPr lang="en" sz="900">
                <a:solidFill>
                  <a:srgbClr val="4D4D4C"/>
                </a:solidFill>
                <a:highlight>
                  <a:srgbClr val="F7F7F9"/>
                </a:highlight>
                <a:latin typeface="Courier New"/>
                <a:ea typeface="Courier New"/>
                <a:cs typeface="Courier New"/>
                <a:sym typeface="Courier New"/>
              </a:rPr>
              <a:t>)</a:t>
            </a:r>
            <a:endParaRPr sz="900">
              <a:solidFill>
                <a:srgbClr val="4D4D4C"/>
              </a:solidFill>
              <a:highlight>
                <a:srgbClr val="F7F7F9"/>
              </a:highlight>
              <a:latin typeface="Courier New"/>
              <a:ea typeface="Courier New"/>
              <a:cs typeface="Courier New"/>
              <a:sym typeface="Courier New"/>
            </a:endParaRPr>
          </a:p>
          <a:p>
            <a:pPr indent="0" lvl="0" marL="76200" marR="76200" rtl="0" algn="l">
              <a:lnSpc>
                <a:spcPct val="142857"/>
              </a:lnSpc>
              <a:spcBef>
                <a:spcPts val="0"/>
              </a:spcBef>
              <a:spcAft>
                <a:spcPts val="800"/>
              </a:spcAft>
              <a:buNone/>
            </a:pPr>
            <a:r>
              <a:rPr lang="en" sz="900">
                <a:solidFill>
                  <a:srgbClr val="8959A8"/>
                </a:solidFill>
                <a:highlight>
                  <a:srgbClr val="F7F7F9"/>
                </a:highlight>
                <a:latin typeface="Courier New"/>
                <a:ea typeface="Courier New"/>
                <a:cs typeface="Courier New"/>
                <a:sym typeface="Courier New"/>
              </a:rPr>
              <a:t>print</a:t>
            </a:r>
            <a:r>
              <a:rPr lang="en" sz="900">
                <a:solidFill>
                  <a:srgbClr val="4D4D4C"/>
                </a:solidFill>
                <a:highlight>
                  <a:srgbClr val="F7F7F9"/>
                </a:highlight>
                <a:latin typeface="Courier New"/>
                <a:ea typeface="Courier New"/>
                <a:cs typeface="Courier New"/>
                <a:sym typeface="Courier New"/>
              </a:rPr>
              <a:t>(a)</a:t>
            </a:r>
            <a:endParaRPr sz="900">
              <a:solidFill>
                <a:srgbClr val="4D4D4C"/>
              </a:solidFill>
              <a:highlight>
                <a:srgbClr val="F7F7F9"/>
              </a:highlight>
              <a:latin typeface="Courier New"/>
              <a:ea typeface="Courier New"/>
              <a:cs typeface="Courier New"/>
              <a:sym typeface="Courier New"/>
            </a:endParaRPr>
          </a:p>
        </p:txBody>
      </p:sp>
      <p:pic>
        <p:nvPicPr>
          <p:cNvPr id="251" name="Google Shape;251;p38">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52" name="Google Shape;252;p38">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will be printed to the screen when the following program is run?</a:t>
            </a:r>
            <a:endParaRPr/>
          </a:p>
        </p:txBody>
      </p:sp>
      <p:sp>
        <p:nvSpPr>
          <p:cNvPr id="258" name="Google Shape;258;p39"/>
          <p:cNvSpPr txBox="1"/>
          <p:nvPr/>
        </p:nvSpPr>
        <p:spPr>
          <a:xfrm>
            <a:off x="3140075" y="215477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4D4D4C"/>
                </a:solidFill>
                <a:highlight>
                  <a:srgbClr val="F7F7F9"/>
                </a:highlight>
                <a:latin typeface="Courier New"/>
                <a:ea typeface="Courier New"/>
                <a:cs typeface="Courier New"/>
                <a:sym typeface="Courier New"/>
              </a:rPr>
              <a:t>my_list = [</a:t>
            </a:r>
            <a:r>
              <a:rPr lang="en" sz="900">
                <a:solidFill>
                  <a:srgbClr val="F5871F"/>
                </a:solidFill>
                <a:highlight>
                  <a:srgbClr val="F7F7F9"/>
                </a:highlight>
                <a:latin typeface="Courier New"/>
                <a:ea typeface="Courier New"/>
                <a:cs typeface="Courier New"/>
                <a:sym typeface="Courier New"/>
              </a:rPr>
              <a:t>10</a:t>
            </a:r>
            <a:r>
              <a:rPr lang="en" sz="900">
                <a:solidFill>
                  <a:srgbClr val="4D4D4C"/>
                </a:solidFill>
                <a:highlight>
                  <a:srgbClr val="F7F7F9"/>
                </a:highlight>
                <a:latin typeface="Courier New"/>
                <a:ea typeface="Courier New"/>
                <a:cs typeface="Courier New"/>
                <a:sym typeface="Courier New"/>
              </a:rPr>
              <a:t>, </a:t>
            </a:r>
            <a:r>
              <a:rPr lang="en" sz="900">
                <a:solidFill>
                  <a:srgbClr val="F5871F"/>
                </a:solidFill>
                <a:highlight>
                  <a:srgbClr val="F7F7F9"/>
                </a:highlight>
                <a:latin typeface="Courier New"/>
                <a:ea typeface="Courier New"/>
                <a:cs typeface="Courier New"/>
                <a:sym typeface="Courier New"/>
              </a:rPr>
              <a:t>20</a:t>
            </a:r>
            <a:r>
              <a:rPr lang="en" sz="900">
                <a:solidFill>
                  <a:srgbClr val="4D4D4C"/>
                </a:solidFill>
                <a:highlight>
                  <a:srgbClr val="F7F7F9"/>
                </a:highlight>
                <a:latin typeface="Courier New"/>
                <a:ea typeface="Courier New"/>
                <a:cs typeface="Courier New"/>
                <a:sym typeface="Courier New"/>
              </a:rPr>
              <a:t>, </a:t>
            </a:r>
            <a:r>
              <a:rPr lang="en" sz="900">
                <a:solidFill>
                  <a:srgbClr val="F5871F"/>
                </a:solidFill>
                <a:highlight>
                  <a:srgbClr val="F7F7F9"/>
                </a:highlight>
                <a:latin typeface="Courier New"/>
                <a:ea typeface="Courier New"/>
                <a:cs typeface="Courier New"/>
                <a:sym typeface="Courier New"/>
              </a:rPr>
              <a:t>30</a:t>
            </a:r>
            <a:r>
              <a:rPr lang="en" sz="900">
                <a:solidFill>
                  <a:srgbClr val="4D4D4C"/>
                </a:solidFill>
                <a:highlight>
                  <a:srgbClr val="F7F7F9"/>
                </a:highlight>
                <a:latin typeface="Courier New"/>
                <a:ea typeface="Courier New"/>
                <a:cs typeface="Courier New"/>
                <a:sym typeface="Courier New"/>
              </a:rPr>
              <a:t>, </a:t>
            </a:r>
            <a:r>
              <a:rPr lang="en" sz="900">
                <a:solidFill>
                  <a:srgbClr val="F5871F"/>
                </a:solidFill>
                <a:highlight>
                  <a:srgbClr val="F7F7F9"/>
                </a:highlight>
                <a:latin typeface="Courier New"/>
                <a:ea typeface="Courier New"/>
                <a:cs typeface="Courier New"/>
                <a:sym typeface="Courier New"/>
              </a:rPr>
              <a:t>40</a:t>
            </a:r>
            <a:r>
              <a:rPr lang="en" sz="900">
                <a:solidFill>
                  <a:srgbClr val="4D4D4C"/>
                </a:solidFill>
                <a:highlight>
                  <a:srgbClr val="F7F7F9"/>
                </a:highlight>
                <a:latin typeface="Courier New"/>
                <a:ea typeface="Courier New"/>
                <a:cs typeface="Courier New"/>
                <a:sym typeface="Courier New"/>
              </a:rPr>
              <a:t>, </a:t>
            </a:r>
            <a:r>
              <a:rPr lang="en" sz="900">
                <a:solidFill>
                  <a:srgbClr val="F5871F"/>
                </a:solidFill>
                <a:highlight>
                  <a:srgbClr val="F7F7F9"/>
                </a:highlight>
                <a:latin typeface="Courier New"/>
                <a:ea typeface="Courier New"/>
                <a:cs typeface="Courier New"/>
                <a:sym typeface="Courier New"/>
              </a:rPr>
              <a:t>50</a:t>
            </a:r>
            <a:r>
              <a:rPr lang="en" sz="900">
                <a:solidFill>
                  <a:srgbClr val="4D4D4C"/>
                </a:solidFill>
                <a:highlight>
                  <a:srgbClr val="F7F7F9"/>
                </a:highlight>
                <a:latin typeface="Courier New"/>
                <a:ea typeface="Courier New"/>
                <a:cs typeface="Courier New"/>
                <a:sym typeface="Courier New"/>
              </a:rPr>
              <a:t>]</a:t>
            </a:r>
            <a:endParaRPr sz="900">
              <a:solidFill>
                <a:srgbClr val="4D4D4C"/>
              </a:solidFill>
              <a:highlight>
                <a:srgbClr val="F7F7F9"/>
              </a:highlight>
              <a:latin typeface="Courier New"/>
              <a:ea typeface="Courier New"/>
              <a:cs typeface="Courier New"/>
              <a:sym typeface="Courier New"/>
            </a:endParaRPr>
          </a:p>
          <a:p>
            <a:pPr indent="0" lvl="0" marL="76200" marR="76200" rtl="0" algn="l">
              <a:lnSpc>
                <a:spcPct val="142857"/>
              </a:lnSpc>
              <a:spcBef>
                <a:spcPts val="0"/>
              </a:spcBef>
              <a:spcAft>
                <a:spcPts val="800"/>
              </a:spcAft>
              <a:buNone/>
            </a:pPr>
            <a:r>
              <a:rPr lang="en" sz="900">
                <a:solidFill>
                  <a:srgbClr val="8959A8"/>
                </a:solidFill>
                <a:highlight>
                  <a:srgbClr val="F7F7F9"/>
                </a:highlight>
                <a:latin typeface="Courier New"/>
                <a:ea typeface="Courier New"/>
                <a:cs typeface="Courier New"/>
                <a:sym typeface="Courier New"/>
              </a:rPr>
              <a:t>print</a:t>
            </a:r>
            <a:r>
              <a:rPr lang="en" sz="900">
                <a:solidFill>
                  <a:srgbClr val="4D4D4C"/>
                </a:solidFill>
                <a:highlight>
                  <a:srgbClr val="F7F7F9"/>
                </a:highlight>
                <a:latin typeface="Courier New"/>
                <a:ea typeface="Courier New"/>
                <a:cs typeface="Courier New"/>
                <a:sym typeface="Courier New"/>
              </a:rPr>
              <a:t>(my_list[</a:t>
            </a:r>
            <a:r>
              <a:rPr lang="en" sz="900">
                <a:solidFill>
                  <a:srgbClr val="F5871F"/>
                </a:solidFill>
                <a:highlight>
                  <a:srgbClr val="F7F7F9"/>
                </a:highlight>
                <a:latin typeface="Courier New"/>
                <a:ea typeface="Courier New"/>
                <a:cs typeface="Courier New"/>
                <a:sym typeface="Courier New"/>
              </a:rPr>
              <a:t>3</a:t>
            </a:r>
            <a:r>
              <a:rPr lang="en" sz="900">
                <a:solidFill>
                  <a:srgbClr val="4D4D4C"/>
                </a:solidFill>
                <a:highlight>
                  <a:srgbClr val="F7F7F9"/>
                </a:highlight>
                <a:latin typeface="Courier New"/>
                <a:ea typeface="Courier New"/>
                <a:cs typeface="Courier New"/>
                <a:sym typeface="Courier New"/>
              </a:rPr>
              <a:t>])</a:t>
            </a:r>
            <a:endParaRPr sz="900">
              <a:solidFill>
                <a:srgbClr val="4D4D4C"/>
              </a:solidFill>
              <a:highlight>
                <a:srgbClr val="F7F7F9"/>
              </a:highlight>
              <a:latin typeface="Courier New"/>
              <a:ea typeface="Courier New"/>
              <a:cs typeface="Courier New"/>
              <a:sym typeface="Courier New"/>
            </a:endParaRPr>
          </a:p>
        </p:txBody>
      </p:sp>
      <p:pic>
        <p:nvPicPr>
          <p:cNvPr id="259" name="Google Shape;259;p39">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60" name="Google Shape;260;p39">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will be printed to the screen when the following program is run?</a:t>
            </a:r>
            <a:endParaRPr/>
          </a:p>
        </p:txBody>
      </p:sp>
      <p:sp>
        <p:nvSpPr>
          <p:cNvPr id="266" name="Google Shape;266;p40"/>
          <p:cNvSpPr txBox="1"/>
          <p:nvPr/>
        </p:nvSpPr>
        <p:spPr>
          <a:xfrm>
            <a:off x="2950275" y="3077600"/>
            <a:ext cx="450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4D4D4C"/>
                </a:solidFill>
                <a:highlight>
                  <a:srgbClr val="F7F7F9"/>
                </a:highlight>
                <a:latin typeface="Courier New"/>
                <a:ea typeface="Courier New"/>
                <a:cs typeface="Courier New"/>
                <a:sym typeface="Courier New"/>
              </a:rPr>
              <a:t>my_list = [</a:t>
            </a:r>
            <a:r>
              <a:rPr lang="en" sz="900">
                <a:solidFill>
                  <a:srgbClr val="F5871F"/>
                </a:solidFill>
                <a:highlight>
                  <a:srgbClr val="F7F7F9"/>
                </a:highlight>
                <a:latin typeface="Courier New"/>
                <a:ea typeface="Courier New"/>
                <a:cs typeface="Courier New"/>
                <a:sym typeface="Courier New"/>
              </a:rPr>
              <a:t>1</a:t>
            </a:r>
            <a:r>
              <a:rPr lang="en" sz="900">
                <a:solidFill>
                  <a:srgbClr val="4D4D4C"/>
                </a:solidFill>
                <a:highlight>
                  <a:srgbClr val="F7F7F9"/>
                </a:highlight>
                <a:latin typeface="Courier New"/>
                <a:ea typeface="Courier New"/>
                <a:cs typeface="Courier New"/>
                <a:sym typeface="Courier New"/>
              </a:rPr>
              <a:t>, </a:t>
            </a:r>
            <a:r>
              <a:rPr lang="en" sz="900">
                <a:solidFill>
                  <a:srgbClr val="F5871F"/>
                </a:solidFill>
                <a:highlight>
                  <a:srgbClr val="F7F7F9"/>
                </a:highlight>
                <a:latin typeface="Courier New"/>
                <a:ea typeface="Courier New"/>
                <a:cs typeface="Courier New"/>
                <a:sym typeface="Courier New"/>
              </a:rPr>
              <a:t>2</a:t>
            </a:r>
            <a:r>
              <a:rPr lang="en" sz="900">
                <a:solidFill>
                  <a:srgbClr val="4D4D4C"/>
                </a:solidFill>
                <a:highlight>
                  <a:srgbClr val="F7F7F9"/>
                </a:highlight>
                <a:latin typeface="Courier New"/>
                <a:ea typeface="Courier New"/>
                <a:cs typeface="Courier New"/>
                <a:sym typeface="Courier New"/>
              </a:rPr>
              <a:t>, </a:t>
            </a:r>
            <a:r>
              <a:rPr lang="en" sz="900">
                <a:solidFill>
                  <a:srgbClr val="F5871F"/>
                </a:solidFill>
                <a:highlight>
                  <a:srgbClr val="F7F7F9"/>
                </a:highlight>
                <a:latin typeface="Courier New"/>
                <a:ea typeface="Courier New"/>
                <a:cs typeface="Courier New"/>
                <a:sym typeface="Courier New"/>
              </a:rPr>
              <a:t>3</a:t>
            </a:r>
            <a:r>
              <a:rPr lang="en" sz="900">
                <a:solidFill>
                  <a:srgbClr val="4D4D4C"/>
                </a:solidFill>
                <a:highlight>
                  <a:srgbClr val="F7F7F9"/>
                </a:highlight>
                <a:latin typeface="Courier New"/>
                <a:ea typeface="Courier New"/>
                <a:cs typeface="Courier New"/>
                <a:sym typeface="Courier New"/>
              </a:rPr>
              <a:t>, </a:t>
            </a:r>
            <a:r>
              <a:rPr lang="en" sz="900">
                <a:solidFill>
                  <a:srgbClr val="F5871F"/>
                </a:solidFill>
                <a:highlight>
                  <a:srgbClr val="F7F7F9"/>
                </a:highlight>
                <a:latin typeface="Courier New"/>
                <a:ea typeface="Courier New"/>
                <a:cs typeface="Courier New"/>
                <a:sym typeface="Courier New"/>
              </a:rPr>
              <a:t>4</a:t>
            </a:r>
            <a:r>
              <a:rPr lang="en" sz="900">
                <a:solidFill>
                  <a:srgbClr val="4D4D4C"/>
                </a:solidFill>
                <a:highlight>
                  <a:srgbClr val="F7F7F9"/>
                </a:highlight>
                <a:latin typeface="Courier New"/>
                <a:ea typeface="Courier New"/>
                <a:cs typeface="Courier New"/>
                <a:sym typeface="Courier New"/>
              </a:rPr>
              <a:t>, </a:t>
            </a:r>
            <a:r>
              <a:rPr lang="en" sz="900">
                <a:solidFill>
                  <a:srgbClr val="F5871F"/>
                </a:solidFill>
                <a:highlight>
                  <a:srgbClr val="F7F7F9"/>
                </a:highlight>
                <a:latin typeface="Courier New"/>
                <a:ea typeface="Courier New"/>
                <a:cs typeface="Courier New"/>
                <a:sym typeface="Courier New"/>
              </a:rPr>
              <a:t>5</a:t>
            </a:r>
            <a:r>
              <a:rPr lang="en" sz="900">
                <a:solidFill>
                  <a:srgbClr val="4D4D4C"/>
                </a:solidFill>
                <a:highlight>
                  <a:srgbClr val="F7F7F9"/>
                </a:highlight>
                <a:latin typeface="Courier New"/>
                <a:ea typeface="Courier New"/>
                <a:cs typeface="Courier New"/>
                <a:sym typeface="Courier New"/>
              </a:rPr>
              <a:t>]</a:t>
            </a:r>
            <a:endParaRPr sz="900">
              <a:solidFill>
                <a:srgbClr val="4D4D4C"/>
              </a:solidFill>
              <a:highlight>
                <a:srgbClr val="F7F7F9"/>
              </a:highlight>
              <a:latin typeface="Courier New"/>
              <a:ea typeface="Courier New"/>
              <a:cs typeface="Courier New"/>
              <a:sym typeface="Courier New"/>
            </a:endParaRPr>
          </a:p>
          <a:p>
            <a:pPr indent="0" lvl="0" marL="76200" marR="76200" rtl="0" algn="l">
              <a:lnSpc>
                <a:spcPct val="142857"/>
              </a:lnSpc>
              <a:spcBef>
                <a:spcPts val="0"/>
              </a:spcBef>
              <a:spcAft>
                <a:spcPts val="800"/>
              </a:spcAft>
              <a:buNone/>
            </a:pPr>
            <a:r>
              <a:rPr lang="en" sz="900">
                <a:solidFill>
                  <a:srgbClr val="8959A8"/>
                </a:solidFill>
                <a:highlight>
                  <a:srgbClr val="F7F7F9"/>
                </a:highlight>
                <a:latin typeface="Courier New"/>
                <a:ea typeface="Courier New"/>
                <a:cs typeface="Courier New"/>
                <a:sym typeface="Courier New"/>
              </a:rPr>
              <a:t>print</a:t>
            </a:r>
            <a:r>
              <a:rPr lang="en" sz="900">
                <a:solidFill>
                  <a:srgbClr val="4D4D4C"/>
                </a:solidFill>
                <a:highlight>
                  <a:srgbClr val="F7F7F9"/>
                </a:highlight>
                <a:latin typeface="Courier New"/>
                <a:ea typeface="Courier New"/>
                <a:cs typeface="Courier New"/>
                <a:sym typeface="Courier New"/>
              </a:rPr>
              <a:t>(max(my_list) + sum(my_list))</a:t>
            </a:r>
            <a:endParaRPr sz="900">
              <a:solidFill>
                <a:srgbClr val="4D4D4C"/>
              </a:solidFill>
              <a:highlight>
                <a:srgbClr val="F7F7F9"/>
              </a:highlight>
              <a:latin typeface="Courier New"/>
              <a:ea typeface="Courier New"/>
              <a:cs typeface="Courier New"/>
              <a:sym typeface="Courier New"/>
            </a:endParaRPr>
          </a:p>
        </p:txBody>
      </p:sp>
      <p:pic>
        <p:nvPicPr>
          <p:cNvPr id="267" name="Google Shape;267;p40">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68" name="Google Shape;268;p40">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Why Python?</a:t>
            </a:r>
            <a:endParaRPr/>
          </a:p>
        </p:txBody>
      </p:sp>
      <p:sp>
        <p:nvSpPr>
          <p:cNvPr id="100" name="Google Shape;100;p18"/>
          <p:cNvSpPr txBox="1"/>
          <p:nvPr>
            <p:ph idx="1" type="body"/>
          </p:nvPr>
        </p:nvSpPr>
        <p:spPr>
          <a:xfrm>
            <a:off x="2740000" y="1300225"/>
            <a:ext cx="5989500" cy="3423000"/>
          </a:xfrm>
          <a:prstGeom prst="rect">
            <a:avLst/>
          </a:prstGeom>
        </p:spPr>
        <p:txBody>
          <a:bodyPr anchorCtr="0" anchor="ctr" bIns="91425" lIns="91425" spcFirstLastPara="1" rIns="91425" wrap="square" tIns="91425">
            <a:normAutofit/>
          </a:bodyPr>
          <a:lstStyle/>
          <a:p>
            <a:pPr indent="-393700" lvl="0" marL="457200" rtl="0" algn="l">
              <a:spcBef>
                <a:spcPts val="0"/>
              </a:spcBef>
              <a:spcAft>
                <a:spcPts val="0"/>
              </a:spcAft>
              <a:buSzPts val="2600"/>
              <a:buChar char="●"/>
            </a:pPr>
            <a:r>
              <a:rPr lang="en" sz="2600"/>
              <a:t>Simple, high-level language</a:t>
            </a:r>
            <a:endParaRPr sz="2600"/>
          </a:p>
          <a:p>
            <a:pPr indent="0" lvl="0" marL="457200" rtl="0" algn="l">
              <a:spcBef>
                <a:spcPts val="1200"/>
              </a:spcBef>
              <a:spcAft>
                <a:spcPts val="0"/>
              </a:spcAft>
              <a:buNone/>
            </a:pPr>
            <a:r>
              <a:t/>
            </a:r>
            <a:endParaRPr sz="2600"/>
          </a:p>
          <a:p>
            <a:pPr indent="-393700" lvl="0" marL="457200" rtl="0" algn="l">
              <a:spcBef>
                <a:spcPts val="1200"/>
              </a:spcBef>
              <a:spcAft>
                <a:spcPts val="0"/>
              </a:spcAft>
              <a:buSzPts val="2600"/>
              <a:buChar char="●"/>
            </a:pPr>
            <a:r>
              <a:rPr lang="en" sz="2600"/>
              <a:t>Tons of useful data science libraries</a:t>
            </a:r>
            <a:endParaRPr sz="2600"/>
          </a:p>
          <a:p>
            <a:pPr indent="0" lvl="0" marL="457200" rtl="0" algn="l">
              <a:spcBef>
                <a:spcPts val="1200"/>
              </a:spcBef>
              <a:spcAft>
                <a:spcPts val="0"/>
              </a:spcAft>
              <a:buNone/>
            </a:pPr>
            <a:r>
              <a:t/>
            </a:r>
            <a:endParaRPr sz="2600"/>
          </a:p>
          <a:p>
            <a:pPr indent="-393700" lvl="0" marL="457200" rtl="0" algn="l">
              <a:spcBef>
                <a:spcPts val="1200"/>
              </a:spcBef>
              <a:spcAft>
                <a:spcPts val="0"/>
              </a:spcAft>
              <a:buSzPts val="2600"/>
              <a:buChar char="●"/>
            </a:pPr>
            <a:r>
              <a:rPr lang="en" sz="2600"/>
              <a:t>Huge community of users</a:t>
            </a:r>
            <a:endParaRPr sz="2600"/>
          </a:p>
        </p:txBody>
      </p:sp>
      <p:pic>
        <p:nvPicPr>
          <p:cNvPr id="101" name="Google Shape;101;p18"/>
          <p:cNvPicPr preferRelativeResize="0"/>
          <p:nvPr/>
        </p:nvPicPr>
        <p:blipFill>
          <a:blip r:embed="rId3">
            <a:alphaModFix/>
          </a:blip>
          <a:stretch>
            <a:fillRect/>
          </a:stretch>
        </p:blipFill>
        <p:spPr>
          <a:xfrm>
            <a:off x="408500" y="2115098"/>
            <a:ext cx="1861926" cy="18586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Python Concepts </a:t>
            </a:r>
            <a:endParaRPr/>
          </a:p>
        </p:txBody>
      </p:sp>
      <p:sp>
        <p:nvSpPr>
          <p:cNvPr id="107" name="Google Shape;107;p19"/>
          <p:cNvSpPr txBox="1"/>
          <p:nvPr>
            <p:ph idx="1" type="body"/>
          </p:nvPr>
        </p:nvSpPr>
        <p:spPr>
          <a:xfrm>
            <a:off x="552800" y="1300225"/>
            <a:ext cx="8176800" cy="3423000"/>
          </a:xfrm>
          <a:prstGeom prst="rect">
            <a:avLst/>
          </a:prstGeom>
        </p:spPr>
        <p:txBody>
          <a:bodyPr anchorCtr="0" anchor="ctr" bIns="91425" lIns="91425" spcFirstLastPara="1" rIns="91425" wrap="square" tIns="91425">
            <a:normAutofit/>
          </a:bodyPr>
          <a:lstStyle/>
          <a:p>
            <a:pPr indent="-393700" lvl="0" marL="457200" rtl="0" algn="l">
              <a:lnSpc>
                <a:spcPct val="115000"/>
              </a:lnSpc>
              <a:spcBef>
                <a:spcPts val="0"/>
              </a:spcBef>
              <a:spcAft>
                <a:spcPts val="0"/>
              </a:spcAft>
              <a:buSzPts val="2600"/>
              <a:buChar char="●"/>
            </a:pPr>
            <a:r>
              <a:rPr lang="en" sz="2600"/>
              <a:t>Variables</a:t>
            </a:r>
            <a:endParaRPr sz="2600"/>
          </a:p>
          <a:p>
            <a:pPr indent="-393700" lvl="0" marL="457200" rtl="0" algn="l">
              <a:lnSpc>
                <a:spcPct val="115000"/>
              </a:lnSpc>
              <a:spcBef>
                <a:spcPts val="0"/>
              </a:spcBef>
              <a:spcAft>
                <a:spcPts val="0"/>
              </a:spcAft>
              <a:buSzPts val="2600"/>
              <a:buChar char="●"/>
            </a:pPr>
            <a:r>
              <a:rPr lang="en" sz="2600"/>
              <a:t>Data Types</a:t>
            </a:r>
            <a:endParaRPr sz="2600"/>
          </a:p>
          <a:p>
            <a:pPr indent="-393700" lvl="0" marL="457200" rtl="0" algn="l">
              <a:lnSpc>
                <a:spcPct val="115000"/>
              </a:lnSpc>
              <a:spcBef>
                <a:spcPts val="0"/>
              </a:spcBef>
              <a:spcAft>
                <a:spcPts val="0"/>
              </a:spcAft>
              <a:buSzPts val="2600"/>
              <a:buChar char="●"/>
            </a:pPr>
            <a:r>
              <a:rPr lang="en" sz="2600"/>
              <a:t>Comparison Operators</a:t>
            </a:r>
            <a:endParaRPr sz="2600"/>
          </a:p>
          <a:p>
            <a:pPr indent="-393700" lvl="0" marL="457200" rtl="0" algn="l">
              <a:lnSpc>
                <a:spcPct val="115000"/>
              </a:lnSpc>
              <a:spcBef>
                <a:spcPts val="0"/>
              </a:spcBef>
              <a:spcAft>
                <a:spcPts val="0"/>
              </a:spcAft>
              <a:buSzPts val="2600"/>
              <a:buChar char="●"/>
            </a:pPr>
            <a:r>
              <a:rPr lang="en" sz="2600"/>
              <a:t>Logical Operators</a:t>
            </a:r>
            <a:endParaRPr sz="2600"/>
          </a:p>
          <a:p>
            <a:pPr indent="-393700" lvl="0" marL="457200" rtl="0" algn="l">
              <a:lnSpc>
                <a:spcPct val="115000"/>
              </a:lnSpc>
              <a:spcBef>
                <a:spcPts val="0"/>
              </a:spcBef>
              <a:spcAft>
                <a:spcPts val="0"/>
              </a:spcAft>
              <a:buSzPts val="2600"/>
              <a:buChar char="●"/>
            </a:pPr>
            <a:r>
              <a:rPr lang="en" sz="2600"/>
              <a:t>Lists</a:t>
            </a:r>
            <a:endParaRPr sz="2600"/>
          </a:p>
          <a:p>
            <a:pPr indent="-393700" lvl="0" marL="457200" rtl="0" algn="l">
              <a:lnSpc>
                <a:spcPct val="115000"/>
              </a:lnSpc>
              <a:spcBef>
                <a:spcPts val="0"/>
              </a:spcBef>
              <a:spcAft>
                <a:spcPts val="0"/>
              </a:spcAft>
              <a:buSzPts val="2600"/>
              <a:buChar char="●"/>
            </a:pPr>
            <a:r>
              <a:rPr lang="en" sz="2600"/>
              <a:t>Built-in Functions</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p:nvPr/>
        </p:nvSpPr>
        <p:spPr>
          <a:xfrm>
            <a:off x="4875375" y="2731648"/>
            <a:ext cx="3579300" cy="17439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Variables</a:t>
            </a:r>
            <a:endParaRPr/>
          </a:p>
        </p:txBody>
      </p:sp>
      <p:sp>
        <p:nvSpPr>
          <p:cNvPr id="114" name="Google Shape;114;p20"/>
          <p:cNvSpPr txBox="1"/>
          <p:nvPr>
            <p:ph idx="1" type="body"/>
          </p:nvPr>
        </p:nvSpPr>
        <p:spPr>
          <a:xfrm>
            <a:off x="204300" y="1376425"/>
            <a:ext cx="85248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A variable has three things:</a:t>
            </a:r>
            <a:endParaRPr sz="2400"/>
          </a:p>
          <a:p>
            <a:pPr indent="0" lvl="0" marL="0" rtl="0" algn="l">
              <a:spcBef>
                <a:spcPts val="1200"/>
              </a:spcBef>
              <a:spcAft>
                <a:spcPts val="0"/>
              </a:spcAft>
              <a:buNone/>
            </a:pPr>
            <a:r>
              <a:t/>
            </a:r>
            <a:endParaRPr sz="2400"/>
          </a:p>
          <a:p>
            <a:pPr indent="-381000" lvl="0" marL="457200" rtl="0" algn="l">
              <a:spcBef>
                <a:spcPts val="1200"/>
              </a:spcBef>
              <a:spcAft>
                <a:spcPts val="0"/>
              </a:spcAft>
              <a:buSzPts val="2400"/>
              <a:buChar char="-"/>
            </a:pPr>
            <a:r>
              <a:rPr lang="en" sz="2400"/>
              <a:t>name: </a:t>
            </a:r>
            <a:r>
              <a:rPr b="1" lang="en" sz="2400">
                <a:solidFill>
                  <a:schemeClr val="dk1"/>
                </a:solidFill>
                <a:latin typeface="Courier New"/>
                <a:ea typeface="Courier New"/>
                <a:cs typeface="Courier New"/>
                <a:sym typeface="Courier New"/>
              </a:rPr>
              <a:t>greeting</a:t>
            </a:r>
            <a:endParaRPr b="1" sz="2400">
              <a:solidFill>
                <a:srgbClr val="000000"/>
              </a:solidFill>
              <a:latin typeface="Courier New"/>
              <a:ea typeface="Courier New"/>
              <a:cs typeface="Courier New"/>
              <a:sym typeface="Courier New"/>
            </a:endParaRPr>
          </a:p>
          <a:p>
            <a:pPr indent="-381000" lvl="0" marL="457200" rtl="0" algn="l">
              <a:spcBef>
                <a:spcPts val="0"/>
              </a:spcBef>
              <a:spcAft>
                <a:spcPts val="0"/>
              </a:spcAft>
              <a:buSzPts val="2400"/>
              <a:buChar char="-"/>
            </a:pPr>
            <a:r>
              <a:rPr lang="en" sz="2400"/>
              <a:t>type: </a:t>
            </a:r>
            <a:r>
              <a:rPr b="1" lang="en" sz="2400">
                <a:solidFill>
                  <a:srgbClr val="000000"/>
                </a:solidFill>
                <a:latin typeface="Courier New"/>
                <a:ea typeface="Courier New"/>
                <a:cs typeface="Courier New"/>
                <a:sym typeface="Courier New"/>
              </a:rPr>
              <a:t>str</a:t>
            </a:r>
            <a:endParaRPr b="1" sz="2400">
              <a:solidFill>
                <a:srgbClr val="000000"/>
              </a:solidFill>
              <a:latin typeface="Courier New"/>
              <a:ea typeface="Courier New"/>
              <a:cs typeface="Courier New"/>
              <a:sym typeface="Courier New"/>
            </a:endParaRPr>
          </a:p>
          <a:p>
            <a:pPr indent="-381000" lvl="0" marL="457200" rtl="0" algn="l">
              <a:spcBef>
                <a:spcPts val="0"/>
              </a:spcBef>
              <a:spcAft>
                <a:spcPts val="0"/>
              </a:spcAft>
              <a:buSzPts val="2400"/>
              <a:buChar char="-"/>
            </a:pPr>
            <a:r>
              <a:rPr lang="en" sz="2400"/>
              <a:t>value: </a:t>
            </a:r>
            <a:r>
              <a:rPr b="1" lang="en" sz="2400">
                <a:solidFill>
                  <a:srgbClr val="000000"/>
                </a:solidFill>
                <a:latin typeface="Courier New"/>
                <a:ea typeface="Courier New"/>
                <a:cs typeface="Courier New"/>
                <a:sym typeface="Courier New"/>
              </a:rPr>
              <a:t>"Hello, world!</a:t>
            </a:r>
            <a:r>
              <a:rPr b="1" lang="en" sz="2400">
                <a:solidFill>
                  <a:schemeClr val="dk1"/>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p:txBody>
      </p:sp>
      <p:cxnSp>
        <p:nvCxnSpPr>
          <p:cNvPr id="115" name="Google Shape;115;p20"/>
          <p:cNvCxnSpPr>
            <a:stCxn id="114" idx="0"/>
          </p:cNvCxnSpPr>
          <p:nvPr/>
        </p:nvCxnSpPr>
        <p:spPr>
          <a:xfrm>
            <a:off x="4466700" y="1376425"/>
            <a:ext cx="0" cy="3423000"/>
          </a:xfrm>
          <a:prstGeom prst="straightConnector1">
            <a:avLst/>
          </a:prstGeom>
          <a:noFill/>
          <a:ln cap="flat" cmpd="sng" w="9525">
            <a:solidFill>
              <a:schemeClr val="dk2"/>
            </a:solidFill>
            <a:prstDash val="solid"/>
            <a:round/>
            <a:headEnd len="med" w="med" type="none"/>
            <a:tailEnd len="med" w="med" type="none"/>
          </a:ln>
        </p:spPr>
      </p:cxnSp>
      <p:sp>
        <p:nvSpPr>
          <p:cNvPr id="116" name="Google Shape;116;p20"/>
          <p:cNvSpPr txBox="1"/>
          <p:nvPr>
            <p:ph idx="1" type="body"/>
          </p:nvPr>
        </p:nvSpPr>
        <p:spPr>
          <a:xfrm>
            <a:off x="4656825" y="1376425"/>
            <a:ext cx="4435500" cy="382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000">
                <a:solidFill>
                  <a:srgbClr val="191919"/>
                </a:solidFill>
                <a:latin typeface="Courier New"/>
                <a:ea typeface="Courier New"/>
                <a:cs typeface="Courier New"/>
                <a:sym typeface="Courier New"/>
              </a:rPr>
              <a:t>greeting = </a:t>
            </a:r>
            <a:r>
              <a:rPr b="1" lang="en" sz="2000">
                <a:solidFill>
                  <a:srgbClr val="1C4587"/>
                </a:solidFill>
                <a:latin typeface="Courier New"/>
                <a:ea typeface="Courier New"/>
                <a:cs typeface="Courier New"/>
                <a:sym typeface="Courier New"/>
              </a:rPr>
              <a:t>"Hello, world!"</a:t>
            </a:r>
            <a:endParaRPr b="1" sz="2000">
              <a:solidFill>
                <a:srgbClr val="1C4587"/>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b="1" lang="en" sz="2000">
                <a:solidFill>
                  <a:srgbClr val="741B47"/>
                </a:solidFill>
                <a:latin typeface="Courier New"/>
                <a:ea typeface="Courier New"/>
                <a:cs typeface="Courier New"/>
                <a:sym typeface="Courier New"/>
              </a:rPr>
              <a:t>print(</a:t>
            </a:r>
            <a:r>
              <a:rPr b="1" lang="en" sz="2000">
                <a:solidFill>
                  <a:srgbClr val="191919"/>
                </a:solidFill>
                <a:latin typeface="Courier New"/>
                <a:ea typeface="Courier New"/>
                <a:cs typeface="Courier New"/>
                <a:sym typeface="Courier New"/>
              </a:rPr>
              <a:t>greeting)</a:t>
            </a:r>
            <a:endParaRPr b="1" sz="2000">
              <a:solidFill>
                <a:srgbClr val="191919"/>
              </a:solidFill>
              <a:latin typeface="Courier New"/>
              <a:ea typeface="Courier New"/>
              <a:cs typeface="Courier New"/>
              <a:sym typeface="Courier New"/>
            </a:endParaRPr>
          </a:p>
          <a:p>
            <a:pPr indent="0" lvl="0" marL="0" rtl="0" algn="l">
              <a:spcBef>
                <a:spcPts val="1200"/>
              </a:spcBef>
              <a:spcAft>
                <a:spcPts val="0"/>
              </a:spcAft>
              <a:buNone/>
            </a:pPr>
            <a:r>
              <a:t/>
            </a:r>
            <a:endParaRPr b="1" sz="2000">
              <a:solidFill>
                <a:srgbClr val="191919"/>
              </a:solidFill>
              <a:latin typeface="Courier New"/>
              <a:ea typeface="Courier New"/>
              <a:cs typeface="Courier New"/>
              <a:sym typeface="Courier New"/>
            </a:endParaRPr>
          </a:p>
          <a:p>
            <a:pPr indent="0" lvl="0" marL="0" rtl="0" algn="l">
              <a:spcBef>
                <a:spcPts val="1200"/>
              </a:spcBef>
              <a:spcAft>
                <a:spcPts val="0"/>
              </a:spcAft>
              <a:buNone/>
            </a:pPr>
            <a:r>
              <a:t/>
            </a:r>
            <a:endParaRPr b="1" sz="2000">
              <a:solidFill>
                <a:srgbClr val="191919"/>
              </a:solidFill>
              <a:latin typeface="Courier New"/>
              <a:ea typeface="Courier New"/>
              <a:cs typeface="Courier New"/>
              <a:sym typeface="Courier New"/>
            </a:endParaRPr>
          </a:p>
          <a:p>
            <a:pPr indent="0" lvl="0" marL="0" rtl="0" algn="l">
              <a:spcBef>
                <a:spcPts val="1200"/>
              </a:spcBef>
              <a:spcAft>
                <a:spcPts val="0"/>
              </a:spcAft>
              <a:buNone/>
            </a:pPr>
            <a:r>
              <a:t/>
            </a:r>
            <a:endParaRPr b="1">
              <a:solidFill>
                <a:srgbClr val="191919"/>
              </a:solidFill>
              <a:latin typeface="Courier New"/>
              <a:ea typeface="Courier New"/>
              <a:cs typeface="Courier New"/>
              <a:sym typeface="Courier New"/>
            </a:endParaRPr>
          </a:p>
          <a:p>
            <a:pPr indent="0" lvl="0" marL="0" rtl="0" algn="l">
              <a:spcBef>
                <a:spcPts val="1200"/>
              </a:spcBef>
              <a:spcAft>
                <a:spcPts val="0"/>
              </a:spcAft>
              <a:buNone/>
            </a:pPr>
            <a:r>
              <a:t/>
            </a:r>
            <a:endParaRPr b="1">
              <a:solidFill>
                <a:srgbClr val="191919"/>
              </a:solidFill>
              <a:latin typeface="Courier New"/>
              <a:ea typeface="Courier New"/>
              <a:cs typeface="Courier New"/>
              <a:sym typeface="Courier New"/>
            </a:endParaRPr>
          </a:p>
          <a:p>
            <a:pPr indent="0" lvl="0" marL="0" rtl="0" algn="l">
              <a:spcBef>
                <a:spcPts val="1200"/>
              </a:spcBef>
              <a:spcAft>
                <a:spcPts val="1200"/>
              </a:spcAft>
              <a:buNone/>
            </a:pPr>
            <a:r>
              <a:t/>
            </a:r>
            <a:endParaRPr b="1">
              <a:solidFill>
                <a:srgbClr val="27A9E1"/>
              </a:solidFill>
            </a:endParaRPr>
          </a:p>
        </p:txBody>
      </p:sp>
      <p:sp>
        <p:nvSpPr>
          <p:cNvPr id="117" name="Google Shape;117;p20"/>
          <p:cNvSpPr txBox="1"/>
          <p:nvPr/>
        </p:nvSpPr>
        <p:spPr>
          <a:xfrm>
            <a:off x="4875375" y="2731648"/>
            <a:ext cx="3579300" cy="17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Hello, world!</a:t>
            </a:r>
            <a:endParaRPr sz="20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1000"/>
                                        <p:tgtEl>
                                          <p:spTgt spid="1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1000"/>
                                        <p:tgtEl>
                                          <p:spTgt spid="1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Effect filter="fade" transition="in">
                                      <p:cBhvr>
                                        <p:cTn dur="1000"/>
                                        <p:tgtEl>
                                          <p:spTgt spid="1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animEffect filter="fade" transition="in">
                                      <p:cBhvr>
                                        <p:cTn dur="1000"/>
                                        <p:tgtEl>
                                          <p:spTgt spid="1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animEffect filter="fade" transition="in">
                                      <p:cBhvr>
                                        <p:cTn dur="1000"/>
                                        <p:tgtEl>
                                          <p:spTgt spid="1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animEffect filter="fade" transition="in">
                                      <p:cBhvr>
                                        <p:cTn dur="1000"/>
                                        <p:tgtEl>
                                          <p:spTgt spid="1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6" st="6"/>
                                            </p:txEl>
                                          </p:spTgt>
                                        </p:tgtEl>
                                        <p:attrNameLst>
                                          <p:attrName>style.visibility</p:attrName>
                                        </p:attrNameLst>
                                      </p:cBhvr>
                                      <p:to>
                                        <p:strVal val="visible"/>
                                      </p:to>
                                    </p:set>
                                    <p:animEffect filter="fade" transition="in">
                                      <p:cBhvr>
                                        <p:cTn dur="1000"/>
                                        <p:tgtEl>
                                          <p:spTgt spid="1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p:nvPr/>
        </p:nvSpPr>
        <p:spPr>
          <a:xfrm>
            <a:off x="4875375" y="2731648"/>
            <a:ext cx="3579300" cy="17439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Variables</a:t>
            </a:r>
            <a:endParaRPr/>
          </a:p>
        </p:txBody>
      </p:sp>
      <p:sp>
        <p:nvSpPr>
          <p:cNvPr id="124" name="Google Shape;124;p21"/>
          <p:cNvSpPr txBox="1"/>
          <p:nvPr>
            <p:ph idx="1" type="body"/>
          </p:nvPr>
        </p:nvSpPr>
        <p:spPr>
          <a:xfrm>
            <a:off x="204300" y="1376425"/>
            <a:ext cx="85248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A variable has three things:</a:t>
            </a:r>
            <a:endParaRPr sz="2400"/>
          </a:p>
          <a:p>
            <a:pPr indent="0" lvl="0" marL="0" rtl="0" algn="l">
              <a:spcBef>
                <a:spcPts val="1200"/>
              </a:spcBef>
              <a:spcAft>
                <a:spcPts val="0"/>
              </a:spcAft>
              <a:buNone/>
            </a:pPr>
            <a:r>
              <a:t/>
            </a:r>
            <a:endParaRPr sz="2400"/>
          </a:p>
          <a:p>
            <a:pPr indent="-381000" lvl="0" marL="457200" rtl="0" algn="l">
              <a:spcBef>
                <a:spcPts val="1200"/>
              </a:spcBef>
              <a:spcAft>
                <a:spcPts val="0"/>
              </a:spcAft>
              <a:buSzPts val="2400"/>
              <a:buChar char="-"/>
            </a:pPr>
            <a:r>
              <a:rPr lang="en" sz="2400"/>
              <a:t>name: </a:t>
            </a:r>
            <a:r>
              <a:rPr b="1" lang="en" sz="2400">
                <a:solidFill>
                  <a:srgbClr val="000000"/>
                </a:solidFill>
                <a:latin typeface="Courier New"/>
                <a:ea typeface="Courier New"/>
                <a:cs typeface="Courier New"/>
                <a:sym typeface="Courier New"/>
              </a:rPr>
              <a:t>my_number</a:t>
            </a:r>
            <a:endParaRPr b="1" sz="2400">
              <a:solidFill>
                <a:srgbClr val="000000"/>
              </a:solidFill>
              <a:latin typeface="Courier New"/>
              <a:ea typeface="Courier New"/>
              <a:cs typeface="Courier New"/>
              <a:sym typeface="Courier New"/>
            </a:endParaRPr>
          </a:p>
          <a:p>
            <a:pPr indent="-381000" lvl="0" marL="457200" rtl="0" algn="l">
              <a:spcBef>
                <a:spcPts val="0"/>
              </a:spcBef>
              <a:spcAft>
                <a:spcPts val="0"/>
              </a:spcAft>
              <a:buSzPts val="2400"/>
              <a:buChar char="-"/>
            </a:pPr>
            <a:r>
              <a:rPr lang="en" sz="2400"/>
              <a:t>type: </a:t>
            </a:r>
            <a:r>
              <a:rPr b="1" lang="en" sz="2400">
                <a:solidFill>
                  <a:srgbClr val="000000"/>
                </a:solidFill>
                <a:latin typeface="Courier New"/>
                <a:ea typeface="Courier New"/>
                <a:cs typeface="Courier New"/>
                <a:sym typeface="Courier New"/>
              </a:rPr>
              <a:t>int</a:t>
            </a:r>
            <a:endParaRPr b="1" sz="2400">
              <a:solidFill>
                <a:srgbClr val="000000"/>
              </a:solidFill>
              <a:latin typeface="Courier New"/>
              <a:ea typeface="Courier New"/>
              <a:cs typeface="Courier New"/>
              <a:sym typeface="Courier New"/>
            </a:endParaRPr>
          </a:p>
          <a:p>
            <a:pPr indent="-381000" lvl="0" marL="457200" rtl="0" algn="l">
              <a:spcBef>
                <a:spcPts val="0"/>
              </a:spcBef>
              <a:spcAft>
                <a:spcPts val="0"/>
              </a:spcAft>
              <a:buSzPts val="2400"/>
              <a:buChar char="-"/>
            </a:pPr>
            <a:r>
              <a:rPr lang="en" sz="2400"/>
              <a:t>value: </a:t>
            </a:r>
            <a:r>
              <a:rPr b="1" lang="en" sz="2400">
                <a:solidFill>
                  <a:srgbClr val="000000"/>
                </a:solidFill>
                <a:latin typeface="Courier New"/>
                <a:ea typeface="Courier New"/>
                <a:cs typeface="Courier New"/>
                <a:sym typeface="Courier New"/>
              </a:rPr>
              <a:t>50</a:t>
            </a:r>
            <a:endParaRPr b="1" sz="2400">
              <a:solidFill>
                <a:srgbClr val="000000"/>
              </a:solidFill>
              <a:latin typeface="Courier New"/>
              <a:ea typeface="Courier New"/>
              <a:cs typeface="Courier New"/>
              <a:sym typeface="Courier New"/>
            </a:endParaRPr>
          </a:p>
          <a:p>
            <a:pPr indent="0" lvl="0" marL="0" rtl="0" algn="l">
              <a:spcBef>
                <a:spcPts val="1200"/>
              </a:spcBef>
              <a:spcAft>
                <a:spcPts val="1200"/>
              </a:spcAft>
              <a:buNone/>
            </a:pPr>
            <a:r>
              <a:t/>
            </a:r>
            <a:endParaRPr sz="2400"/>
          </a:p>
        </p:txBody>
      </p:sp>
      <p:cxnSp>
        <p:nvCxnSpPr>
          <p:cNvPr id="125" name="Google Shape;125;p21"/>
          <p:cNvCxnSpPr>
            <a:stCxn id="124" idx="0"/>
          </p:cNvCxnSpPr>
          <p:nvPr/>
        </p:nvCxnSpPr>
        <p:spPr>
          <a:xfrm>
            <a:off x="4466700" y="1376425"/>
            <a:ext cx="0" cy="3423000"/>
          </a:xfrm>
          <a:prstGeom prst="straightConnector1">
            <a:avLst/>
          </a:prstGeom>
          <a:noFill/>
          <a:ln cap="flat" cmpd="sng" w="9525">
            <a:solidFill>
              <a:schemeClr val="dk2"/>
            </a:solidFill>
            <a:prstDash val="solid"/>
            <a:round/>
            <a:headEnd len="med" w="med" type="none"/>
            <a:tailEnd len="med" w="med" type="none"/>
          </a:ln>
        </p:spPr>
      </p:cxnSp>
      <p:sp>
        <p:nvSpPr>
          <p:cNvPr id="126" name="Google Shape;126;p21"/>
          <p:cNvSpPr txBox="1"/>
          <p:nvPr>
            <p:ph idx="1" type="body"/>
          </p:nvPr>
        </p:nvSpPr>
        <p:spPr>
          <a:xfrm>
            <a:off x="4656825" y="1376425"/>
            <a:ext cx="4435500" cy="382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000">
                <a:solidFill>
                  <a:srgbClr val="191919"/>
                </a:solidFill>
                <a:latin typeface="Courier New"/>
                <a:ea typeface="Courier New"/>
                <a:cs typeface="Courier New"/>
                <a:sym typeface="Courier New"/>
              </a:rPr>
              <a:t>my_number = </a:t>
            </a:r>
            <a:r>
              <a:rPr b="1" lang="en" sz="2000">
                <a:solidFill>
                  <a:srgbClr val="1C4587"/>
                </a:solidFill>
                <a:latin typeface="Courier New"/>
                <a:ea typeface="Courier New"/>
                <a:cs typeface="Courier New"/>
                <a:sym typeface="Courier New"/>
              </a:rPr>
              <a:t>50</a:t>
            </a:r>
            <a:endParaRPr b="1" sz="2000">
              <a:solidFill>
                <a:srgbClr val="1C4587"/>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b="1" lang="en" sz="2000">
                <a:solidFill>
                  <a:srgbClr val="741B47"/>
                </a:solidFill>
                <a:latin typeface="Courier New"/>
                <a:ea typeface="Courier New"/>
                <a:cs typeface="Courier New"/>
                <a:sym typeface="Courier New"/>
              </a:rPr>
              <a:t>print(</a:t>
            </a:r>
            <a:r>
              <a:rPr b="1" lang="en" sz="2000">
                <a:solidFill>
                  <a:srgbClr val="191919"/>
                </a:solidFill>
                <a:latin typeface="Courier New"/>
                <a:ea typeface="Courier New"/>
                <a:cs typeface="Courier New"/>
                <a:sym typeface="Courier New"/>
              </a:rPr>
              <a:t>my_number)</a:t>
            </a:r>
            <a:endParaRPr b="1" sz="2000">
              <a:solidFill>
                <a:srgbClr val="191919"/>
              </a:solidFill>
              <a:latin typeface="Courier New"/>
              <a:ea typeface="Courier New"/>
              <a:cs typeface="Courier New"/>
              <a:sym typeface="Courier New"/>
            </a:endParaRPr>
          </a:p>
          <a:p>
            <a:pPr indent="0" lvl="0" marL="0" rtl="0" algn="l">
              <a:spcBef>
                <a:spcPts val="1200"/>
              </a:spcBef>
              <a:spcAft>
                <a:spcPts val="0"/>
              </a:spcAft>
              <a:buNone/>
            </a:pPr>
            <a:r>
              <a:t/>
            </a:r>
            <a:endParaRPr b="1" sz="2000">
              <a:solidFill>
                <a:srgbClr val="191919"/>
              </a:solidFill>
              <a:latin typeface="Courier New"/>
              <a:ea typeface="Courier New"/>
              <a:cs typeface="Courier New"/>
              <a:sym typeface="Courier New"/>
            </a:endParaRPr>
          </a:p>
          <a:p>
            <a:pPr indent="0" lvl="0" marL="0" rtl="0" algn="l">
              <a:spcBef>
                <a:spcPts val="1200"/>
              </a:spcBef>
              <a:spcAft>
                <a:spcPts val="0"/>
              </a:spcAft>
              <a:buNone/>
            </a:pPr>
            <a:r>
              <a:t/>
            </a:r>
            <a:endParaRPr b="1" sz="2000">
              <a:solidFill>
                <a:srgbClr val="191919"/>
              </a:solidFill>
              <a:latin typeface="Courier New"/>
              <a:ea typeface="Courier New"/>
              <a:cs typeface="Courier New"/>
              <a:sym typeface="Courier New"/>
            </a:endParaRPr>
          </a:p>
          <a:p>
            <a:pPr indent="0" lvl="0" marL="0" rtl="0" algn="l">
              <a:spcBef>
                <a:spcPts val="1200"/>
              </a:spcBef>
              <a:spcAft>
                <a:spcPts val="0"/>
              </a:spcAft>
              <a:buNone/>
            </a:pPr>
            <a:r>
              <a:t/>
            </a:r>
            <a:endParaRPr b="1">
              <a:solidFill>
                <a:srgbClr val="191919"/>
              </a:solidFill>
              <a:latin typeface="Courier New"/>
              <a:ea typeface="Courier New"/>
              <a:cs typeface="Courier New"/>
              <a:sym typeface="Courier New"/>
            </a:endParaRPr>
          </a:p>
          <a:p>
            <a:pPr indent="0" lvl="0" marL="0" rtl="0" algn="l">
              <a:spcBef>
                <a:spcPts val="1200"/>
              </a:spcBef>
              <a:spcAft>
                <a:spcPts val="0"/>
              </a:spcAft>
              <a:buNone/>
            </a:pPr>
            <a:r>
              <a:t/>
            </a:r>
            <a:endParaRPr b="1">
              <a:solidFill>
                <a:srgbClr val="191919"/>
              </a:solidFill>
              <a:latin typeface="Courier New"/>
              <a:ea typeface="Courier New"/>
              <a:cs typeface="Courier New"/>
              <a:sym typeface="Courier New"/>
            </a:endParaRPr>
          </a:p>
          <a:p>
            <a:pPr indent="0" lvl="0" marL="0" rtl="0" algn="l">
              <a:spcBef>
                <a:spcPts val="1200"/>
              </a:spcBef>
              <a:spcAft>
                <a:spcPts val="1200"/>
              </a:spcAft>
              <a:buNone/>
            </a:pPr>
            <a:r>
              <a:t/>
            </a:r>
            <a:endParaRPr b="1">
              <a:solidFill>
                <a:srgbClr val="27A9E1"/>
              </a:solidFill>
            </a:endParaRPr>
          </a:p>
        </p:txBody>
      </p:sp>
      <p:sp>
        <p:nvSpPr>
          <p:cNvPr id="127" name="Google Shape;127;p21"/>
          <p:cNvSpPr txBox="1"/>
          <p:nvPr/>
        </p:nvSpPr>
        <p:spPr>
          <a:xfrm>
            <a:off x="4875375" y="2731648"/>
            <a:ext cx="3579300" cy="17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50</a:t>
            </a:r>
            <a:endParaRPr sz="20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000"/>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1000"/>
                                        <p:tgtEl>
                                          <p:spTgt spid="1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Effect filter="fade" transition="in">
                                      <p:cBhvr>
                                        <p:cTn dur="1000"/>
                                        <p:tgtEl>
                                          <p:spTgt spid="1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animEffect filter="fade" transition="in">
                                      <p:cBhvr>
                                        <p:cTn dur="1000"/>
                                        <p:tgtEl>
                                          <p:spTgt spid="1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animEffect filter="fade" transition="in">
                                      <p:cBhvr>
                                        <p:cTn dur="1000"/>
                                        <p:tgtEl>
                                          <p:spTgt spid="1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animEffect filter="fade" transition="in">
                                      <p:cBhvr>
                                        <p:cTn dur="1000"/>
                                        <p:tgtEl>
                                          <p:spTgt spid="12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animEffect filter="fade" transition="in">
                                      <p:cBhvr>
                                        <p:cTn dur="1000"/>
                                        <p:tgtEl>
                                          <p:spTgt spid="12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nvSpPr>
        <p:spPr>
          <a:xfrm>
            <a:off x="770500" y="1592800"/>
            <a:ext cx="8013000" cy="30030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3000" u="sng">
                <a:solidFill>
                  <a:srgbClr val="434343"/>
                </a:solidFill>
                <a:latin typeface="Proxima Nova"/>
                <a:ea typeface="Proxima Nova"/>
                <a:cs typeface="Proxima Nova"/>
                <a:sym typeface="Proxima Nova"/>
              </a:rPr>
              <a:t>Basic Guidelines:</a:t>
            </a:r>
            <a:endParaRPr sz="3000" u="sng">
              <a:solidFill>
                <a:srgbClr val="434343"/>
              </a:solidFill>
              <a:latin typeface="Proxima Nova"/>
              <a:ea typeface="Proxima Nova"/>
              <a:cs typeface="Proxima Nova"/>
              <a:sym typeface="Proxima Nova"/>
            </a:endParaRPr>
          </a:p>
          <a:p>
            <a:pPr indent="-419100" lvl="0" marL="457200" rtl="0" algn="l">
              <a:lnSpc>
                <a:spcPct val="150000"/>
              </a:lnSpc>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Use descriptive names</a:t>
            </a:r>
            <a:endParaRPr sz="3000">
              <a:solidFill>
                <a:srgbClr val="434343"/>
              </a:solidFill>
              <a:latin typeface="Proxima Nova"/>
              <a:ea typeface="Proxima Nova"/>
              <a:cs typeface="Proxima Nova"/>
              <a:sym typeface="Proxima Nova"/>
            </a:endParaRPr>
          </a:p>
          <a:p>
            <a:pPr indent="-419100" lvl="0" marL="457200" rtl="0" algn="l">
              <a:lnSpc>
                <a:spcPct val="150000"/>
              </a:lnSpc>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Underscores take the place of spaces</a:t>
            </a:r>
            <a:endParaRPr sz="3000">
              <a:solidFill>
                <a:srgbClr val="434343"/>
              </a:solidFill>
              <a:latin typeface="Proxima Nova"/>
              <a:ea typeface="Proxima Nova"/>
              <a:cs typeface="Proxima Nova"/>
              <a:sym typeface="Proxima Nova"/>
            </a:endParaRPr>
          </a:p>
          <a:p>
            <a:pPr indent="-419100" lvl="0" marL="457200" rtl="0" algn="l">
              <a:lnSpc>
                <a:spcPct val="150000"/>
              </a:lnSpc>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Only lowercase letters</a:t>
            </a:r>
            <a:endParaRPr sz="3000">
              <a:solidFill>
                <a:srgbClr val="434343"/>
              </a:solidFill>
              <a:latin typeface="Proxima Nova"/>
              <a:ea typeface="Proxima Nova"/>
              <a:cs typeface="Proxima Nova"/>
              <a:sym typeface="Proxima Nova"/>
            </a:endParaRPr>
          </a:p>
          <a:p>
            <a:pPr indent="-419100" lvl="0" marL="457200" rtl="0" algn="l">
              <a:lnSpc>
                <a:spcPct val="150000"/>
              </a:lnSpc>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Cannot start with a number</a:t>
            </a:r>
            <a:endParaRPr sz="3000">
              <a:solidFill>
                <a:srgbClr val="434343"/>
              </a:solidFill>
              <a:latin typeface="Proxima Nova"/>
              <a:ea typeface="Proxima Nova"/>
              <a:cs typeface="Proxima Nova"/>
              <a:sym typeface="Proxima Nova"/>
            </a:endParaRPr>
          </a:p>
        </p:txBody>
      </p:sp>
      <p:sp>
        <p:nvSpPr>
          <p:cNvPr id="133" name="Google Shape;133;p22"/>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Naming Rules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aphicFrame>
        <p:nvGraphicFramePr>
          <p:cNvPr id="138" name="Google Shape;138;p23"/>
          <p:cNvGraphicFramePr/>
          <p:nvPr/>
        </p:nvGraphicFramePr>
        <p:xfrm>
          <a:off x="159338" y="1287775"/>
          <a:ext cx="3000000" cy="3000000"/>
        </p:xfrm>
        <a:graphic>
          <a:graphicData uri="http://schemas.openxmlformats.org/drawingml/2006/table">
            <a:tbl>
              <a:tblPr>
                <a:noFill/>
                <a:tableStyleId>{A02883E1-BEAE-493B-A34B-D5E9D3E645E0}</a:tableStyleId>
              </a:tblPr>
              <a:tblGrid>
                <a:gridCol w="1122425"/>
                <a:gridCol w="4761125"/>
                <a:gridCol w="2941775"/>
              </a:tblGrid>
              <a:tr h="522825">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Type</a:t>
                      </a:r>
                      <a:endParaRPr b="1" sz="2200">
                        <a:solidFill>
                          <a:srgbClr val="FFFFFF"/>
                        </a:solidFill>
                        <a:latin typeface="Proxima Nova"/>
                        <a:ea typeface="Proxima Nova"/>
                        <a:cs typeface="Proxima Nova"/>
                        <a:sym typeface="Proxima Nova"/>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Description</a:t>
                      </a:r>
                      <a:endParaRPr b="1" sz="2200">
                        <a:solidFill>
                          <a:srgbClr val="FFFFFF"/>
                        </a:solidFill>
                        <a:latin typeface="Proxima Nova"/>
                        <a:ea typeface="Proxima Nova"/>
                        <a:cs typeface="Proxima Nova"/>
                        <a:sym typeface="Proxima Nova"/>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Example</a:t>
                      </a:r>
                      <a:endParaRPr b="1" sz="2200">
                        <a:solidFill>
                          <a:srgbClr val="FFFFFF"/>
                        </a:solidFill>
                        <a:latin typeface="Proxima Nova"/>
                        <a:ea typeface="Proxima Nova"/>
                        <a:cs typeface="Proxima Nova"/>
                        <a:sym typeface="Proxima Nova"/>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2D8EC2"/>
                    </a:solidFill>
                  </a:tcPr>
                </a:tc>
              </a:tr>
              <a:tr h="725925">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integer</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222222"/>
                          </a:solidFill>
                          <a:highlight>
                            <a:srgbClr val="FFFFFF"/>
                          </a:highlight>
                          <a:latin typeface="Proxima Nova"/>
                          <a:ea typeface="Proxima Nova"/>
                          <a:cs typeface="Proxima Nova"/>
                          <a:sym typeface="Proxima Nova"/>
                        </a:rPr>
                        <a:t>A number can be positive, negative, or zero WITHOUT a decimal component.</a:t>
                      </a:r>
                      <a:endParaRPr sz="16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-50; 0; 5</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25925">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float</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222222"/>
                          </a:solidFill>
                          <a:highlight>
                            <a:schemeClr val="lt1"/>
                          </a:highlight>
                          <a:latin typeface="Proxima Nova"/>
                          <a:ea typeface="Proxima Nova"/>
                          <a:cs typeface="Proxima Nova"/>
                          <a:sym typeface="Proxima Nova"/>
                        </a:rPr>
                        <a:t>A number can be positive, negative, or zero WITH a decimal component.</a:t>
                      </a:r>
                      <a:endParaRPr sz="16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3.2; 0.0; 4.5652  </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25925">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string</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222222"/>
                          </a:solidFill>
                          <a:highlight>
                            <a:srgbClr val="FFFFFF"/>
                          </a:highlight>
                          <a:latin typeface="Proxima Nova"/>
                          <a:ea typeface="Proxima Nova"/>
                          <a:cs typeface="Proxima Nova"/>
                          <a:sym typeface="Proxima Nova"/>
                        </a:rPr>
                        <a:t>Contains text or a sequence of letters, numbers, punctuation, spaces, etc.</a:t>
                      </a:r>
                      <a:endParaRPr sz="16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"Hello, world!</a:t>
                      </a:r>
                      <a:r>
                        <a:rPr b="1" lang="en" sz="1600">
                          <a:solidFill>
                            <a:srgbClr val="222222"/>
                          </a:solidFill>
                          <a:highlight>
                            <a:schemeClr val="lt1"/>
                          </a:highlight>
                          <a:latin typeface="Courier New"/>
                          <a:ea typeface="Courier New"/>
                          <a:cs typeface="Courier New"/>
                          <a:sym typeface="Courier New"/>
                        </a:rPr>
                        <a:t>"</a:t>
                      </a:r>
                      <a:r>
                        <a:rPr b="1" lang="en" sz="1600">
                          <a:solidFill>
                            <a:srgbClr val="222222"/>
                          </a:solidFill>
                          <a:highlight>
                            <a:srgbClr val="FFFFFF"/>
                          </a:highlight>
                          <a:latin typeface="Courier New"/>
                          <a:ea typeface="Courier New"/>
                          <a:cs typeface="Courier New"/>
                          <a:sym typeface="Courier New"/>
                        </a:rPr>
                        <a:t>; </a:t>
                      </a:r>
                      <a:r>
                        <a:rPr b="1" lang="en" sz="1600">
                          <a:solidFill>
                            <a:srgbClr val="222222"/>
                          </a:solidFill>
                          <a:highlight>
                            <a:schemeClr val="lt1"/>
                          </a:highlight>
                          <a:latin typeface="Courier New"/>
                          <a:ea typeface="Courier New"/>
                          <a:cs typeface="Courier New"/>
                          <a:sym typeface="Courier New"/>
                        </a:rPr>
                        <a:t>"</a:t>
                      </a:r>
                      <a:r>
                        <a:rPr b="1" lang="en" sz="1600">
                          <a:solidFill>
                            <a:srgbClr val="222222"/>
                          </a:solidFill>
                          <a:highlight>
                            <a:srgbClr val="FFFFFF"/>
                          </a:highlight>
                          <a:latin typeface="Courier New"/>
                          <a:ea typeface="Courier New"/>
                          <a:cs typeface="Courier New"/>
                          <a:sym typeface="Courier New"/>
                        </a:rPr>
                        <a:t>abc123</a:t>
                      </a:r>
                      <a:r>
                        <a:rPr b="1" lang="en" sz="1600">
                          <a:solidFill>
                            <a:srgbClr val="222222"/>
                          </a:solidFill>
                          <a:highlight>
                            <a:schemeClr val="lt1"/>
                          </a:highlight>
                          <a:latin typeface="Courier New"/>
                          <a:ea typeface="Courier New"/>
                          <a:cs typeface="Courier New"/>
                          <a:sym typeface="Courier New"/>
                        </a:rPr>
                        <a:t>"</a:t>
                      </a:r>
                      <a:r>
                        <a:rPr b="1" lang="en" sz="1600">
                          <a:solidFill>
                            <a:srgbClr val="222222"/>
                          </a:solidFill>
                          <a:highlight>
                            <a:srgbClr val="FFFFFF"/>
                          </a:highlight>
                          <a:latin typeface="Courier New"/>
                          <a:ea typeface="Courier New"/>
                          <a:cs typeface="Courier New"/>
                          <a:sym typeface="Courier New"/>
                        </a:rPr>
                        <a:t> </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7650">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char</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222222"/>
                          </a:solidFill>
                          <a:highlight>
                            <a:srgbClr val="FFFFFF"/>
                          </a:highlight>
                          <a:latin typeface="Proxima Nova"/>
                          <a:ea typeface="Proxima Nova"/>
                          <a:cs typeface="Proxima Nova"/>
                          <a:sym typeface="Proxima Nova"/>
                        </a:rPr>
                        <a:t>Contains a single character or punctuation. </a:t>
                      </a:r>
                      <a:endParaRPr sz="16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a; z; 1; !; #</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7650">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Boolean</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222222"/>
                          </a:solidFill>
                          <a:highlight>
                            <a:srgbClr val="FFFFFF"/>
                          </a:highlight>
                          <a:latin typeface="Proxima Nova"/>
                          <a:ea typeface="Proxima Nova"/>
                          <a:cs typeface="Proxima Nova"/>
                          <a:sym typeface="Proxima Nova"/>
                        </a:rPr>
                        <a:t>Binary and evaluates to either true or false.</a:t>
                      </a:r>
                      <a:endParaRPr sz="16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True; False</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39" name="Google Shape;139;p23"/>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 Types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idx="1" type="body"/>
          </p:nvPr>
        </p:nvSpPr>
        <p:spPr>
          <a:xfrm>
            <a:off x="4656825" y="57175"/>
            <a:ext cx="44355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000">
                <a:solidFill>
                  <a:srgbClr val="741B47"/>
                </a:solidFill>
                <a:highlight>
                  <a:srgbClr val="FFE599"/>
                </a:highlight>
                <a:latin typeface="Courier New"/>
                <a:ea typeface="Courier New"/>
                <a:cs typeface="Courier New"/>
                <a:sym typeface="Courier New"/>
              </a:rPr>
              <a:t>print</a:t>
            </a:r>
            <a:r>
              <a:rPr b="1" lang="en" sz="2000">
                <a:solidFill>
                  <a:srgbClr val="191919"/>
                </a:solidFill>
                <a:highlight>
                  <a:srgbClr val="FFE599"/>
                </a:highlight>
                <a:latin typeface="Courier New"/>
                <a:ea typeface="Courier New"/>
                <a:cs typeface="Courier New"/>
                <a:sym typeface="Courier New"/>
              </a:rPr>
              <a:t>(</a:t>
            </a:r>
            <a:r>
              <a:rPr b="1" lang="en" sz="2000">
                <a:solidFill>
                  <a:srgbClr val="1C4587"/>
                </a:solidFill>
                <a:highlight>
                  <a:srgbClr val="FFE599"/>
                </a:highlight>
                <a:latin typeface="Courier New"/>
                <a:ea typeface="Courier New"/>
                <a:cs typeface="Courier New"/>
                <a:sym typeface="Courier New"/>
              </a:rPr>
              <a:t>"a"</a:t>
            </a:r>
            <a:r>
              <a:rPr b="1" lang="en" sz="2000">
                <a:solidFill>
                  <a:srgbClr val="191919"/>
                </a:solidFill>
                <a:highlight>
                  <a:srgbClr val="FFE599"/>
                </a:highlight>
                <a:latin typeface="Courier New"/>
                <a:ea typeface="Courier New"/>
                <a:cs typeface="Courier New"/>
                <a:sym typeface="Courier New"/>
              </a:rPr>
              <a:t> + </a:t>
            </a:r>
            <a:r>
              <a:rPr b="1" lang="en" sz="2000">
                <a:solidFill>
                  <a:srgbClr val="1155CC"/>
                </a:solidFill>
                <a:highlight>
                  <a:srgbClr val="FFE599"/>
                </a:highlight>
                <a:latin typeface="Courier New"/>
                <a:ea typeface="Courier New"/>
                <a:cs typeface="Courier New"/>
                <a:sym typeface="Courier New"/>
              </a:rPr>
              <a:t>3</a:t>
            </a:r>
            <a:r>
              <a:rPr b="1" lang="en" sz="2000">
                <a:solidFill>
                  <a:srgbClr val="191919"/>
                </a:solidFill>
                <a:highlight>
                  <a:srgbClr val="FFE599"/>
                </a:highlight>
                <a:latin typeface="Courier New"/>
                <a:ea typeface="Courier New"/>
                <a:cs typeface="Courier New"/>
                <a:sym typeface="Courier New"/>
              </a:rPr>
              <a:t>)</a:t>
            </a:r>
            <a:endParaRPr b="1" sz="2000">
              <a:solidFill>
                <a:srgbClr val="191919"/>
              </a:solidFill>
              <a:highlight>
                <a:srgbClr val="FFE599"/>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b="1" sz="2000">
              <a:solidFill>
                <a:srgbClr val="191919"/>
              </a:solidFill>
              <a:latin typeface="Courier New"/>
              <a:ea typeface="Courier New"/>
              <a:cs typeface="Courier New"/>
              <a:sym typeface="Courier New"/>
            </a:endParaRPr>
          </a:p>
          <a:p>
            <a:pPr indent="0" lvl="0" marL="0" rtl="0" algn="l">
              <a:spcBef>
                <a:spcPts val="1200"/>
              </a:spcBef>
              <a:spcAft>
                <a:spcPts val="0"/>
              </a:spcAft>
              <a:buNone/>
            </a:pPr>
            <a:r>
              <a:t/>
            </a:r>
            <a:endParaRPr b="1" sz="2000">
              <a:solidFill>
                <a:srgbClr val="191919"/>
              </a:solidFill>
              <a:latin typeface="Courier New"/>
              <a:ea typeface="Courier New"/>
              <a:cs typeface="Courier New"/>
              <a:sym typeface="Courier New"/>
            </a:endParaRPr>
          </a:p>
          <a:p>
            <a:pPr indent="0" lvl="0" marL="0" rtl="0" algn="l">
              <a:spcBef>
                <a:spcPts val="1200"/>
              </a:spcBef>
              <a:spcAft>
                <a:spcPts val="0"/>
              </a:spcAft>
              <a:buNone/>
            </a:pPr>
            <a:r>
              <a:t/>
            </a:r>
            <a:endParaRPr b="1" sz="2000">
              <a:solidFill>
                <a:srgbClr val="191919"/>
              </a:solidFill>
              <a:latin typeface="Courier New"/>
              <a:ea typeface="Courier New"/>
              <a:cs typeface="Courier New"/>
              <a:sym typeface="Courier New"/>
            </a:endParaRPr>
          </a:p>
          <a:p>
            <a:pPr indent="0" lvl="0" marL="0" rtl="0" algn="ctr">
              <a:spcBef>
                <a:spcPts val="1200"/>
              </a:spcBef>
              <a:spcAft>
                <a:spcPts val="0"/>
              </a:spcAft>
              <a:buNone/>
            </a:pPr>
            <a:r>
              <a:t/>
            </a:r>
            <a:endParaRPr b="1">
              <a:solidFill>
                <a:srgbClr val="191919"/>
              </a:solidFill>
              <a:latin typeface="Courier New"/>
              <a:ea typeface="Courier New"/>
              <a:cs typeface="Courier New"/>
              <a:sym typeface="Courier New"/>
            </a:endParaRPr>
          </a:p>
          <a:p>
            <a:pPr indent="0" lvl="0" marL="0" rtl="0" algn="ctr">
              <a:spcBef>
                <a:spcPts val="1200"/>
              </a:spcBef>
              <a:spcAft>
                <a:spcPts val="0"/>
              </a:spcAft>
              <a:buNone/>
            </a:pPr>
            <a:r>
              <a:t/>
            </a:r>
            <a:endParaRPr b="1">
              <a:solidFill>
                <a:srgbClr val="191919"/>
              </a:solidFill>
              <a:latin typeface="Courier New"/>
              <a:ea typeface="Courier New"/>
              <a:cs typeface="Courier New"/>
              <a:sym typeface="Courier New"/>
            </a:endParaRPr>
          </a:p>
          <a:p>
            <a:pPr indent="0" lvl="0" marL="0" rtl="0" algn="ctr">
              <a:spcBef>
                <a:spcPts val="1200"/>
              </a:spcBef>
              <a:spcAft>
                <a:spcPts val="1200"/>
              </a:spcAft>
              <a:buNone/>
            </a:pPr>
            <a:r>
              <a:t/>
            </a:r>
            <a:endParaRPr b="1">
              <a:solidFill>
                <a:srgbClr val="27A9E1"/>
              </a:solidFill>
            </a:endParaRPr>
          </a:p>
        </p:txBody>
      </p:sp>
      <p:sp>
        <p:nvSpPr>
          <p:cNvPr id="145" name="Google Shape;145;p24"/>
          <p:cNvSpPr txBox="1"/>
          <p:nvPr/>
        </p:nvSpPr>
        <p:spPr>
          <a:xfrm>
            <a:off x="190850" y="171775"/>
            <a:ext cx="42465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Proxima Nova"/>
                <a:ea typeface="Proxima Nova"/>
                <a:cs typeface="Proxima Nova"/>
                <a:sym typeface="Proxima Nova"/>
              </a:rPr>
              <a:t>Data Types &amp; Operators</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sz="2000">
                <a:solidFill>
                  <a:schemeClr val="lt1"/>
                </a:solidFill>
                <a:latin typeface="Proxima Nova"/>
                <a:ea typeface="Proxima Nova"/>
                <a:cs typeface="Proxima Nova"/>
                <a:sym typeface="Proxima Nova"/>
              </a:rPr>
              <a:t>Adding a string and an integer is not allowed.</a:t>
            </a:r>
            <a:endParaRPr b="1" sz="2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40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146" name="Google Shape;146;p24"/>
          <p:cNvSpPr/>
          <p:nvPr/>
        </p:nvSpPr>
        <p:spPr>
          <a:xfrm>
            <a:off x="4875375" y="1879900"/>
            <a:ext cx="3998400" cy="294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txBox="1"/>
          <p:nvPr/>
        </p:nvSpPr>
        <p:spPr>
          <a:xfrm>
            <a:off x="4875375" y="1879900"/>
            <a:ext cx="3998400" cy="29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ourier New"/>
              <a:ea typeface="Courier New"/>
              <a:cs typeface="Courier New"/>
              <a:sym typeface="Courier New"/>
            </a:endParaRPr>
          </a:p>
        </p:txBody>
      </p:sp>
      <p:sp>
        <p:nvSpPr>
          <p:cNvPr id="148" name="Google Shape;148;p24"/>
          <p:cNvSpPr txBox="1"/>
          <p:nvPr/>
        </p:nvSpPr>
        <p:spPr>
          <a:xfrm>
            <a:off x="5116000" y="2493825"/>
            <a:ext cx="3620700" cy="16641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0000"/>
              </a:lnSpc>
              <a:spcBef>
                <a:spcPts val="800"/>
              </a:spcBef>
              <a:spcAft>
                <a:spcPts val="0"/>
              </a:spcAft>
              <a:buClr>
                <a:schemeClr val="dk1"/>
              </a:buClr>
              <a:buSzPts val="1100"/>
              <a:buFont typeface="Arial"/>
              <a:buNone/>
            </a:pPr>
            <a:r>
              <a:rPr b="1" lang="en" sz="1650">
                <a:solidFill>
                  <a:srgbClr val="333333"/>
                </a:solidFill>
                <a:latin typeface="Proxima Nova"/>
                <a:ea typeface="Proxima Nova"/>
                <a:cs typeface="Proxima Nova"/>
                <a:sym typeface="Proxima Nova"/>
              </a:rPr>
              <a:t>Error: Line 1</a:t>
            </a:r>
            <a:endParaRPr b="1" sz="1650">
              <a:solidFill>
                <a:srgbClr val="333333"/>
              </a:solidFill>
              <a:latin typeface="Proxima Nova"/>
              <a:ea typeface="Proxima Nova"/>
              <a:cs typeface="Proxima Nova"/>
              <a:sym typeface="Proxima Nova"/>
            </a:endParaRPr>
          </a:p>
          <a:p>
            <a:pPr indent="0" lvl="0" marL="0" rtl="0" algn="l">
              <a:lnSpc>
                <a:spcPct val="139285"/>
              </a:lnSpc>
              <a:spcBef>
                <a:spcPts val="800"/>
              </a:spcBef>
              <a:spcAft>
                <a:spcPts val="0"/>
              </a:spcAft>
              <a:buNone/>
            </a:pPr>
            <a:r>
              <a:rPr lang="en" sz="1600">
                <a:solidFill>
                  <a:srgbClr val="555555"/>
                </a:solidFill>
                <a:latin typeface="Proxima Nova"/>
                <a:ea typeface="Proxima Nova"/>
                <a:cs typeface="Proxima Nova"/>
                <a:sym typeface="Proxima Nova"/>
              </a:rPr>
              <a:t>TypeError: cannot concatenate 'str' and 'int' objects on line 1</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