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Roboto"/>
      <p:regular r:id="rId32"/>
      <p:bold r:id="rId33"/>
      <p:italic r:id="rId34"/>
      <p:boldItalic r:id="rId35"/>
    </p:embeddedFont>
    <p:embeddedFont>
      <p:font typeface="Proxima Nova"/>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759BB57-851F-4C18-8D62-AFBCC80DCAF7}">
  <a:tblStyle styleId="{E759BB57-851F-4C18-8D62-AFBCC80DCAF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bold.fntdata"/><Relationship Id="rId10" Type="http://schemas.openxmlformats.org/officeDocument/2006/relationships/slide" Target="slides/slide4.xml"/><Relationship Id="rId32" Type="http://schemas.openxmlformats.org/officeDocument/2006/relationships/font" Target="fonts/Roboto-regular.fntdata"/><Relationship Id="rId13" Type="http://schemas.openxmlformats.org/officeDocument/2006/relationships/slide" Target="slides/slide7.xml"/><Relationship Id="rId35" Type="http://schemas.openxmlformats.org/officeDocument/2006/relationships/font" Target="fonts/Roboto-boldItalic.fntdata"/><Relationship Id="rId12" Type="http://schemas.openxmlformats.org/officeDocument/2006/relationships/slide" Target="slides/slide6.xml"/><Relationship Id="rId34" Type="http://schemas.openxmlformats.org/officeDocument/2006/relationships/font" Target="fonts/Roboto-italic.fntdata"/><Relationship Id="rId15" Type="http://schemas.openxmlformats.org/officeDocument/2006/relationships/slide" Target="slides/slide9.xml"/><Relationship Id="rId37" Type="http://schemas.openxmlformats.org/officeDocument/2006/relationships/font" Target="fonts/ProximaNova-bold.fntdata"/><Relationship Id="rId14" Type="http://schemas.openxmlformats.org/officeDocument/2006/relationships/slide" Target="slides/slide8.xml"/><Relationship Id="rId36" Type="http://schemas.openxmlformats.org/officeDocument/2006/relationships/font" Target="fonts/ProximaNova-regular.fntdata"/><Relationship Id="rId17" Type="http://schemas.openxmlformats.org/officeDocument/2006/relationships/slide" Target="slides/slide11.xml"/><Relationship Id="rId39" Type="http://schemas.openxmlformats.org/officeDocument/2006/relationships/font" Target="fonts/ProximaNova-boldItalic.fntdata"/><Relationship Id="rId16" Type="http://schemas.openxmlformats.org/officeDocument/2006/relationships/slide" Target="slides/slide10.xml"/><Relationship Id="rId38" Type="http://schemas.openxmlformats.org/officeDocument/2006/relationships/font" Target="fonts/ProximaNova-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e79c72eb36_0_1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e79c72eb36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We can store the data in a data variable in curly brackets and then create a DataFrame using this variable in parenthesis.  </a:t>
            </a:r>
            <a:endParaRPr sz="1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e79c72eb36_0_1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e79c72eb36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 Here you can see where the data variable is being used. </a:t>
            </a:r>
            <a:endParaRPr sz="1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e79c72eb36_0_1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e79c72eb36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Printing the DataFrame will display our table. Notice that indices are used here, similar to how they are used in lists, to number the rows in the data. </a:t>
            </a:r>
            <a:r>
              <a:rPr lang="en" sz="1400">
                <a:solidFill>
                  <a:schemeClr val="dk1"/>
                </a:solidFill>
              </a:rPr>
              <a:t>So, what else can we do with a DataFrame? There is a multitude of functions in the pandas library to help you explore your data table. Let’s go over a few. </a:t>
            </a:r>
            <a:endParaRPr sz="1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e79c72eb36_0_1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e79c72eb36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dtypes command will list the data types used in each column. This can be important for many reasons. Let’s print out the dtypes for our mammals table. You can see that life_span and hours_of_sleep are stored as integers. This is essential if we’d like to perform mathematical operations with the elements in these columns. It would not work correctly if they were being stored as Strings.  </a:t>
            </a:r>
            <a:endParaRPr sz="1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e79c72eb36_0_1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e79c72eb36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shape command displays the number of rows and columns in the table. It prints them in a parenthesis with the number of rows displayed first and then the number of columns. Our mammals DataFrame has 13 rows and 3 columns. </a:t>
            </a:r>
            <a:endParaRPr sz="14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e79c72eb36_0_1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e79c72eb36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There is also an info function that can be used to display a summary of the DataFrame. Notice that this command includes a parenthesis. This is because there are parameters that can be entered to control what is displayed. For now, we’ll leave this empty so that everything is displayed. </a:t>
            </a:r>
            <a:endParaRPr sz="14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e79c72eb36_0_1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e79c72eb36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info function lets us know where the data is pulling from, how many rows there are are (which are listed as entries here). </a:t>
            </a:r>
            <a:endParaRPr sz="14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e79c72eb36_0_1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e79c72eb36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It also tells us how many columns there are and goes into detail about each column, listing how many non-null elements each columns contains and the data type of each column. Null means empty, so if there are 13 entries and each column has 13 non-null elements, then there are no empty or missing elements in this table. </a:t>
            </a:r>
            <a:endParaRPr sz="14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e79c72eb36_0_1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e79c72eb36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Lastly, this function sums up how many columns of each data type we have and how much memory is being used to store the DataFrame. </a:t>
            </a:r>
            <a:endParaRPr sz="14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e79c72eb36_0_1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e79c72eb36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Another very handy function is the describe function. Again, there are parameters than can be added here which is why this function includes the parenthesis. The describe function lists all the descriptive statistics for each column. The format is a bit messy here, though. There are so many extra zeros in many of the statistics. We can combine this function with the round function in Python to clean this up. </a:t>
            </a:r>
            <a:endParaRPr sz="14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e79c72eb36_0_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e79c72eb36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 DataFrame is a data structure that stores information. It aligns the information into a tabular format complete with columns and rows. A Series only allowed for one column at a time, but a DataFrame can combine Series together to form a data table. Here we have a Series listing 3 mammals. Here is a separate Series listing the life spans of the three mammals. </a:t>
            </a:r>
            <a:endParaRPr sz="14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e79c72eb36_0_1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e79c72eb36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If we wrap the describe function with the round function, we can tell Python how many decimal places to use. In this case, we’ll use 10. Now, when we print the statistics, they are are rounded to one decimal place.</a:t>
            </a:r>
            <a:endParaRPr sz="14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e79c72eb36_0_1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e79c72eb36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These three functions determine which rows of the table are displayed. The head function will display the first few rows depending on which number is placed in the parenthesis. If there is no number in the parenthesis, the function will display the first five rows as a default. The tail function does the same but for the last rows in the table. You can also choose a specific section of the table to display by using brackets. This will list the rows using the indices of each row from the first number to the last number exclusively. This means that it will NOT include the last number. Let’s take a closer look at this.</a:t>
            </a:r>
            <a:endParaRPr sz="14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e79c72eb36_0_20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e79c72eb36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e79c72eb36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e79c72eb36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A, B: B, C: C, D: D,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e79c72eb36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e79c72eb36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table.describe(), B: table.dtype, C: table.head(), D: table.shape,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e79c72eb36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e79c72eb36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table.head(), B: table.head(5), C: table[0:5], D: table[0:6],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e79c72eb36_0_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e79c72eb36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 DataFrame can be used to combine the two series into one data table. Let’s take a look at the difference in syntax. </a:t>
            </a:r>
            <a:endParaRPr sz="14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e79c72eb36_0_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e79c72eb36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We use the DataFrame function instead of the Series function. The data still goes within the parenthesis but there is an addition of these curly brackets that will contain a python dictionary. </a:t>
            </a:r>
            <a:endParaRPr sz="14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e79c72eb36_0_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e79c72eb36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dictionary contains keys - which are the names of the columns. This is new. We weren’t able to easily include column names using a Series.  </a:t>
            </a:r>
            <a:endParaRPr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e79c72eb36_0_8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e79c72eb36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values of each key are the elements in the list, or column. Here, you can see the elements of the first column.</a:t>
            </a:r>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e79c72eb36_0_9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e79c72eb36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There must be a comma between the different items in the </a:t>
            </a:r>
            <a:r>
              <a:rPr lang="en" sz="1400"/>
              <a:t>dictionary</a:t>
            </a:r>
            <a:r>
              <a:rPr lang="en" sz="1400"/>
              <a:t>...</a:t>
            </a:r>
            <a:endParaRPr sz="14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e79c72eb36_0_10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e79c72eb36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And then here is the list that represents the elements in the second column. You can continue this process to add on as many columns as you’d like!</a:t>
            </a:r>
            <a:endParaRPr sz="14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e79c72eb36_0_1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e79c72eb36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Let’s add a few more elements and another column. This can start to look a bit complicated with all the parentheses, curly brackets and straight brackets. We can split it up a bit to clean it up. </a:t>
            </a:r>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title + body">
  <p:cSld name="CUSTOM_8">
    <p:bg>
      <p:bgPr>
        <a:blipFill>
          <a:blip r:embed="rId2">
            <a:alphaModFix/>
          </a:blip>
          <a:stretch>
            <a:fillRect/>
          </a:stretch>
        </a:blipFill>
      </p:bgPr>
    </p:bg>
    <p:spTree>
      <p:nvGrpSpPr>
        <p:cNvPr id="63" name="Shape 63"/>
        <p:cNvGrpSpPr/>
        <p:nvPr/>
      </p:nvGrpSpPr>
      <p:grpSpPr>
        <a:xfrm>
          <a:off x="0" y="0"/>
          <a:ext cx="0" cy="0"/>
          <a:chOff x="0" y="0"/>
          <a:chExt cx="0" cy="0"/>
        </a:xfrm>
      </p:grpSpPr>
      <p:sp>
        <p:nvSpPr>
          <p:cNvPr id="64" name="Google Shape;64;p13"/>
          <p:cNvSpPr txBox="1"/>
          <p:nvPr>
            <p:ph type="title"/>
          </p:nvPr>
        </p:nvSpPr>
        <p:spPr>
          <a:xfrm>
            <a:off x="457200" y="205978"/>
            <a:ext cx="8229600" cy="857400"/>
          </a:xfrm>
          <a:prstGeom prst="rect">
            <a:avLst/>
          </a:prstGeom>
        </p:spPr>
        <p:txBody>
          <a:bodyPr anchorCtr="0" anchor="b" bIns="91425" lIns="91425" spcFirstLastPara="1" rIns="91425" wrap="square" tIns="91425">
            <a:norm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5" name="Google Shape;65;p13"/>
          <p:cNvSpPr txBox="1"/>
          <p:nvPr>
            <p:ph idx="1" type="body"/>
          </p:nvPr>
        </p:nvSpPr>
        <p:spPr>
          <a:xfrm>
            <a:off x="458075" y="1452625"/>
            <a:ext cx="8271300" cy="3423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3">
  <p:cSld name="TITLE_3">
    <p:spTree>
      <p:nvGrpSpPr>
        <p:cNvPr id="66" name="Shape 66"/>
        <p:cNvGrpSpPr/>
        <p:nvPr/>
      </p:nvGrpSpPr>
      <p:grpSpPr>
        <a:xfrm>
          <a:off x="0" y="0"/>
          <a:ext cx="0" cy="0"/>
          <a:chOff x="0" y="0"/>
          <a:chExt cx="0" cy="0"/>
        </a:xfrm>
      </p:grpSpPr>
      <p:sp>
        <p:nvSpPr>
          <p:cNvPr id="67" name="Google Shape;67;p14"/>
          <p:cNvSpPr/>
          <p:nvPr/>
        </p:nvSpPr>
        <p:spPr>
          <a:xfrm>
            <a:off x="0" y="0"/>
            <a:ext cx="9144000" cy="5143500"/>
          </a:xfrm>
          <a:prstGeom prst="rect">
            <a:avLst/>
          </a:prstGeom>
          <a:solidFill>
            <a:srgbClr val="2D8EC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4EAED3"/>
              </a:solidFill>
              <a:latin typeface="Calibri"/>
              <a:ea typeface="Calibri"/>
              <a:cs typeface="Calibri"/>
              <a:sym typeface="Calibri"/>
            </a:endParaRPr>
          </a:p>
        </p:txBody>
      </p:sp>
      <p:sp>
        <p:nvSpPr>
          <p:cNvPr id="68" name="Google Shape;68;p14"/>
          <p:cNvSpPr txBox="1"/>
          <p:nvPr>
            <p:ph type="ctrTitle"/>
          </p:nvPr>
        </p:nvSpPr>
        <p:spPr>
          <a:xfrm>
            <a:off x="311708" y="689500"/>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rgbClr val="FFFFFF"/>
              </a:buClr>
              <a:buSzPts val="4800"/>
              <a:buFont typeface="Proxima Nova"/>
              <a:buNone/>
              <a:defRPr b="1" sz="4800">
                <a:solidFill>
                  <a:srgbClr val="FFFFFF"/>
                </a:solidFill>
                <a:latin typeface="Proxima Nova"/>
                <a:ea typeface="Proxima Nova"/>
                <a:cs typeface="Proxima Nova"/>
                <a:sym typeface="Proxima Nova"/>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9" name="Google Shape;69;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70" name="Google Shape;70;p14"/>
          <p:cNvPicPr preferRelativeResize="0"/>
          <p:nvPr/>
        </p:nvPicPr>
        <p:blipFill>
          <a:blip r:embed="rId2">
            <a:alphaModFix/>
          </a:blip>
          <a:stretch>
            <a:fillRect/>
          </a:stretch>
        </p:blipFill>
        <p:spPr>
          <a:xfrm>
            <a:off x="7600876" y="4453875"/>
            <a:ext cx="786488" cy="344180"/>
          </a:xfrm>
          <a:prstGeom prst="rect">
            <a:avLst/>
          </a:prstGeom>
          <a:noFill/>
          <a:ln>
            <a:noFill/>
          </a:ln>
        </p:spPr>
      </p:pic>
      <p:cxnSp>
        <p:nvCxnSpPr>
          <p:cNvPr id="71" name="Google Shape;71;p14"/>
          <p:cNvCxnSpPr/>
          <p:nvPr/>
        </p:nvCxnSpPr>
        <p:spPr>
          <a:xfrm>
            <a:off x="3200550" y="2816575"/>
            <a:ext cx="2742900" cy="6300"/>
          </a:xfrm>
          <a:prstGeom prst="straightConnector1">
            <a:avLst/>
          </a:prstGeom>
          <a:noFill/>
          <a:ln cap="flat" cmpd="sng" w="38100">
            <a:solidFill>
              <a:schemeClr val="l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9.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5.png"/><Relationship Id="rId4"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kEiLCJCIiwiQyIsIkQiXX0=pearId=magic-pear-shape-identifier" TargetMode="External"/><Relationship Id="rId5" Type="http://schemas.openxmlformats.org/officeDocument/2006/relationships/image" Target="../media/image7.png"/><Relationship Id="rId6" Type="http://schemas.openxmlformats.org/officeDocument/2006/relationships/hyperlink" Target="http://dontchangethislink.peardeckmagic.zone?eyJ0eXBlIjoiZ29vZ2xlLXNsaWRlcy1hZGRvbi1yZXNwb25zZS1mb290ZXIiLCJsYXN0RWRpdGVkQnkiOiJ1bmtub3duIiwicHJlc2VudGF0aW9uSWQiOiIxeldtQVhRd2hweURsVkRpYnNkc1dzLXdWMDFoQjhoRG9Qb21fblgtVWVSZyIsImNvbnRlbnRJZCI6ImN1c3RvbS1yZXNwb25zZS1tdWx0aXBsZUNob2ljZSIsInNsaWRlSWQiOiJnZTc5YzcyZWIzNl8wXzMyMiIsImNvbnRlbnRJbnN0YW5jZUlkIjoiMXpXbUFYUXdocHlEbFZEaWJzZHNXcy13VjAxaEI4aERvUG9tX25YLVVlUmcvZGExYjFkOTctZWNhZi00ZmUwLTlkZjgtM2RmZDIwMjRhODlkIn0=pearId=magic-pear-metadata-identifier"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nRhYmxlLmRlc2NyaWJlKCkiLCJ0YWJsZS5kdHlwZSIsInRhYmxlLmhlYWQoKSIsInRhYmxlLnNoYXBlIl19pearId=magic-pear-shape-identifier" TargetMode="External"/><Relationship Id="rId4" Type="http://schemas.openxmlformats.org/officeDocument/2006/relationships/image" Target="../media/image1.png"/><Relationship Id="rId5" Type="http://schemas.openxmlformats.org/officeDocument/2006/relationships/hyperlink" Target="http://dontchangethislink.peardeckmagic.zone?eyJ0eXBlIjoiZ29vZ2xlLXNsaWRlcy1hZGRvbi1yZXNwb25zZS1mb290ZXIiLCJsYXN0RWRpdGVkQnkiOiJ1bmtub3duIiwicHJlc2VudGF0aW9uSWQiOiIxeldtQVhRd2hweURsVkRpYnNkc1dzLXdWMDFoQjhoRG9Qb21fblgtVWVSZyIsImNvbnRlbnRJZCI6ImN1c3RvbS1yZXNwb25zZS1tdWx0aXBsZUNob2ljZSIsInNsaWRlSWQiOiJnZTc5YzcyZWIzNl8wXzMyOCIsImNvbnRlbnRJbnN0YW5jZUlkIjoiMXpXbUFYUXdocHlEbFZEaWJzZHNXcy13VjAxaEI4aERvUG9tX25YLVVlUmcvMTZhNDRkMTQtNWYxOS00NWI2LTkzMTAtMWZhN2NhM2MxYTk4In0=pearId=magic-pear-metadata-identifier"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nRhYmxlLmhlYWQoKSIsInRhYmxlLmhlYWQoNSkiLCJ0YWJsZVswOjVdIiwidGFibGVbMDo2XSJdfQ==pearId=magic-pear-shape-identifier" TargetMode="External"/><Relationship Id="rId4" Type="http://schemas.openxmlformats.org/officeDocument/2006/relationships/image" Target="../media/image8.png"/><Relationship Id="rId5" Type="http://schemas.openxmlformats.org/officeDocument/2006/relationships/hyperlink" Target="http://dontchangethislink.peardeckmagic.zone?eyJ0eXBlIjoiZ29vZ2xlLXNsaWRlcy1hZGRvbi1yZXNwb25zZS1mb290ZXIiLCJsYXN0RWRpdGVkQnkiOiJ1bmtub3duIiwicHJlc2VudGF0aW9uSWQiOiIxeldtQVhRd2hweURsVkRpYnNkc1dzLXdWMDFoQjhoRG9Qb21fblgtVWVSZyIsImNvbnRlbnRJZCI6ImN1c3RvbS1yZXNwb25zZS1tdWx0aXBsZUNob2ljZSIsInNsaWRlSWQiOiJnZTc5YzcyZWIzNl8wXzMzMyIsImNvbnRlbnRJbnN0YW5jZUlkIjoiMXpXbUFYUXdocHlEbFZEaWJzZHNXcy13VjAxaEI4aERvUG9tX25YLVVlUmcvMjNjZDQ5Y2UtZmY4NS00MDg4LTgwZTYtYjE3MDg3Yjc3ZDgyIn0=pearId=magic-pear-metadata-identifie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Lesson 7 - Pandas Dataframe</a:t>
            </a:r>
            <a:endParaRPr/>
          </a:p>
        </p:txBody>
      </p:sp>
      <p:sp>
        <p:nvSpPr>
          <p:cNvPr id="77" name="Google Shape;77;p15"/>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Mack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DataFrame Functions </a:t>
            </a:r>
            <a:endParaRPr/>
          </a:p>
        </p:txBody>
      </p:sp>
      <p:sp>
        <p:nvSpPr>
          <p:cNvPr id="148" name="Google Shape;148;p24"/>
          <p:cNvSpPr txBox="1"/>
          <p:nvPr>
            <p:ph idx="1" type="body"/>
          </p:nvPr>
        </p:nvSpPr>
        <p:spPr>
          <a:xfrm>
            <a:off x="57350" y="1292200"/>
            <a:ext cx="9006000" cy="34230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b="1" lang="en" sz="1400">
                <a:solidFill>
                  <a:srgbClr val="000000"/>
                </a:solidFill>
                <a:latin typeface="Consolas"/>
                <a:ea typeface="Consolas"/>
                <a:cs typeface="Consolas"/>
                <a:sym typeface="Consolas"/>
              </a:rPr>
              <a:t>data = {</a:t>
            </a:r>
            <a:r>
              <a:rPr b="1" lang="en" sz="1400">
                <a:solidFill>
                  <a:srgbClr val="073763"/>
                </a:solidFill>
                <a:latin typeface="Consolas"/>
                <a:ea typeface="Consolas"/>
                <a:cs typeface="Consolas"/>
                <a:sym typeface="Consolas"/>
              </a:rPr>
              <a:t>"mammal"</a:t>
            </a:r>
            <a:r>
              <a:rPr b="1" lang="en" sz="1400">
                <a:solidFill>
                  <a:srgbClr val="000000"/>
                </a:solidFill>
                <a:latin typeface="Consolas"/>
                <a:ea typeface="Consolas"/>
                <a:cs typeface="Consolas"/>
                <a:sym typeface="Consolas"/>
              </a:rPr>
              <a:t>: ["</a:t>
            </a:r>
            <a:r>
              <a:rPr b="1" lang="en" sz="1400">
                <a:solidFill>
                  <a:srgbClr val="073763"/>
                </a:solidFill>
                <a:latin typeface="Consolas"/>
                <a:ea typeface="Consolas"/>
                <a:cs typeface="Consolas"/>
                <a:sym typeface="Consolas"/>
              </a:rPr>
              <a:t>African Elephant", "Bottlenose Dolphin", "Cheetah",                                                                                                                  </a:t>
            </a:r>
            <a:br>
              <a:rPr b="1" lang="en" sz="1400">
                <a:solidFill>
                  <a:srgbClr val="073763"/>
                </a:solidFill>
                <a:latin typeface="Consolas"/>
                <a:ea typeface="Consolas"/>
                <a:cs typeface="Consolas"/>
                <a:sym typeface="Consolas"/>
              </a:rPr>
            </a:br>
            <a:r>
              <a:rPr b="1" lang="en" sz="1400">
                <a:solidFill>
                  <a:srgbClr val="073763"/>
                </a:solidFill>
                <a:latin typeface="Consolas"/>
                <a:ea typeface="Consolas"/>
                <a:cs typeface="Consolas"/>
                <a:sym typeface="Consolas"/>
              </a:rPr>
              <a:t>				"Domestic Cat", "Giraffe", "Ground Squirrel", "Horse", "House Mouse",  </a:t>
            </a:r>
            <a:br>
              <a:rPr b="1" lang="en" sz="1400">
                <a:solidFill>
                  <a:srgbClr val="073763"/>
                </a:solidFill>
                <a:latin typeface="Consolas"/>
                <a:ea typeface="Consolas"/>
                <a:cs typeface="Consolas"/>
                <a:sym typeface="Consolas"/>
              </a:rPr>
            </a:br>
            <a:r>
              <a:rPr b="1" lang="en" sz="1400">
                <a:solidFill>
                  <a:srgbClr val="073763"/>
                </a:solidFill>
                <a:latin typeface="Consolas"/>
                <a:ea typeface="Consolas"/>
                <a:cs typeface="Consolas"/>
                <a:sym typeface="Consolas"/>
              </a:rPr>
              <a:t>				"Human", "Killer Whale", "Lion", "Pig", "Rabbit"</a:t>
            </a:r>
            <a:r>
              <a:rPr b="1" lang="en" sz="1400">
                <a:solidFill>
                  <a:srgbClr val="000000"/>
                </a:solidFill>
                <a:latin typeface="Consolas"/>
                <a:ea typeface="Consolas"/>
                <a:cs typeface="Consolas"/>
                <a:sym typeface="Consolas"/>
              </a:rPr>
              <a:t>],</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rPr b="1" lang="en" sz="1400">
                <a:solidFill>
                  <a:srgbClr val="000000"/>
                </a:solidFill>
                <a:latin typeface="Consolas"/>
                <a:ea typeface="Consolas"/>
                <a:cs typeface="Consolas"/>
                <a:sym typeface="Consolas"/>
              </a:rPr>
              <a:t>        </a:t>
            </a:r>
            <a:r>
              <a:rPr b="1" lang="en" sz="1400">
                <a:solidFill>
                  <a:srgbClr val="073763"/>
                </a:solidFill>
                <a:latin typeface="Consolas"/>
                <a:ea typeface="Consolas"/>
                <a:cs typeface="Consolas"/>
                <a:sym typeface="Consolas"/>
              </a:rPr>
              <a:t>"life_span"</a:t>
            </a:r>
            <a:r>
              <a:rPr b="1" lang="en" sz="1400">
                <a:solidFill>
                  <a:srgbClr val="000000"/>
                </a:solidFill>
                <a:latin typeface="Consolas"/>
                <a:ea typeface="Consolas"/>
                <a:cs typeface="Consolas"/>
                <a:sym typeface="Consolas"/>
              </a:rPr>
              <a:t>: [</a:t>
            </a:r>
            <a:r>
              <a:rPr b="1" lang="en" sz="1400">
                <a:solidFill>
                  <a:srgbClr val="0000FF"/>
                </a:solidFill>
                <a:latin typeface="Consolas"/>
                <a:ea typeface="Consolas"/>
                <a:cs typeface="Consolas"/>
                <a:sym typeface="Consolas"/>
              </a:rPr>
              <a:t>70</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25</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14</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16</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25</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9</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25</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3</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80</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50</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15</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10</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5</a:t>
            </a:r>
            <a:r>
              <a:rPr b="1" lang="en" sz="1400">
                <a:solidFill>
                  <a:srgbClr val="000000"/>
                </a:solidFill>
                <a:latin typeface="Consolas"/>
                <a:ea typeface="Consolas"/>
                <a:cs typeface="Consolas"/>
                <a:sym typeface="Consolas"/>
              </a:rPr>
              <a:t>],</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rPr b="1" lang="en" sz="1400">
                <a:solidFill>
                  <a:srgbClr val="000000"/>
                </a:solidFill>
                <a:latin typeface="Consolas"/>
                <a:ea typeface="Consolas"/>
                <a:cs typeface="Consolas"/>
                <a:sym typeface="Consolas"/>
              </a:rPr>
              <a:t>        </a:t>
            </a:r>
            <a:r>
              <a:rPr b="1" lang="en" sz="1400">
                <a:solidFill>
                  <a:srgbClr val="073763"/>
                </a:solidFill>
                <a:latin typeface="Consolas"/>
                <a:ea typeface="Consolas"/>
                <a:cs typeface="Consolas"/>
                <a:sym typeface="Consolas"/>
              </a:rPr>
              <a:t>"hours_of_sleep"</a:t>
            </a:r>
            <a:r>
              <a:rPr b="1" lang="en" sz="1400">
                <a:solidFill>
                  <a:srgbClr val="000000"/>
                </a:solidFill>
                <a:latin typeface="Consolas"/>
                <a:ea typeface="Consolas"/>
                <a:cs typeface="Consolas"/>
                <a:sym typeface="Consolas"/>
              </a:rPr>
              <a:t>: [</a:t>
            </a:r>
            <a:r>
              <a:rPr b="1" lang="en" sz="1400">
                <a:solidFill>
                  <a:srgbClr val="0000FF"/>
                </a:solidFill>
                <a:latin typeface="Consolas"/>
                <a:ea typeface="Consolas"/>
                <a:cs typeface="Consolas"/>
                <a:sym typeface="Consolas"/>
              </a:rPr>
              <a:t>3</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5</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12</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12</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2</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15</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3</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12</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8</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3</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20</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8</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11</a:t>
            </a:r>
            <a:r>
              <a:rPr b="1" lang="en" sz="1400">
                <a:solidFill>
                  <a:srgbClr val="000000"/>
                </a:solidFill>
                <a:latin typeface="Consolas"/>
                <a:ea typeface="Consolas"/>
                <a:cs typeface="Consolas"/>
                <a:sym typeface="Consolas"/>
              </a:rPr>
              <a:t>]}</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rPr b="1" lang="en" sz="1400">
                <a:solidFill>
                  <a:srgbClr val="000000"/>
                </a:solidFill>
                <a:latin typeface="Consolas"/>
                <a:ea typeface="Consolas"/>
                <a:cs typeface="Consolas"/>
                <a:sym typeface="Consolas"/>
              </a:rPr>
              <a:t>mammals = </a:t>
            </a:r>
            <a:r>
              <a:rPr b="1" lang="en" sz="1400">
                <a:solidFill>
                  <a:schemeClr val="dk1"/>
                </a:solidFill>
                <a:latin typeface="Consolas"/>
                <a:ea typeface="Consolas"/>
                <a:cs typeface="Consolas"/>
                <a:sym typeface="Consolas"/>
              </a:rPr>
              <a:t>pd.DataFrame(data)</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t/>
            </a:r>
            <a:endParaRPr b="1" sz="1400">
              <a:solidFill>
                <a:srgbClr val="741B47"/>
              </a:solidFill>
              <a:latin typeface="Consolas"/>
              <a:ea typeface="Consolas"/>
              <a:cs typeface="Consolas"/>
              <a:sym typeface="Consolas"/>
            </a:endParaRPr>
          </a:p>
          <a:p>
            <a:pPr indent="0" lvl="0" marL="0" rtl="0" algn="l">
              <a:spcBef>
                <a:spcPts val="1200"/>
              </a:spcBef>
              <a:spcAft>
                <a:spcPts val="0"/>
              </a:spcAft>
              <a:buNone/>
            </a:pPr>
            <a:r>
              <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t/>
            </a:r>
            <a:endParaRPr b="1" sz="1200">
              <a:solidFill>
                <a:srgbClr val="741B47"/>
              </a:solidFill>
              <a:latin typeface="Consolas"/>
              <a:ea typeface="Consolas"/>
              <a:cs typeface="Consolas"/>
              <a:sym typeface="Consolas"/>
            </a:endParaRPr>
          </a:p>
          <a:p>
            <a:pPr indent="0" lvl="0" marL="0" rtl="0" algn="l">
              <a:spcBef>
                <a:spcPts val="1200"/>
              </a:spcBef>
              <a:spcAft>
                <a:spcPts val="0"/>
              </a:spcAft>
              <a:buClr>
                <a:schemeClr val="dk1"/>
              </a:buClr>
              <a:buSzPct val="91666"/>
              <a:buFont typeface="Arial"/>
              <a:buNone/>
            </a:pPr>
            <a:r>
              <a:t/>
            </a:r>
            <a:endParaRPr b="1" sz="1200">
              <a:solidFill>
                <a:srgbClr val="111111"/>
              </a:solidFill>
              <a:latin typeface="Consolas"/>
              <a:ea typeface="Consolas"/>
              <a:cs typeface="Consolas"/>
              <a:sym typeface="Consolas"/>
            </a:endParaRPr>
          </a:p>
          <a:p>
            <a:pPr indent="0" lvl="0" marL="0" rtl="0" algn="l">
              <a:spcBef>
                <a:spcPts val="1200"/>
              </a:spcBef>
              <a:spcAft>
                <a:spcPts val="0"/>
              </a:spcAft>
              <a:buNone/>
            </a:pPr>
            <a:r>
              <a:t/>
            </a:r>
            <a:endParaRPr b="1" sz="1200">
              <a:solidFill>
                <a:srgbClr val="111111"/>
              </a:solidFill>
              <a:latin typeface="Consolas"/>
              <a:ea typeface="Consolas"/>
              <a:cs typeface="Consolas"/>
              <a:sym typeface="Consolas"/>
            </a:endParaRPr>
          </a:p>
          <a:p>
            <a:pPr indent="0" lvl="0" marL="0" rtl="0" algn="l">
              <a:spcBef>
                <a:spcPts val="1200"/>
              </a:spcBef>
              <a:spcAft>
                <a:spcPts val="1200"/>
              </a:spcAft>
              <a:buNone/>
            </a:pPr>
            <a:r>
              <a:t/>
            </a:r>
            <a:endParaRPr b="1" sz="1350">
              <a:solidFill>
                <a:srgbClr val="333333"/>
              </a:solidFill>
              <a:highlight>
                <a:srgbClr val="FFFFFF"/>
              </a:highlight>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DataFrame Functions </a:t>
            </a:r>
            <a:endParaRPr/>
          </a:p>
        </p:txBody>
      </p:sp>
      <p:sp>
        <p:nvSpPr>
          <p:cNvPr id="154" name="Google Shape;154;p25"/>
          <p:cNvSpPr txBox="1"/>
          <p:nvPr>
            <p:ph idx="1" type="body"/>
          </p:nvPr>
        </p:nvSpPr>
        <p:spPr>
          <a:xfrm>
            <a:off x="57350" y="1292200"/>
            <a:ext cx="9006000" cy="34230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b="1" lang="en" sz="1400">
                <a:solidFill>
                  <a:srgbClr val="000000"/>
                </a:solidFill>
                <a:highlight>
                  <a:srgbClr val="FFFF00"/>
                </a:highlight>
                <a:latin typeface="Consolas"/>
                <a:ea typeface="Consolas"/>
                <a:cs typeface="Consolas"/>
                <a:sym typeface="Consolas"/>
              </a:rPr>
              <a:t>data</a:t>
            </a:r>
            <a:r>
              <a:rPr b="1" lang="en" sz="1400">
                <a:solidFill>
                  <a:srgbClr val="000000"/>
                </a:solidFill>
                <a:latin typeface="Consolas"/>
                <a:ea typeface="Consolas"/>
                <a:cs typeface="Consolas"/>
                <a:sym typeface="Consolas"/>
              </a:rPr>
              <a:t> = {</a:t>
            </a:r>
            <a:r>
              <a:rPr b="1" lang="en" sz="1400">
                <a:solidFill>
                  <a:srgbClr val="073763"/>
                </a:solidFill>
                <a:latin typeface="Consolas"/>
                <a:ea typeface="Consolas"/>
                <a:cs typeface="Consolas"/>
                <a:sym typeface="Consolas"/>
              </a:rPr>
              <a:t>"mammal"</a:t>
            </a:r>
            <a:r>
              <a:rPr b="1" lang="en" sz="1400">
                <a:solidFill>
                  <a:srgbClr val="000000"/>
                </a:solidFill>
                <a:latin typeface="Consolas"/>
                <a:ea typeface="Consolas"/>
                <a:cs typeface="Consolas"/>
                <a:sym typeface="Consolas"/>
              </a:rPr>
              <a:t>: ["</a:t>
            </a:r>
            <a:r>
              <a:rPr b="1" lang="en" sz="1400">
                <a:solidFill>
                  <a:srgbClr val="073763"/>
                </a:solidFill>
                <a:latin typeface="Consolas"/>
                <a:ea typeface="Consolas"/>
                <a:cs typeface="Consolas"/>
                <a:sym typeface="Consolas"/>
              </a:rPr>
              <a:t>African Elephant", "Bottlenose Dolphin", "Cheetah",                                                                                                                  </a:t>
            </a:r>
            <a:br>
              <a:rPr b="1" lang="en" sz="1400">
                <a:solidFill>
                  <a:srgbClr val="073763"/>
                </a:solidFill>
                <a:latin typeface="Consolas"/>
                <a:ea typeface="Consolas"/>
                <a:cs typeface="Consolas"/>
                <a:sym typeface="Consolas"/>
              </a:rPr>
            </a:br>
            <a:r>
              <a:rPr b="1" lang="en" sz="1400">
                <a:solidFill>
                  <a:srgbClr val="073763"/>
                </a:solidFill>
                <a:latin typeface="Consolas"/>
                <a:ea typeface="Consolas"/>
                <a:cs typeface="Consolas"/>
                <a:sym typeface="Consolas"/>
              </a:rPr>
              <a:t>				"Domestic Cat", "Giraffe", "Ground Squirrel", "Horse", "House Mouse",  </a:t>
            </a:r>
            <a:br>
              <a:rPr b="1" lang="en" sz="1400">
                <a:solidFill>
                  <a:srgbClr val="073763"/>
                </a:solidFill>
                <a:latin typeface="Consolas"/>
                <a:ea typeface="Consolas"/>
                <a:cs typeface="Consolas"/>
                <a:sym typeface="Consolas"/>
              </a:rPr>
            </a:br>
            <a:r>
              <a:rPr b="1" lang="en" sz="1400">
                <a:solidFill>
                  <a:srgbClr val="073763"/>
                </a:solidFill>
                <a:latin typeface="Consolas"/>
                <a:ea typeface="Consolas"/>
                <a:cs typeface="Consolas"/>
                <a:sym typeface="Consolas"/>
              </a:rPr>
              <a:t>				"Human", "Killer Whale", "Lion", "Pig", "Rabbit"</a:t>
            </a:r>
            <a:r>
              <a:rPr b="1" lang="en" sz="1400">
                <a:solidFill>
                  <a:srgbClr val="000000"/>
                </a:solidFill>
                <a:latin typeface="Consolas"/>
                <a:ea typeface="Consolas"/>
                <a:cs typeface="Consolas"/>
                <a:sym typeface="Consolas"/>
              </a:rPr>
              <a:t>],</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rPr b="1" lang="en" sz="1400">
                <a:solidFill>
                  <a:srgbClr val="000000"/>
                </a:solidFill>
                <a:latin typeface="Consolas"/>
                <a:ea typeface="Consolas"/>
                <a:cs typeface="Consolas"/>
                <a:sym typeface="Consolas"/>
              </a:rPr>
              <a:t>        </a:t>
            </a:r>
            <a:r>
              <a:rPr b="1" lang="en" sz="1400">
                <a:solidFill>
                  <a:srgbClr val="073763"/>
                </a:solidFill>
                <a:latin typeface="Consolas"/>
                <a:ea typeface="Consolas"/>
                <a:cs typeface="Consolas"/>
                <a:sym typeface="Consolas"/>
              </a:rPr>
              <a:t>"life_span"</a:t>
            </a:r>
            <a:r>
              <a:rPr b="1" lang="en" sz="1400">
                <a:solidFill>
                  <a:srgbClr val="000000"/>
                </a:solidFill>
                <a:latin typeface="Consolas"/>
                <a:ea typeface="Consolas"/>
                <a:cs typeface="Consolas"/>
                <a:sym typeface="Consolas"/>
              </a:rPr>
              <a:t>: [</a:t>
            </a:r>
            <a:r>
              <a:rPr b="1" lang="en" sz="1400">
                <a:solidFill>
                  <a:srgbClr val="0000FF"/>
                </a:solidFill>
                <a:latin typeface="Consolas"/>
                <a:ea typeface="Consolas"/>
                <a:cs typeface="Consolas"/>
                <a:sym typeface="Consolas"/>
              </a:rPr>
              <a:t>70</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25</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14</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16</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25</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9</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25</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3</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80</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50</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15</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10</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5</a:t>
            </a:r>
            <a:r>
              <a:rPr b="1" lang="en" sz="1400">
                <a:solidFill>
                  <a:srgbClr val="000000"/>
                </a:solidFill>
                <a:latin typeface="Consolas"/>
                <a:ea typeface="Consolas"/>
                <a:cs typeface="Consolas"/>
                <a:sym typeface="Consolas"/>
              </a:rPr>
              <a:t>],</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rPr b="1" lang="en" sz="1400">
                <a:solidFill>
                  <a:srgbClr val="000000"/>
                </a:solidFill>
                <a:latin typeface="Consolas"/>
                <a:ea typeface="Consolas"/>
                <a:cs typeface="Consolas"/>
                <a:sym typeface="Consolas"/>
              </a:rPr>
              <a:t>        </a:t>
            </a:r>
            <a:r>
              <a:rPr b="1" lang="en" sz="1400">
                <a:solidFill>
                  <a:srgbClr val="073763"/>
                </a:solidFill>
                <a:latin typeface="Consolas"/>
                <a:ea typeface="Consolas"/>
                <a:cs typeface="Consolas"/>
                <a:sym typeface="Consolas"/>
              </a:rPr>
              <a:t>"hours_of_sleep"</a:t>
            </a:r>
            <a:r>
              <a:rPr b="1" lang="en" sz="1400">
                <a:solidFill>
                  <a:srgbClr val="000000"/>
                </a:solidFill>
                <a:latin typeface="Consolas"/>
                <a:ea typeface="Consolas"/>
                <a:cs typeface="Consolas"/>
                <a:sym typeface="Consolas"/>
              </a:rPr>
              <a:t>: [</a:t>
            </a:r>
            <a:r>
              <a:rPr b="1" lang="en" sz="1400">
                <a:solidFill>
                  <a:srgbClr val="0000FF"/>
                </a:solidFill>
                <a:latin typeface="Consolas"/>
                <a:ea typeface="Consolas"/>
                <a:cs typeface="Consolas"/>
                <a:sym typeface="Consolas"/>
              </a:rPr>
              <a:t>3</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5</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12</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12</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2</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15</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3</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12</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8</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3</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20</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8</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11</a:t>
            </a:r>
            <a:r>
              <a:rPr b="1" lang="en" sz="1400">
                <a:solidFill>
                  <a:srgbClr val="000000"/>
                </a:solidFill>
                <a:latin typeface="Consolas"/>
                <a:ea typeface="Consolas"/>
                <a:cs typeface="Consolas"/>
                <a:sym typeface="Consolas"/>
              </a:rPr>
              <a:t>]}</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rPr b="1" lang="en" sz="1400">
                <a:solidFill>
                  <a:srgbClr val="000000"/>
                </a:solidFill>
                <a:latin typeface="Consolas"/>
                <a:ea typeface="Consolas"/>
                <a:cs typeface="Consolas"/>
                <a:sym typeface="Consolas"/>
              </a:rPr>
              <a:t>mammals = </a:t>
            </a:r>
            <a:r>
              <a:rPr b="1" lang="en" sz="1400">
                <a:solidFill>
                  <a:schemeClr val="dk1"/>
                </a:solidFill>
                <a:latin typeface="Consolas"/>
                <a:ea typeface="Consolas"/>
                <a:cs typeface="Consolas"/>
                <a:sym typeface="Consolas"/>
              </a:rPr>
              <a:t>pd.DataFrame(</a:t>
            </a:r>
            <a:r>
              <a:rPr b="1" lang="en" sz="1400">
                <a:solidFill>
                  <a:schemeClr val="dk1"/>
                </a:solidFill>
                <a:highlight>
                  <a:srgbClr val="FFFF00"/>
                </a:highlight>
                <a:latin typeface="Consolas"/>
                <a:ea typeface="Consolas"/>
                <a:cs typeface="Consolas"/>
                <a:sym typeface="Consolas"/>
              </a:rPr>
              <a:t>data</a:t>
            </a:r>
            <a:r>
              <a:rPr b="1" lang="en" sz="1400">
                <a:solidFill>
                  <a:schemeClr val="dk1"/>
                </a:solidFill>
                <a:latin typeface="Consolas"/>
                <a:ea typeface="Consolas"/>
                <a:cs typeface="Consolas"/>
                <a:sym typeface="Consolas"/>
              </a:rPr>
              <a:t>)</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t/>
            </a:r>
            <a:endParaRPr b="1" sz="1400">
              <a:solidFill>
                <a:srgbClr val="741B47"/>
              </a:solidFill>
              <a:latin typeface="Consolas"/>
              <a:ea typeface="Consolas"/>
              <a:cs typeface="Consolas"/>
              <a:sym typeface="Consolas"/>
            </a:endParaRPr>
          </a:p>
          <a:p>
            <a:pPr indent="0" lvl="0" marL="0" rtl="0" algn="l">
              <a:spcBef>
                <a:spcPts val="1200"/>
              </a:spcBef>
              <a:spcAft>
                <a:spcPts val="0"/>
              </a:spcAft>
              <a:buNone/>
            </a:pPr>
            <a:r>
              <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t/>
            </a:r>
            <a:endParaRPr b="1" sz="1200">
              <a:solidFill>
                <a:srgbClr val="741B47"/>
              </a:solidFill>
              <a:latin typeface="Consolas"/>
              <a:ea typeface="Consolas"/>
              <a:cs typeface="Consolas"/>
              <a:sym typeface="Consolas"/>
            </a:endParaRPr>
          </a:p>
          <a:p>
            <a:pPr indent="0" lvl="0" marL="0" rtl="0" algn="l">
              <a:spcBef>
                <a:spcPts val="1200"/>
              </a:spcBef>
              <a:spcAft>
                <a:spcPts val="0"/>
              </a:spcAft>
              <a:buClr>
                <a:schemeClr val="dk1"/>
              </a:buClr>
              <a:buSzPct val="91666"/>
              <a:buFont typeface="Arial"/>
              <a:buNone/>
            </a:pPr>
            <a:r>
              <a:t/>
            </a:r>
            <a:endParaRPr b="1" sz="1200">
              <a:solidFill>
                <a:srgbClr val="111111"/>
              </a:solidFill>
              <a:latin typeface="Consolas"/>
              <a:ea typeface="Consolas"/>
              <a:cs typeface="Consolas"/>
              <a:sym typeface="Consolas"/>
            </a:endParaRPr>
          </a:p>
          <a:p>
            <a:pPr indent="0" lvl="0" marL="0" rtl="0" algn="l">
              <a:spcBef>
                <a:spcPts val="1200"/>
              </a:spcBef>
              <a:spcAft>
                <a:spcPts val="0"/>
              </a:spcAft>
              <a:buNone/>
            </a:pPr>
            <a:r>
              <a:t/>
            </a:r>
            <a:endParaRPr b="1" sz="1200">
              <a:solidFill>
                <a:srgbClr val="111111"/>
              </a:solidFill>
              <a:latin typeface="Consolas"/>
              <a:ea typeface="Consolas"/>
              <a:cs typeface="Consolas"/>
              <a:sym typeface="Consolas"/>
            </a:endParaRPr>
          </a:p>
          <a:p>
            <a:pPr indent="0" lvl="0" marL="0" rtl="0" algn="l">
              <a:spcBef>
                <a:spcPts val="1200"/>
              </a:spcBef>
              <a:spcAft>
                <a:spcPts val="1200"/>
              </a:spcAft>
              <a:buNone/>
            </a:pPr>
            <a:r>
              <a:t/>
            </a:r>
            <a:endParaRPr b="1" sz="1350">
              <a:solidFill>
                <a:srgbClr val="333333"/>
              </a:solidFill>
              <a:highlight>
                <a:srgbClr val="FFFFFF"/>
              </a:highlight>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DataFrame Functions </a:t>
            </a:r>
            <a:endParaRPr/>
          </a:p>
        </p:txBody>
      </p:sp>
      <p:sp>
        <p:nvSpPr>
          <p:cNvPr id="160" name="Google Shape;160;p26"/>
          <p:cNvSpPr txBox="1"/>
          <p:nvPr>
            <p:ph idx="1" type="body"/>
          </p:nvPr>
        </p:nvSpPr>
        <p:spPr>
          <a:xfrm>
            <a:off x="57350" y="1292200"/>
            <a:ext cx="9006000" cy="34230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b="1" lang="en" sz="1400">
                <a:solidFill>
                  <a:srgbClr val="000000"/>
                </a:solidFill>
                <a:latin typeface="Consolas"/>
                <a:ea typeface="Consolas"/>
                <a:cs typeface="Consolas"/>
                <a:sym typeface="Consolas"/>
              </a:rPr>
              <a:t>data = {</a:t>
            </a:r>
            <a:r>
              <a:rPr b="1" lang="en" sz="1400">
                <a:solidFill>
                  <a:srgbClr val="073763"/>
                </a:solidFill>
                <a:latin typeface="Consolas"/>
                <a:ea typeface="Consolas"/>
                <a:cs typeface="Consolas"/>
                <a:sym typeface="Consolas"/>
              </a:rPr>
              <a:t>"mammal"</a:t>
            </a:r>
            <a:r>
              <a:rPr b="1" lang="en" sz="1400">
                <a:solidFill>
                  <a:srgbClr val="000000"/>
                </a:solidFill>
                <a:latin typeface="Consolas"/>
                <a:ea typeface="Consolas"/>
                <a:cs typeface="Consolas"/>
                <a:sym typeface="Consolas"/>
              </a:rPr>
              <a:t>: ["</a:t>
            </a:r>
            <a:r>
              <a:rPr b="1" lang="en" sz="1400">
                <a:solidFill>
                  <a:srgbClr val="073763"/>
                </a:solidFill>
                <a:latin typeface="Consolas"/>
                <a:ea typeface="Consolas"/>
                <a:cs typeface="Consolas"/>
                <a:sym typeface="Consolas"/>
              </a:rPr>
              <a:t>African Elephant", "Bottlenose Dolphin", "Cheetah",                                                                                                                  </a:t>
            </a:r>
            <a:br>
              <a:rPr b="1" lang="en" sz="1400">
                <a:solidFill>
                  <a:srgbClr val="073763"/>
                </a:solidFill>
                <a:latin typeface="Consolas"/>
                <a:ea typeface="Consolas"/>
                <a:cs typeface="Consolas"/>
                <a:sym typeface="Consolas"/>
              </a:rPr>
            </a:br>
            <a:r>
              <a:rPr b="1" lang="en" sz="1400">
                <a:solidFill>
                  <a:srgbClr val="073763"/>
                </a:solidFill>
                <a:latin typeface="Consolas"/>
                <a:ea typeface="Consolas"/>
                <a:cs typeface="Consolas"/>
                <a:sym typeface="Consolas"/>
              </a:rPr>
              <a:t>				"Domestic Cat", "Giraffe", "Ground Squirrel", "Horse", "House Mouse",  </a:t>
            </a:r>
            <a:br>
              <a:rPr b="1" lang="en" sz="1400">
                <a:solidFill>
                  <a:srgbClr val="073763"/>
                </a:solidFill>
                <a:latin typeface="Consolas"/>
                <a:ea typeface="Consolas"/>
                <a:cs typeface="Consolas"/>
                <a:sym typeface="Consolas"/>
              </a:rPr>
            </a:br>
            <a:r>
              <a:rPr b="1" lang="en" sz="1400">
                <a:solidFill>
                  <a:srgbClr val="073763"/>
                </a:solidFill>
                <a:latin typeface="Consolas"/>
                <a:ea typeface="Consolas"/>
                <a:cs typeface="Consolas"/>
                <a:sym typeface="Consolas"/>
              </a:rPr>
              <a:t>				"Human", "Killer Whale", "Lion", "Pig", "Rabbit"</a:t>
            </a:r>
            <a:r>
              <a:rPr b="1" lang="en" sz="1400">
                <a:solidFill>
                  <a:srgbClr val="000000"/>
                </a:solidFill>
                <a:latin typeface="Consolas"/>
                <a:ea typeface="Consolas"/>
                <a:cs typeface="Consolas"/>
                <a:sym typeface="Consolas"/>
              </a:rPr>
              <a:t>],</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rPr b="1" lang="en" sz="1400">
                <a:solidFill>
                  <a:srgbClr val="000000"/>
                </a:solidFill>
                <a:latin typeface="Consolas"/>
                <a:ea typeface="Consolas"/>
                <a:cs typeface="Consolas"/>
                <a:sym typeface="Consolas"/>
              </a:rPr>
              <a:t>        </a:t>
            </a:r>
            <a:r>
              <a:rPr b="1" lang="en" sz="1400">
                <a:solidFill>
                  <a:srgbClr val="073763"/>
                </a:solidFill>
                <a:latin typeface="Consolas"/>
                <a:ea typeface="Consolas"/>
                <a:cs typeface="Consolas"/>
                <a:sym typeface="Consolas"/>
              </a:rPr>
              <a:t>"life_span"</a:t>
            </a:r>
            <a:r>
              <a:rPr b="1" lang="en" sz="1400">
                <a:solidFill>
                  <a:srgbClr val="000000"/>
                </a:solidFill>
                <a:latin typeface="Consolas"/>
                <a:ea typeface="Consolas"/>
                <a:cs typeface="Consolas"/>
                <a:sym typeface="Consolas"/>
              </a:rPr>
              <a:t>: [</a:t>
            </a:r>
            <a:r>
              <a:rPr b="1" lang="en" sz="1400">
                <a:solidFill>
                  <a:srgbClr val="0000FF"/>
                </a:solidFill>
                <a:latin typeface="Consolas"/>
                <a:ea typeface="Consolas"/>
                <a:cs typeface="Consolas"/>
                <a:sym typeface="Consolas"/>
              </a:rPr>
              <a:t>70</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25</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14</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16</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25</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9</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25</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3</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80</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50</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15</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10</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5</a:t>
            </a:r>
            <a:r>
              <a:rPr b="1" lang="en" sz="1400">
                <a:solidFill>
                  <a:srgbClr val="000000"/>
                </a:solidFill>
                <a:latin typeface="Consolas"/>
                <a:ea typeface="Consolas"/>
                <a:cs typeface="Consolas"/>
                <a:sym typeface="Consolas"/>
              </a:rPr>
              <a:t>],</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rPr b="1" lang="en" sz="1400">
                <a:solidFill>
                  <a:srgbClr val="000000"/>
                </a:solidFill>
                <a:latin typeface="Consolas"/>
                <a:ea typeface="Consolas"/>
                <a:cs typeface="Consolas"/>
                <a:sym typeface="Consolas"/>
              </a:rPr>
              <a:t>        </a:t>
            </a:r>
            <a:r>
              <a:rPr b="1" lang="en" sz="1400">
                <a:solidFill>
                  <a:srgbClr val="073763"/>
                </a:solidFill>
                <a:latin typeface="Consolas"/>
                <a:ea typeface="Consolas"/>
                <a:cs typeface="Consolas"/>
                <a:sym typeface="Consolas"/>
              </a:rPr>
              <a:t>"hours_of_sleep"</a:t>
            </a:r>
            <a:r>
              <a:rPr b="1" lang="en" sz="1400">
                <a:solidFill>
                  <a:srgbClr val="000000"/>
                </a:solidFill>
                <a:latin typeface="Consolas"/>
                <a:ea typeface="Consolas"/>
                <a:cs typeface="Consolas"/>
                <a:sym typeface="Consolas"/>
              </a:rPr>
              <a:t>: [</a:t>
            </a:r>
            <a:r>
              <a:rPr b="1" lang="en" sz="1400">
                <a:solidFill>
                  <a:srgbClr val="0000FF"/>
                </a:solidFill>
                <a:latin typeface="Consolas"/>
                <a:ea typeface="Consolas"/>
                <a:cs typeface="Consolas"/>
                <a:sym typeface="Consolas"/>
              </a:rPr>
              <a:t>3</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5</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12</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12</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2</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15</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3</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12</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8</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3</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20</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8</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11</a:t>
            </a:r>
            <a:r>
              <a:rPr b="1" lang="en" sz="1400">
                <a:solidFill>
                  <a:srgbClr val="000000"/>
                </a:solidFill>
                <a:latin typeface="Consolas"/>
                <a:ea typeface="Consolas"/>
                <a:cs typeface="Consolas"/>
                <a:sym typeface="Consolas"/>
              </a:rPr>
              <a:t>]}</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rPr b="1" lang="en" sz="1400">
                <a:solidFill>
                  <a:srgbClr val="000000"/>
                </a:solidFill>
                <a:latin typeface="Consolas"/>
                <a:ea typeface="Consolas"/>
                <a:cs typeface="Consolas"/>
                <a:sym typeface="Consolas"/>
              </a:rPr>
              <a:t>mammals = </a:t>
            </a:r>
            <a:r>
              <a:rPr b="1" lang="en" sz="1400">
                <a:solidFill>
                  <a:schemeClr val="dk1"/>
                </a:solidFill>
                <a:latin typeface="Consolas"/>
                <a:ea typeface="Consolas"/>
                <a:cs typeface="Consolas"/>
                <a:sym typeface="Consolas"/>
              </a:rPr>
              <a:t>pd.DataFrame(data)</a:t>
            </a:r>
            <a:endParaRPr b="1" sz="1400">
              <a:solidFill>
                <a:srgbClr val="000000"/>
              </a:solidFill>
              <a:latin typeface="Consolas"/>
              <a:ea typeface="Consolas"/>
              <a:cs typeface="Consolas"/>
              <a:sym typeface="Consolas"/>
            </a:endParaRPr>
          </a:p>
          <a:p>
            <a:pPr indent="0" lvl="0" marL="0" rtl="0" algn="l">
              <a:spcBef>
                <a:spcPts val="1200"/>
              </a:spcBef>
              <a:spcAft>
                <a:spcPts val="0"/>
              </a:spcAft>
              <a:buClr>
                <a:schemeClr val="dk1"/>
              </a:buClr>
              <a:buSzPct val="78571"/>
              <a:buFont typeface="Arial"/>
              <a:buNone/>
            </a:pPr>
            <a:r>
              <a:rPr b="1" lang="en" sz="1400">
                <a:solidFill>
                  <a:srgbClr val="741B47"/>
                </a:solidFill>
                <a:latin typeface="Consolas"/>
                <a:ea typeface="Consolas"/>
                <a:cs typeface="Consolas"/>
                <a:sym typeface="Consolas"/>
              </a:rPr>
              <a:t>print</a:t>
            </a:r>
            <a:r>
              <a:rPr b="1" lang="en" sz="1400">
                <a:solidFill>
                  <a:schemeClr val="dk1"/>
                </a:solidFill>
                <a:latin typeface="Consolas"/>
                <a:ea typeface="Consolas"/>
                <a:cs typeface="Consolas"/>
                <a:sym typeface="Consolas"/>
              </a:rPr>
              <a:t>(mammals)</a:t>
            </a:r>
            <a:endParaRPr b="1" sz="1400">
              <a:solidFill>
                <a:srgbClr val="741B47"/>
              </a:solidFill>
              <a:latin typeface="Consolas"/>
              <a:ea typeface="Consolas"/>
              <a:cs typeface="Consolas"/>
              <a:sym typeface="Consolas"/>
            </a:endParaRPr>
          </a:p>
          <a:p>
            <a:pPr indent="0" lvl="0" marL="0" rtl="0" algn="l">
              <a:spcBef>
                <a:spcPts val="1200"/>
              </a:spcBef>
              <a:spcAft>
                <a:spcPts val="0"/>
              </a:spcAft>
              <a:buNone/>
            </a:pPr>
            <a:r>
              <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t/>
            </a:r>
            <a:endParaRPr b="1" sz="1200">
              <a:solidFill>
                <a:srgbClr val="741B47"/>
              </a:solidFill>
              <a:latin typeface="Consolas"/>
              <a:ea typeface="Consolas"/>
              <a:cs typeface="Consolas"/>
              <a:sym typeface="Consolas"/>
            </a:endParaRPr>
          </a:p>
          <a:p>
            <a:pPr indent="0" lvl="0" marL="0" rtl="0" algn="l">
              <a:spcBef>
                <a:spcPts val="1200"/>
              </a:spcBef>
              <a:spcAft>
                <a:spcPts val="0"/>
              </a:spcAft>
              <a:buClr>
                <a:schemeClr val="dk1"/>
              </a:buClr>
              <a:buSzPct val="91666"/>
              <a:buFont typeface="Arial"/>
              <a:buNone/>
            </a:pPr>
            <a:r>
              <a:t/>
            </a:r>
            <a:endParaRPr b="1" sz="1200">
              <a:solidFill>
                <a:srgbClr val="111111"/>
              </a:solidFill>
              <a:latin typeface="Consolas"/>
              <a:ea typeface="Consolas"/>
              <a:cs typeface="Consolas"/>
              <a:sym typeface="Consolas"/>
            </a:endParaRPr>
          </a:p>
          <a:p>
            <a:pPr indent="0" lvl="0" marL="0" rtl="0" algn="l">
              <a:spcBef>
                <a:spcPts val="1200"/>
              </a:spcBef>
              <a:spcAft>
                <a:spcPts val="0"/>
              </a:spcAft>
              <a:buNone/>
            </a:pPr>
            <a:r>
              <a:t/>
            </a:r>
            <a:endParaRPr b="1" sz="1200">
              <a:solidFill>
                <a:srgbClr val="111111"/>
              </a:solidFill>
              <a:latin typeface="Consolas"/>
              <a:ea typeface="Consolas"/>
              <a:cs typeface="Consolas"/>
              <a:sym typeface="Consolas"/>
            </a:endParaRPr>
          </a:p>
          <a:p>
            <a:pPr indent="0" lvl="0" marL="0" rtl="0" algn="l">
              <a:spcBef>
                <a:spcPts val="1200"/>
              </a:spcBef>
              <a:spcAft>
                <a:spcPts val="1200"/>
              </a:spcAft>
              <a:buNone/>
            </a:pPr>
            <a:r>
              <a:t/>
            </a:r>
            <a:endParaRPr b="1" sz="1350">
              <a:solidFill>
                <a:srgbClr val="333333"/>
              </a:solidFill>
              <a:highlight>
                <a:srgbClr val="FFFFFF"/>
              </a:highlight>
              <a:latin typeface="Arial"/>
              <a:ea typeface="Arial"/>
              <a:cs typeface="Arial"/>
              <a:sym typeface="Arial"/>
            </a:endParaRPr>
          </a:p>
        </p:txBody>
      </p:sp>
      <p:pic>
        <p:nvPicPr>
          <p:cNvPr id="161" name="Google Shape;161;p26"/>
          <p:cNvPicPr preferRelativeResize="0"/>
          <p:nvPr/>
        </p:nvPicPr>
        <p:blipFill>
          <a:blip r:embed="rId3">
            <a:alphaModFix/>
          </a:blip>
          <a:stretch>
            <a:fillRect/>
          </a:stretch>
        </p:blipFill>
        <p:spPr>
          <a:xfrm>
            <a:off x="3989188" y="2865838"/>
            <a:ext cx="4143375" cy="2009775"/>
          </a:xfrm>
          <a:prstGeom prst="rect">
            <a:avLst/>
          </a:prstGeom>
          <a:noFill/>
          <a:ln cap="flat" cmpd="sng" w="9525">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DataFrame Functions </a:t>
            </a:r>
            <a:endParaRPr/>
          </a:p>
        </p:txBody>
      </p:sp>
      <p:sp>
        <p:nvSpPr>
          <p:cNvPr id="167" name="Google Shape;167;p27"/>
          <p:cNvSpPr txBox="1"/>
          <p:nvPr>
            <p:ph idx="1" type="body"/>
          </p:nvPr>
        </p:nvSpPr>
        <p:spPr>
          <a:xfrm>
            <a:off x="458075" y="1452625"/>
            <a:ext cx="8271300" cy="34230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t/>
            </a:r>
            <a:endParaRPr sz="1500">
              <a:solidFill>
                <a:srgbClr val="000000"/>
              </a:solidFill>
            </a:endParaRPr>
          </a:p>
          <a:p>
            <a:pPr indent="0" lvl="0" marL="0" rtl="0" algn="l">
              <a:spcBef>
                <a:spcPts val="120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0"/>
              </a:spcAft>
              <a:buNone/>
            </a:pPr>
            <a:r>
              <a:rPr b="1" lang="en" sz="1500">
                <a:solidFill>
                  <a:srgbClr val="741B47"/>
                </a:solidFill>
                <a:latin typeface="Consolas"/>
                <a:ea typeface="Consolas"/>
                <a:cs typeface="Consolas"/>
                <a:sym typeface="Consolas"/>
              </a:rPr>
              <a:t>print</a:t>
            </a:r>
            <a:r>
              <a:rPr b="1" lang="en" sz="1500">
                <a:solidFill>
                  <a:srgbClr val="111111"/>
                </a:solidFill>
                <a:latin typeface="Consolas"/>
                <a:ea typeface="Consolas"/>
                <a:cs typeface="Consolas"/>
                <a:sym typeface="Consolas"/>
              </a:rPr>
              <a:t>(mammals.dtypes)</a:t>
            </a:r>
            <a:endParaRPr b="1" sz="1500">
              <a:solidFill>
                <a:srgbClr val="111111"/>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111111"/>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111111"/>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111111"/>
              </a:solidFill>
              <a:latin typeface="Consolas"/>
              <a:ea typeface="Consolas"/>
              <a:cs typeface="Consolas"/>
              <a:sym typeface="Consolas"/>
            </a:endParaRPr>
          </a:p>
          <a:p>
            <a:pPr indent="0" lvl="0" marL="0" rtl="0" algn="l">
              <a:spcBef>
                <a:spcPts val="1200"/>
              </a:spcBef>
              <a:spcAft>
                <a:spcPts val="1200"/>
              </a:spcAft>
              <a:buNone/>
            </a:pPr>
            <a:r>
              <a:t/>
            </a:r>
            <a:endParaRPr b="1" sz="1500">
              <a:solidFill>
                <a:srgbClr val="333333"/>
              </a:solidFill>
              <a:highlight>
                <a:srgbClr val="FFFFFF"/>
              </a:highlight>
              <a:latin typeface="Arial"/>
              <a:ea typeface="Arial"/>
              <a:cs typeface="Arial"/>
              <a:sym typeface="Arial"/>
            </a:endParaRPr>
          </a:p>
        </p:txBody>
      </p:sp>
      <p:pic>
        <p:nvPicPr>
          <p:cNvPr id="168" name="Google Shape;168;p27"/>
          <p:cNvPicPr preferRelativeResize="0"/>
          <p:nvPr/>
        </p:nvPicPr>
        <p:blipFill rotWithShape="1">
          <a:blip r:embed="rId3">
            <a:alphaModFix/>
          </a:blip>
          <a:srcRect b="-69086" l="-2374" r="-11780" t="-7967"/>
          <a:stretch/>
        </p:blipFill>
        <p:spPr>
          <a:xfrm>
            <a:off x="5091850" y="3272700"/>
            <a:ext cx="3232775" cy="1406125"/>
          </a:xfrm>
          <a:prstGeom prst="rect">
            <a:avLst/>
          </a:prstGeom>
          <a:noFill/>
          <a:ln cap="flat" cmpd="sng" w="9525">
            <a:solidFill>
              <a:schemeClr val="dk2"/>
            </a:solidFill>
            <a:prstDash val="solid"/>
            <a:round/>
            <a:headEnd len="sm" w="sm" type="none"/>
            <a:tailEnd len="sm" w="sm" type="none"/>
          </a:ln>
        </p:spPr>
      </p:pic>
      <p:graphicFrame>
        <p:nvGraphicFramePr>
          <p:cNvPr id="169" name="Google Shape;169;p27"/>
          <p:cNvGraphicFramePr/>
          <p:nvPr/>
        </p:nvGraphicFramePr>
        <p:xfrm>
          <a:off x="458075" y="1391200"/>
          <a:ext cx="3000000" cy="3000000"/>
        </p:xfrm>
        <a:graphic>
          <a:graphicData uri="http://schemas.openxmlformats.org/drawingml/2006/table">
            <a:tbl>
              <a:tblPr>
                <a:noFill/>
                <a:tableStyleId>{E759BB57-851F-4C18-8D62-AFBCC80DCAF7}</a:tableStyleId>
              </a:tblPr>
              <a:tblGrid>
                <a:gridCol w="3093725"/>
                <a:gridCol w="5177575"/>
              </a:tblGrid>
              <a:tr h="579975">
                <a:tc>
                  <a:txBody>
                    <a:bodyPr/>
                    <a:lstStyle/>
                    <a:p>
                      <a:pPr indent="0" lvl="0" marL="0" rtl="0" algn="l">
                        <a:spcBef>
                          <a:spcPts val="0"/>
                        </a:spcBef>
                        <a:spcAft>
                          <a:spcPts val="0"/>
                        </a:spcAft>
                        <a:buNone/>
                      </a:pPr>
                      <a:r>
                        <a:rPr b="1" lang="en" sz="2000">
                          <a:latin typeface="Proxima Nova"/>
                          <a:ea typeface="Proxima Nova"/>
                          <a:cs typeface="Proxima Nova"/>
                          <a:sym typeface="Proxima Nova"/>
                        </a:rPr>
                        <a:t>Command</a:t>
                      </a:r>
                      <a:endParaRPr b="1" sz="2000">
                        <a:latin typeface="Proxima Nova"/>
                        <a:ea typeface="Proxima Nova"/>
                        <a:cs typeface="Proxima Nova"/>
                        <a:sym typeface="Proxima Nova"/>
                      </a:endParaRPr>
                    </a:p>
                  </a:txBody>
                  <a:tcPr marT="91425" marB="91425" marR="91425" marL="91425">
                    <a:solidFill>
                      <a:srgbClr val="EFEFEF"/>
                    </a:solidFill>
                  </a:tcPr>
                </a:tc>
                <a:tc>
                  <a:txBody>
                    <a:bodyPr/>
                    <a:lstStyle/>
                    <a:p>
                      <a:pPr indent="0" lvl="0" marL="0" rtl="0" algn="l">
                        <a:spcBef>
                          <a:spcPts val="0"/>
                        </a:spcBef>
                        <a:spcAft>
                          <a:spcPts val="0"/>
                        </a:spcAft>
                        <a:buNone/>
                      </a:pPr>
                      <a:r>
                        <a:rPr b="1" lang="en" sz="2000">
                          <a:latin typeface="Proxima Nova"/>
                          <a:ea typeface="Proxima Nova"/>
                          <a:cs typeface="Proxima Nova"/>
                          <a:sym typeface="Proxima Nova"/>
                        </a:rPr>
                        <a:t>What does it do?</a:t>
                      </a:r>
                      <a:endParaRPr b="1" sz="2000">
                        <a:latin typeface="Proxima Nova"/>
                        <a:ea typeface="Proxima Nova"/>
                        <a:cs typeface="Proxima Nova"/>
                        <a:sym typeface="Proxima Nova"/>
                      </a:endParaRPr>
                    </a:p>
                  </a:txBody>
                  <a:tcPr marT="91425" marB="91425" marR="91425" marL="91425">
                    <a:solidFill>
                      <a:srgbClr val="EFEFEF"/>
                    </a:solidFill>
                  </a:tcPr>
                </a:tc>
              </a:tr>
              <a:tr h="826150">
                <a:tc>
                  <a:txBody>
                    <a:bodyPr/>
                    <a:lstStyle/>
                    <a:p>
                      <a:pPr indent="0" lvl="0" marL="0" rtl="0" algn="l">
                        <a:spcBef>
                          <a:spcPts val="0"/>
                        </a:spcBef>
                        <a:spcAft>
                          <a:spcPts val="0"/>
                        </a:spcAft>
                        <a:buNone/>
                      </a:pPr>
                      <a:r>
                        <a:rPr b="1" lang="en" sz="2000">
                          <a:latin typeface="Courier New"/>
                          <a:ea typeface="Courier New"/>
                          <a:cs typeface="Courier New"/>
                          <a:sym typeface="Courier New"/>
                        </a:rPr>
                        <a:t>table.dtypes</a:t>
                      </a:r>
                      <a:endParaRPr b="1" sz="2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2000">
                          <a:latin typeface="Proxima Nova"/>
                          <a:ea typeface="Proxima Nova"/>
                          <a:cs typeface="Proxima Nova"/>
                          <a:sym typeface="Proxima Nova"/>
                        </a:rPr>
                        <a:t>Lists the data types used in each column in the DataFrame</a:t>
                      </a:r>
                      <a:endParaRPr sz="2000">
                        <a:latin typeface="Proxima Nova"/>
                        <a:ea typeface="Proxima Nova"/>
                        <a:cs typeface="Proxima Nova"/>
                        <a:sym typeface="Proxima Nova"/>
                      </a:endParaRPr>
                    </a:p>
                  </a:txBody>
                  <a:tcPr marT="91425" marB="91425" marR="91425" marL="9142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idx="1" type="body"/>
          </p:nvPr>
        </p:nvSpPr>
        <p:spPr>
          <a:xfrm>
            <a:off x="458075" y="1452625"/>
            <a:ext cx="8271300" cy="34230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111111"/>
              </a:solidFill>
              <a:latin typeface="Consolas"/>
              <a:ea typeface="Consolas"/>
              <a:cs typeface="Consolas"/>
              <a:sym typeface="Consolas"/>
            </a:endParaRPr>
          </a:p>
          <a:p>
            <a:pPr indent="0" lvl="0" marL="0" rtl="0" algn="l">
              <a:spcBef>
                <a:spcPts val="1200"/>
              </a:spcBef>
              <a:spcAft>
                <a:spcPts val="0"/>
              </a:spcAft>
              <a:buNone/>
            </a:pPr>
            <a:r>
              <a:rPr b="1" lang="en" sz="1500">
                <a:solidFill>
                  <a:srgbClr val="741B47"/>
                </a:solidFill>
                <a:latin typeface="Consolas"/>
                <a:ea typeface="Consolas"/>
                <a:cs typeface="Consolas"/>
                <a:sym typeface="Consolas"/>
              </a:rPr>
              <a:t>print</a:t>
            </a:r>
            <a:r>
              <a:rPr b="1" lang="en" sz="1500">
                <a:solidFill>
                  <a:srgbClr val="111111"/>
                </a:solidFill>
                <a:latin typeface="Consolas"/>
                <a:ea typeface="Consolas"/>
                <a:cs typeface="Consolas"/>
                <a:sym typeface="Consolas"/>
              </a:rPr>
              <a:t>(mammals.shape)</a:t>
            </a:r>
            <a:endParaRPr b="1" sz="1500">
              <a:solidFill>
                <a:srgbClr val="111111"/>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111111"/>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111111"/>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111111"/>
              </a:solidFill>
              <a:latin typeface="Consolas"/>
              <a:ea typeface="Consolas"/>
              <a:cs typeface="Consolas"/>
              <a:sym typeface="Consolas"/>
            </a:endParaRPr>
          </a:p>
          <a:p>
            <a:pPr indent="0" lvl="0" marL="0" rtl="0" algn="l">
              <a:spcBef>
                <a:spcPts val="1200"/>
              </a:spcBef>
              <a:spcAft>
                <a:spcPts val="1200"/>
              </a:spcAft>
              <a:buNone/>
            </a:pPr>
            <a:r>
              <a:t/>
            </a:r>
            <a:endParaRPr b="1" sz="1500">
              <a:solidFill>
                <a:srgbClr val="333333"/>
              </a:solidFill>
              <a:highlight>
                <a:srgbClr val="FFFFFF"/>
              </a:highlight>
              <a:latin typeface="Arial"/>
              <a:ea typeface="Arial"/>
              <a:cs typeface="Arial"/>
              <a:sym typeface="Arial"/>
            </a:endParaRPr>
          </a:p>
        </p:txBody>
      </p:sp>
      <p:graphicFrame>
        <p:nvGraphicFramePr>
          <p:cNvPr id="175" name="Google Shape;175;p28"/>
          <p:cNvGraphicFramePr/>
          <p:nvPr/>
        </p:nvGraphicFramePr>
        <p:xfrm>
          <a:off x="458075" y="1391200"/>
          <a:ext cx="3000000" cy="3000000"/>
        </p:xfrm>
        <a:graphic>
          <a:graphicData uri="http://schemas.openxmlformats.org/drawingml/2006/table">
            <a:tbl>
              <a:tblPr>
                <a:noFill/>
                <a:tableStyleId>{E759BB57-851F-4C18-8D62-AFBCC80DCAF7}</a:tableStyleId>
              </a:tblPr>
              <a:tblGrid>
                <a:gridCol w="3093725"/>
                <a:gridCol w="5177575"/>
              </a:tblGrid>
              <a:tr h="579975">
                <a:tc>
                  <a:txBody>
                    <a:bodyPr/>
                    <a:lstStyle/>
                    <a:p>
                      <a:pPr indent="0" lvl="0" marL="0" rtl="0" algn="l">
                        <a:spcBef>
                          <a:spcPts val="0"/>
                        </a:spcBef>
                        <a:spcAft>
                          <a:spcPts val="0"/>
                        </a:spcAft>
                        <a:buNone/>
                      </a:pPr>
                      <a:r>
                        <a:rPr b="1" lang="en" sz="2000">
                          <a:latin typeface="Proxima Nova"/>
                          <a:ea typeface="Proxima Nova"/>
                          <a:cs typeface="Proxima Nova"/>
                          <a:sym typeface="Proxima Nova"/>
                        </a:rPr>
                        <a:t>Command</a:t>
                      </a:r>
                      <a:endParaRPr b="1" sz="2000">
                        <a:latin typeface="Proxima Nova"/>
                        <a:ea typeface="Proxima Nova"/>
                        <a:cs typeface="Proxima Nova"/>
                        <a:sym typeface="Proxima Nova"/>
                      </a:endParaRPr>
                    </a:p>
                  </a:txBody>
                  <a:tcPr marT="91425" marB="91425" marR="91425" marL="91425">
                    <a:solidFill>
                      <a:srgbClr val="EFEFEF"/>
                    </a:solidFill>
                  </a:tcPr>
                </a:tc>
                <a:tc>
                  <a:txBody>
                    <a:bodyPr/>
                    <a:lstStyle/>
                    <a:p>
                      <a:pPr indent="0" lvl="0" marL="0" rtl="0" algn="l">
                        <a:spcBef>
                          <a:spcPts val="0"/>
                        </a:spcBef>
                        <a:spcAft>
                          <a:spcPts val="0"/>
                        </a:spcAft>
                        <a:buNone/>
                      </a:pPr>
                      <a:r>
                        <a:rPr b="1" lang="en" sz="2000">
                          <a:latin typeface="Proxima Nova"/>
                          <a:ea typeface="Proxima Nova"/>
                          <a:cs typeface="Proxima Nova"/>
                          <a:sym typeface="Proxima Nova"/>
                        </a:rPr>
                        <a:t>What does it do?</a:t>
                      </a:r>
                      <a:endParaRPr b="1" sz="2000">
                        <a:latin typeface="Proxima Nova"/>
                        <a:ea typeface="Proxima Nova"/>
                        <a:cs typeface="Proxima Nova"/>
                        <a:sym typeface="Proxima Nova"/>
                      </a:endParaRPr>
                    </a:p>
                  </a:txBody>
                  <a:tcPr marT="91425" marB="91425" marR="91425" marL="91425">
                    <a:solidFill>
                      <a:srgbClr val="EFEFEF"/>
                    </a:solidFill>
                  </a:tcPr>
                </a:tc>
              </a:tr>
              <a:tr h="826150">
                <a:tc>
                  <a:txBody>
                    <a:bodyPr/>
                    <a:lstStyle/>
                    <a:p>
                      <a:pPr indent="0" lvl="0" marL="0" rtl="0" algn="l">
                        <a:spcBef>
                          <a:spcPts val="0"/>
                        </a:spcBef>
                        <a:spcAft>
                          <a:spcPts val="0"/>
                        </a:spcAft>
                        <a:buNone/>
                      </a:pPr>
                      <a:r>
                        <a:rPr b="1" lang="en" sz="2000">
                          <a:latin typeface="Courier New"/>
                          <a:ea typeface="Courier New"/>
                          <a:cs typeface="Courier New"/>
                          <a:sym typeface="Courier New"/>
                        </a:rPr>
                        <a:t>table.shape</a:t>
                      </a:r>
                      <a:endParaRPr b="1" sz="2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2000">
                          <a:latin typeface="Proxima Nova"/>
                          <a:ea typeface="Proxima Nova"/>
                          <a:cs typeface="Proxima Nova"/>
                          <a:sym typeface="Proxima Nova"/>
                        </a:rPr>
                        <a:t>Prints the number of rows and columns in the format (rows, columns)</a:t>
                      </a:r>
                      <a:endParaRPr sz="2000">
                        <a:latin typeface="Proxima Nova"/>
                        <a:ea typeface="Proxima Nova"/>
                        <a:cs typeface="Proxima Nova"/>
                        <a:sym typeface="Proxima Nova"/>
                      </a:endParaRPr>
                    </a:p>
                  </a:txBody>
                  <a:tcPr marT="91425" marB="91425" marR="91425" marL="91425"/>
                </a:tc>
              </a:tr>
            </a:tbl>
          </a:graphicData>
        </a:graphic>
      </p:graphicFrame>
      <p:sp>
        <p:nvSpPr>
          <p:cNvPr id="176" name="Google Shape;176;p28"/>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DataFrame Functions </a:t>
            </a:r>
            <a:endParaRPr/>
          </a:p>
        </p:txBody>
      </p:sp>
      <p:pic>
        <p:nvPicPr>
          <p:cNvPr id="177" name="Google Shape;177;p28"/>
          <p:cNvPicPr preferRelativeResize="0"/>
          <p:nvPr/>
        </p:nvPicPr>
        <p:blipFill rotWithShape="1">
          <a:blip r:embed="rId3">
            <a:alphaModFix/>
          </a:blip>
          <a:srcRect b="-210734" l="-10920" r="-124429" t="-18538"/>
          <a:stretch/>
        </p:blipFill>
        <p:spPr>
          <a:xfrm>
            <a:off x="5329400" y="3274075"/>
            <a:ext cx="2664725" cy="1406125"/>
          </a:xfrm>
          <a:prstGeom prst="rect">
            <a:avLst/>
          </a:prstGeom>
          <a:noFill/>
          <a:ln cap="flat" cmpd="sng" w="9525">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idx="1" type="body"/>
          </p:nvPr>
        </p:nvSpPr>
        <p:spPr>
          <a:xfrm>
            <a:off x="458075" y="1452625"/>
            <a:ext cx="8271300" cy="3423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0"/>
              </a:spcAft>
              <a:buNone/>
            </a:pPr>
            <a:r>
              <a:rPr b="1" lang="en" sz="1500">
                <a:solidFill>
                  <a:srgbClr val="741B47"/>
                </a:solidFill>
                <a:latin typeface="Consolas"/>
                <a:ea typeface="Consolas"/>
                <a:cs typeface="Consolas"/>
                <a:sym typeface="Consolas"/>
              </a:rPr>
              <a:t>print</a:t>
            </a:r>
            <a:r>
              <a:rPr b="1" lang="en" sz="1500">
                <a:solidFill>
                  <a:srgbClr val="111111"/>
                </a:solidFill>
                <a:latin typeface="Consolas"/>
                <a:ea typeface="Consolas"/>
                <a:cs typeface="Consolas"/>
                <a:sym typeface="Consolas"/>
              </a:rPr>
              <a:t>(mammals.info())</a:t>
            </a:r>
            <a:endParaRPr b="1" sz="1500">
              <a:solidFill>
                <a:srgbClr val="111111"/>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111111"/>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111111"/>
              </a:solidFill>
              <a:latin typeface="Consolas"/>
              <a:ea typeface="Consolas"/>
              <a:cs typeface="Consolas"/>
              <a:sym typeface="Consolas"/>
            </a:endParaRPr>
          </a:p>
          <a:p>
            <a:pPr indent="0" lvl="0" marL="0" rtl="0" algn="l">
              <a:spcBef>
                <a:spcPts val="1200"/>
              </a:spcBef>
              <a:spcAft>
                <a:spcPts val="1200"/>
              </a:spcAft>
              <a:buNone/>
            </a:pPr>
            <a:r>
              <a:t/>
            </a:r>
            <a:endParaRPr b="1" sz="1500">
              <a:solidFill>
                <a:srgbClr val="333333"/>
              </a:solidFill>
              <a:highlight>
                <a:srgbClr val="FFFFFF"/>
              </a:highlight>
              <a:latin typeface="Arial"/>
              <a:ea typeface="Arial"/>
              <a:cs typeface="Arial"/>
              <a:sym typeface="Arial"/>
            </a:endParaRPr>
          </a:p>
        </p:txBody>
      </p:sp>
      <p:graphicFrame>
        <p:nvGraphicFramePr>
          <p:cNvPr id="183" name="Google Shape;183;p29"/>
          <p:cNvGraphicFramePr/>
          <p:nvPr/>
        </p:nvGraphicFramePr>
        <p:xfrm>
          <a:off x="458075" y="1391200"/>
          <a:ext cx="3000000" cy="3000000"/>
        </p:xfrm>
        <a:graphic>
          <a:graphicData uri="http://schemas.openxmlformats.org/drawingml/2006/table">
            <a:tbl>
              <a:tblPr>
                <a:noFill/>
                <a:tableStyleId>{E759BB57-851F-4C18-8D62-AFBCC80DCAF7}</a:tableStyleId>
              </a:tblPr>
              <a:tblGrid>
                <a:gridCol w="3093725"/>
                <a:gridCol w="5177575"/>
              </a:tblGrid>
              <a:tr h="579975">
                <a:tc>
                  <a:txBody>
                    <a:bodyPr/>
                    <a:lstStyle/>
                    <a:p>
                      <a:pPr indent="0" lvl="0" marL="0" rtl="0" algn="l">
                        <a:spcBef>
                          <a:spcPts val="0"/>
                        </a:spcBef>
                        <a:spcAft>
                          <a:spcPts val="0"/>
                        </a:spcAft>
                        <a:buNone/>
                      </a:pPr>
                      <a:r>
                        <a:rPr b="1" lang="en" sz="2000">
                          <a:latin typeface="Proxima Nova"/>
                          <a:ea typeface="Proxima Nova"/>
                          <a:cs typeface="Proxima Nova"/>
                          <a:sym typeface="Proxima Nova"/>
                        </a:rPr>
                        <a:t>Command</a:t>
                      </a:r>
                      <a:endParaRPr b="1" sz="2000">
                        <a:latin typeface="Proxima Nova"/>
                        <a:ea typeface="Proxima Nova"/>
                        <a:cs typeface="Proxima Nova"/>
                        <a:sym typeface="Proxima Nova"/>
                      </a:endParaRPr>
                    </a:p>
                  </a:txBody>
                  <a:tcPr marT="91425" marB="91425" marR="91425" marL="91425">
                    <a:solidFill>
                      <a:srgbClr val="EFEFEF"/>
                    </a:solidFill>
                  </a:tcPr>
                </a:tc>
                <a:tc>
                  <a:txBody>
                    <a:bodyPr/>
                    <a:lstStyle/>
                    <a:p>
                      <a:pPr indent="0" lvl="0" marL="0" rtl="0" algn="l">
                        <a:spcBef>
                          <a:spcPts val="0"/>
                        </a:spcBef>
                        <a:spcAft>
                          <a:spcPts val="0"/>
                        </a:spcAft>
                        <a:buNone/>
                      </a:pPr>
                      <a:r>
                        <a:rPr b="1" lang="en" sz="2000">
                          <a:latin typeface="Proxima Nova"/>
                          <a:ea typeface="Proxima Nova"/>
                          <a:cs typeface="Proxima Nova"/>
                          <a:sym typeface="Proxima Nova"/>
                        </a:rPr>
                        <a:t>What does it do?</a:t>
                      </a:r>
                      <a:endParaRPr b="1" sz="2000">
                        <a:latin typeface="Proxima Nova"/>
                        <a:ea typeface="Proxima Nova"/>
                        <a:cs typeface="Proxima Nova"/>
                        <a:sym typeface="Proxima Nova"/>
                      </a:endParaRPr>
                    </a:p>
                  </a:txBody>
                  <a:tcPr marT="91425" marB="91425" marR="91425" marL="91425">
                    <a:solidFill>
                      <a:srgbClr val="EFEFEF"/>
                    </a:solidFill>
                  </a:tcPr>
                </a:tc>
              </a:tr>
              <a:tr h="826150">
                <a:tc>
                  <a:txBody>
                    <a:bodyPr/>
                    <a:lstStyle/>
                    <a:p>
                      <a:pPr indent="0" lvl="0" marL="0" rtl="0" algn="l">
                        <a:spcBef>
                          <a:spcPts val="0"/>
                        </a:spcBef>
                        <a:spcAft>
                          <a:spcPts val="0"/>
                        </a:spcAft>
                        <a:buNone/>
                      </a:pPr>
                      <a:r>
                        <a:rPr b="1" lang="en" sz="2000">
                          <a:latin typeface="Courier New"/>
                          <a:ea typeface="Courier New"/>
                          <a:cs typeface="Courier New"/>
                          <a:sym typeface="Courier New"/>
                        </a:rPr>
                        <a:t>table.info()</a:t>
                      </a:r>
                      <a:endParaRPr b="1" sz="2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2000">
                          <a:solidFill>
                            <a:schemeClr val="dk1"/>
                          </a:solidFill>
                          <a:latin typeface="Proxima Nova"/>
                          <a:ea typeface="Proxima Nova"/>
                          <a:cs typeface="Proxima Nova"/>
                          <a:sym typeface="Proxima Nova"/>
                        </a:rPr>
                        <a:t>Lists the data types used in each column, non-null values, and memory usage info</a:t>
                      </a:r>
                      <a:endParaRPr sz="2000">
                        <a:latin typeface="Proxima Nova"/>
                        <a:ea typeface="Proxima Nova"/>
                        <a:cs typeface="Proxima Nova"/>
                        <a:sym typeface="Proxima Nova"/>
                      </a:endParaRPr>
                    </a:p>
                  </a:txBody>
                  <a:tcPr marT="91425" marB="91425" marR="91425" marL="91425"/>
                </a:tc>
              </a:tr>
            </a:tbl>
          </a:graphicData>
        </a:graphic>
      </p:graphicFrame>
      <p:sp>
        <p:nvSpPr>
          <p:cNvPr id="184" name="Google Shape;184;p29"/>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DataFrame Functions </a:t>
            </a:r>
            <a:endParaRPr/>
          </a:p>
        </p:txBody>
      </p:sp>
      <p:pic>
        <p:nvPicPr>
          <p:cNvPr id="185" name="Google Shape;185;p29"/>
          <p:cNvPicPr preferRelativeResize="0"/>
          <p:nvPr/>
        </p:nvPicPr>
        <p:blipFill rotWithShape="1">
          <a:blip r:embed="rId3">
            <a:alphaModFix/>
          </a:blip>
          <a:srcRect b="9999" l="0" r="0" t="0"/>
          <a:stretch/>
        </p:blipFill>
        <p:spPr>
          <a:xfrm>
            <a:off x="4312925" y="2964250"/>
            <a:ext cx="4106325" cy="1600875"/>
          </a:xfrm>
          <a:prstGeom prst="rect">
            <a:avLst/>
          </a:prstGeom>
          <a:noFill/>
          <a:ln cap="flat" cmpd="sng" w="9525">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idx="1" type="body"/>
          </p:nvPr>
        </p:nvSpPr>
        <p:spPr>
          <a:xfrm>
            <a:off x="458075" y="1452625"/>
            <a:ext cx="8271300" cy="3423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0"/>
              </a:spcAft>
              <a:buNone/>
            </a:pPr>
            <a:r>
              <a:rPr b="1" lang="en" sz="1500">
                <a:solidFill>
                  <a:srgbClr val="741B47"/>
                </a:solidFill>
                <a:latin typeface="Consolas"/>
                <a:ea typeface="Consolas"/>
                <a:cs typeface="Consolas"/>
                <a:sym typeface="Consolas"/>
              </a:rPr>
              <a:t>print</a:t>
            </a:r>
            <a:r>
              <a:rPr b="1" lang="en" sz="1500">
                <a:solidFill>
                  <a:srgbClr val="111111"/>
                </a:solidFill>
                <a:latin typeface="Consolas"/>
                <a:ea typeface="Consolas"/>
                <a:cs typeface="Consolas"/>
                <a:sym typeface="Consolas"/>
              </a:rPr>
              <a:t>(mammals.info())</a:t>
            </a:r>
            <a:endParaRPr b="1" sz="1500">
              <a:solidFill>
                <a:srgbClr val="111111"/>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111111"/>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111111"/>
              </a:solidFill>
              <a:latin typeface="Consolas"/>
              <a:ea typeface="Consolas"/>
              <a:cs typeface="Consolas"/>
              <a:sym typeface="Consolas"/>
            </a:endParaRPr>
          </a:p>
          <a:p>
            <a:pPr indent="0" lvl="0" marL="0" rtl="0" algn="l">
              <a:spcBef>
                <a:spcPts val="1200"/>
              </a:spcBef>
              <a:spcAft>
                <a:spcPts val="1200"/>
              </a:spcAft>
              <a:buNone/>
            </a:pPr>
            <a:r>
              <a:t/>
            </a:r>
            <a:endParaRPr b="1" sz="1500">
              <a:solidFill>
                <a:srgbClr val="333333"/>
              </a:solidFill>
              <a:highlight>
                <a:srgbClr val="FFFFFF"/>
              </a:highlight>
              <a:latin typeface="Arial"/>
              <a:ea typeface="Arial"/>
              <a:cs typeface="Arial"/>
              <a:sym typeface="Arial"/>
            </a:endParaRPr>
          </a:p>
        </p:txBody>
      </p:sp>
      <p:graphicFrame>
        <p:nvGraphicFramePr>
          <p:cNvPr id="191" name="Google Shape;191;p30"/>
          <p:cNvGraphicFramePr/>
          <p:nvPr/>
        </p:nvGraphicFramePr>
        <p:xfrm>
          <a:off x="458075" y="1391200"/>
          <a:ext cx="3000000" cy="3000000"/>
        </p:xfrm>
        <a:graphic>
          <a:graphicData uri="http://schemas.openxmlformats.org/drawingml/2006/table">
            <a:tbl>
              <a:tblPr>
                <a:noFill/>
                <a:tableStyleId>{E759BB57-851F-4C18-8D62-AFBCC80DCAF7}</a:tableStyleId>
              </a:tblPr>
              <a:tblGrid>
                <a:gridCol w="3093725"/>
                <a:gridCol w="5177575"/>
              </a:tblGrid>
              <a:tr h="579975">
                <a:tc>
                  <a:txBody>
                    <a:bodyPr/>
                    <a:lstStyle/>
                    <a:p>
                      <a:pPr indent="0" lvl="0" marL="0" rtl="0" algn="l">
                        <a:spcBef>
                          <a:spcPts val="0"/>
                        </a:spcBef>
                        <a:spcAft>
                          <a:spcPts val="0"/>
                        </a:spcAft>
                        <a:buNone/>
                      </a:pPr>
                      <a:r>
                        <a:rPr b="1" lang="en" sz="2000">
                          <a:latin typeface="Proxima Nova"/>
                          <a:ea typeface="Proxima Nova"/>
                          <a:cs typeface="Proxima Nova"/>
                          <a:sym typeface="Proxima Nova"/>
                        </a:rPr>
                        <a:t>Command</a:t>
                      </a:r>
                      <a:endParaRPr b="1" sz="2000">
                        <a:latin typeface="Proxima Nova"/>
                        <a:ea typeface="Proxima Nova"/>
                        <a:cs typeface="Proxima Nova"/>
                        <a:sym typeface="Proxima Nova"/>
                      </a:endParaRPr>
                    </a:p>
                  </a:txBody>
                  <a:tcPr marT="91425" marB="91425" marR="91425" marL="91425">
                    <a:solidFill>
                      <a:srgbClr val="EFEFEF"/>
                    </a:solidFill>
                  </a:tcPr>
                </a:tc>
                <a:tc>
                  <a:txBody>
                    <a:bodyPr/>
                    <a:lstStyle/>
                    <a:p>
                      <a:pPr indent="0" lvl="0" marL="0" rtl="0" algn="l">
                        <a:spcBef>
                          <a:spcPts val="0"/>
                        </a:spcBef>
                        <a:spcAft>
                          <a:spcPts val="0"/>
                        </a:spcAft>
                        <a:buNone/>
                      </a:pPr>
                      <a:r>
                        <a:rPr b="1" lang="en" sz="2000">
                          <a:latin typeface="Proxima Nova"/>
                          <a:ea typeface="Proxima Nova"/>
                          <a:cs typeface="Proxima Nova"/>
                          <a:sym typeface="Proxima Nova"/>
                        </a:rPr>
                        <a:t>What does it do?</a:t>
                      </a:r>
                      <a:endParaRPr b="1" sz="2000">
                        <a:latin typeface="Proxima Nova"/>
                        <a:ea typeface="Proxima Nova"/>
                        <a:cs typeface="Proxima Nova"/>
                        <a:sym typeface="Proxima Nova"/>
                      </a:endParaRPr>
                    </a:p>
                  </a:txBody>
                  <a:tcPr marT="91425" marB="91425" marR="91425" marL="91425">
                    <a:solidFill>
                      <a:srgbClr val="EFEFEF"/>
                    </a:solidFill>
                  </a:tcPr>
                </a:tc>
              </a:tr>
              <a:tr h="826150">
                <a:tc>
                  <a:txBody>
                    <a:bodyPr/>
                    <a:lstStyle/>
                    <a:p>
                      <a:pPr indent="0" lvl="0" marL="0" rtl="0" algn="l">
                        <a:spcBef>
                          <a:spcPts val="0"/>
                        </a:spcBef>
                        <a:spcAft>
                          <a:spcPts val="0"/>
                        </a:spcAft>
                        <a:buNone/>
                      </a:pPr>
                      <a:r>
                        <a:rPr b="1" lang="en" sz="2000">
                          <a:latin typeface="Courier New"/>
                          <a:ea typeface="Courier New"/>
                          <a:cs typeface="Courier New"/>
                          <a:sym typeface="Courier New"/>
                        </a:rPr>
                        <a:t>table.info()</a:t>
                      </a:r>
                      <a:endParaRPr b="1" sz="2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2000">
                          <a:latin typeface="Proxima Nova"/>
                          <a:ea typeface="Proxima Nova"/>
                          <a:cs typeface="Proxima Nova"/>
                          <a:sym typeface="Proxima Nova"/>
                        </a:rPr>
                        <a:t>Lists the data types used in each column, non-null values, and memory usage info</a:t>
                      </a:r>
                      <a:endParaRPr sz="2000">
                        <a:latin typeface="Proxima Nova"/>
                        <a:ea typeface="Proxima Nova"/>
                        <a:cs typeface="Proxima Nova"/>
                        <a:sym typeface="Proxima Nova"/>
                      </a:endParaRPr>
                    </a:p>
                  </a:txBody>
                  <a:tcPr marT="91425" marB="91425" marR="91425" marL="91425"/>
                </a:tc>
              </a:tr>
            </a:tbl>
          </a:graphicData>
        </a:graphic>
      </p:graphicFrame>
      <p:sp>
        <p:nvSpPr>
          <p:cNvPr id="192" name="Google Shape;192;p30"/>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DataFrame Functions </a:t>
            </a:r>
            <a:endParaRPr/>
          </a:p>
        </p:txBody>
      </p:sp>
      <p:pic>
        <p:nvPicPr>
          <p:cNvPr id="193" name="Google Shape;193;p30"/>
          <p:cNvPicPr preferRelativeResize="0"/>
          <p:nvPr/>
        </p:nvPicPr>
        <p:blipFill rotWithShape="1">
          <a:blip r:embed="rId3">
            <a:alphaModFix amt="50000"/>
          </a:blip>
          <a:srcRect b="9999" l="0" r="0" t="0"/>
          <a:stretch/>
        </p:blipFill>
        <p:spPr>
          <a:xfrm>
            <a:off x="4312925" y="2964250"/>
            <a:ext cx="4106325" cy="1600875"/>
          </a:xfrm>
          <a:prstGeom prst="rect">
            <a:avLst/>
          </a:prstGeom>
          <a:noFill/>
          <a:ln cap="flat" cmpd="sng" w="9525">
            <a:solidFill>
              <a:schemeClr val="dk2"/>
            </a:solidFill>
            <a:prstDash val="solid"/>
            <a:round/>
            <a:headEnd len="sm" w="sm" type="none"/>
            <a:tailEnd len="sm" w="sm" type="none"/>
          </a:ln>
        </p:spPr>
      </p:pic>
      <p:pic>
        <p:nvPicPr>
          <p:cNvPr id="194" name="Google Shape;194;p30"/>
          <p:cNvPicPr preferRelativeResize="0"/>
          <p:nvPr/>
        </p:nvPicPr>
        <p:blipFill rotWithShape="1">
          <a:blip r:embed="rId3">
            <a:alphaModFix/>
          </a:blip>
          <a:srcRect b="80258" l="0" r="0" t="0"/>
          <a:stretch/>
        </p:blipFill>
        <p:spPr>
          <a:xfrm>
            <a:off x="4312925" y="2964250"/>
            <a:ext cx="4106325" cy="351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idx="1" type="body"/>
          </p:nvPr>
        </p:nvSpPr>
        <p:spPr>
          <a:xfrm>
            <a:off x="458075" y="1452625"/>
            <a:ext cx="8271300" cy="3423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0"/>
              </a:spcAft>
              <a:buNone/>
            </a:pPr>
            <a:r>
              <a:rPr b="1" lang="en" sz="1500">
                <a:solidFill>
                  <a:srgbClr val="741B47"/>
                </a:solidFill>
                <a:latin typeface="Consolas"/>
                <a:ea typeface="Consolas"/>
                <a:cs typeface="Consolas"/>
                <a:sym typeface="Consolas"/>
              </a:rPr>
              <a:t>print</a:t>
            </a:r>
            <a:r>
              <a:rPr b="1" lang="en" sz="1500">
                <a:solidFill>
                  <a:srgbClr val="111111"/>
                </a:solidFill>
                <a:latin typeface="Consolas"/>
                <a:ea typeface="Consolas"/>
                <a:cs typeface="Consolas"/>
                <a:sym typeface="Consolas"/>
              </a:rPr>
              <a:t>(mammals.info())</a:t>
            </a:r>
            <a:endParaRPr b="1" sz="1500">
              <a:solidFill>
                <a:srgbClr val="111111"/>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111111"/>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111111"/>
              </a:solidFill>
              <a:latin typeface="Consolas"/>
              <a:ea typeface="Consolas"/>
              <a:cs typeface="Consolas"/>
              <a:sym typeface="Consolas"/>
            </a:endParaRPr>
          </a:p>
          <a:p>
            <a:pPr indent="0" lvl="0" marL="0" rtl="0" algn="l">
              <a:spcBef>
                <a:spcPts val="1200"/>
              </a:spcBef>
              <a:spcAft>
                <a:spcPts val="1200"/>
              </a:spcAft>
              <a:buNone/>
            </a:pPr>
            <a:r>
              <a:t/>
            </a:r>
            <a:endParaRPr b="1" sz="1500">
              <a:solidFill>
                <a:srgbClr val="333333"/>
              </a:solidFill>
              <a:highlight>
                <a:srgbClr val="FFFFFF"/>
              </a:highlight>
              <a:latin typeface="Arial"/>
              <a:ea typeface="Arial"/>
              <a:cs typeface="Arial"/>
              <a:sym typeface="Arial"/>
            </a:endParaRPr>
          </a:p>
        </p:txBody>
      </p:sp>
      <p:graphicFrame>
        <p:nvGraphicFramePr>
          <p:cNvPr id="200" name="Google Shape;200;p31"/>
          <p:cNvGraphicFramePr/>
          <p:nvPr/>
        </p:nvGraphicFramePr>
        <p:xfrm>
          <a:off x="458075" y="1391200"/>
          <a:ext cx="3000000" cy="3000000"/>
        </p:xfrm>
        <a:graphic>
          <a:graphicData uri="http://schemas.openxmlformats.org/drawingml/2006/table">
            <a:tbl>
              <a:tblPr>
                <a:noFill/>
                <a:tableStyleId>{E759BB57-851F-4C18-8D62-AFBCC80DCAF7}</a:tableStyleId>
              </a:tblPr>
              <a:tblGrid>
                <a:gridCol w="3093725"/>
                <a:gridCol w="5177575"/>
              </a:tblGrid>
              <a:tr h="579975">
                <a:tc>
                  <a:txBody>
                    <a:bodyPr/>
                    <a:lstStyle/>
                    <a:p>
                      <a:pPr indent="0" lvl="0" marL="0" rtl="0" algn="l">
                        <a:spcBef>
                          <a:spcPts val="0"/>
                        </a:spcBef>
                        <a:spcAft>
                          <a:spcPts val="0"/>
                        </a:spcAft>
                        <a:buNone/>
                      </a:pPr>
                      <a:r>
                        <a:rPr b="1" lang="en" sz="2000">
                          <a:latin typeface="Proxima Nova"/>
                          <a:ea typeface="Proxima Nova"/>
                          <a:cs typeface="Proxima Nova"/>
                          <a:sym typeface="Proxima Nova"/>
                        </a:rPr>
                        <a:t>Command</a:t>
                      </a:r>
                      <a:endParaRPr b="1" sz="2000">
                        <a:latin typeface="Proxima Nova"/>
                        <a:ea typeface="Proxima Nova"/>
                        <a:cs typeface="Proxima Nova"/>
                        <a:sym typeface="Proxima Nova"/>
                      </a:endParaRPr>
                    </a:p>
                  </a:txBody>
                  <a:tcPr marT="91425" marB="91425" marR="91425" marL="91425">
                    <a:solidFill>
                      <a:srgbClr val="EFEFEF"/>
                    </a:solidFill>
                  </a:tcPr>
                </a:tc>
                <a:tc>
                  <a:txBody>
                    <a:bodyPr/>
                    <a:lstStyle/>
                    <a:p>
                      <a:pPr indent="0" lvl="0" marL="0" rtl="0" algn="l">
                        <a:spcBef>
                          <a:spcPts val="0"/>
                        </a:spcBef>
                        <a:spcAft>
                          <a:spcPts val="0"/>
                        </a:spcAft>
                        <a:buNone/>
                      </a:pPr>
                      <a:r>
                        <a:rPr b="1" lang="en" sz="2000">
                          <a:latin typeface="Proxima Nova"/>
                          <a:ea typeface="Proxima Nova"/>
                          <a:cs typeface="Proxima Nova"/>
                          <a:sym typeface="Proxima Nova"/>
                        </a:rPr>
                        <a:t>What does it do?</a:t>
                      </a:r>
                      <a:endParaRPr b="1" sz="2000">
                        <a:latin typeface="Proxima Nova"/>
                        <a:ea typeface="Proxima Nova"/>
                        <a:cs typeface="Proxima Nova"/>
                        <a:sym typeface="Proxima Nova"/>
                      </a:endParaRPr>
                    </a:p>
                  </a:txBody>
                  <a:tcPr marT="91425" marB="91425" marR="91425" marL="91425">
                    <a:solidFill>
                      <a:srgbClr val="EFEFEF"/>
                    </a:solidFill>
                  </a:tcPr>
                </a:tc>
              </a:tr>
              <a:tr h="826150">
                <a:tc>
                  <a:txBody>
                    <a:bodyPr/>
                    <a:lstStyle/>
                    <a:p>
                      <a:pPr indent="0" lvl="0" marL="0" rtl="0" algn="l">
                        <a:spcBef>
                          <a:spcPts val="0"/>
                        </a:spcBef>
                        <a:spcAft>
                          <a:spcPts val="0"/>
                        </a:spcAft>
                        <a:buNone/>
                      </a:pPr>
                      <a:r>
                        <a:rPr b="1" lang="en" sz="2000">
                          <a:latin typeface="Courier New"/>
                          <a:ea typeface="Courier New"/>
                          <a:cs typeface="Courier New"/>
                          <a:sym typeface="Courier New"/>
                        </a:rPr>
                        <a:t>table.info()</a:t>
                      </a:r>
                      <a:endParaRPr b="1" sz="2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2000">
                          <a:solidFill>
                            <a:schemeClr val="dk1"/>
                          </a:solidFill>
                          <a:latin typeface="Proxima Nova"/>
                          <a:ea typeface="Proxima Nova"/>
                          <a:cs typeface="Proxima Nova"/>
                          <a:sym typeface="Proxima Nova"/>
                        </a:rPr>
                        <a:t>Lists the data types used in each column, non-null values, and memory usage info</a:t>
                      </a:r>
                      <a:endParaRPr sz="2000">
                        <a:latin typeface="Proxima Nova"/>
                        <a:ea typeface="Proxima Nova"/>
                        <a:cs typeface="Proxima Nova"/>
                        <a:sym typeface="Proxima Nova"/>
                      </a:endParaRPr>
                    </a:p>
                  </a:txBody>
                  <a:tcPr marT="91425" marB="91425" marR="91425" marL="91425"/>
                </a:tc>
              </a:tr>
            </a:tbl>
          </a:graphicData>
        </a:graphic>
      </p:graphicFrame>
      <p:sp>
        <p:nvSpPr>
          <p:cNvPr id="201" name="Google Shape;201;p31"/>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DataFrame Functions </a:t>
            </a:r>
            <a:endParaRPr/>
          </a:p>
        </p:txBody>
      </p:sp>
      <p:pic>
        <p:nvPicPr>
          <p:cNvPr id="202" name="Google Shape;202;p31"/>
          <p:cNvPicPr preferRelativeResize="0"/>
          <p:nvPr/>
        </p:nvPicPr>
        <p:blipFill rotWithShape="1">
          <a:blip r:embed="rId3">
            <a:alphaModFix amt="50000"/>
          </a:blip>
          <a:srcRect b="9999" l="0" r="0" t="0"/>
          <a:stretch/>
        </p:blipFill>
        <p:spPr>
          <a:xfrm>
            <a:off x="4312925" y="2964250"/>
            <a:ext cx="4106325" cy="1600875"/>
          </a:xfrm>
          <a:prstGeom prst="rect">
            <a:avLst/>
          </a:prstGeom>
          <a:noFill/>
          <a:ln cap="flat" cmpd="sng" w="9525">
            <a:solidFill>
              <a:schemeClr val="dk2"/>
            </a:solidFill>
            <a:prstDash val="solid"/>
            <a:round/>
            <a:headEnd len="sm" w="sm" type="none"/>
            <a:tailEnd len="sm" w="sm" type="none"/>
          </a:ln>
        </p:spPr>
      </p:pic>
      <p:pic>
        <p:nvPicPr>
          <p:cNvPr id="203" name="Google Shape;203;p31"/>
          <p:cNvPicPr preferRelativeResize="0"/>
          <p:nvPr/>
        </p:nvPicPr>
        <p:blipFill rotWithShape="1">
          <a:blip r:embed="rId3">
            <a:alphaModFix/>
          </a:blip>
          <a:srcRect b="27422" l="0" r="0" t="19740"/>
          <a:stretch/>
        </p:blipFill>
        <p:spPr>
          <a:xfrm>
            <a:off x="4312925" y="3315400"/>
            <a:ext cx="4106325" cy="939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txBox="1"/>
          <p:nvPr>
            <p:ph idx="1" type="body"/>
          </p:nvPr>
        </p:nvSpPr>
        <p:spPr>
          <a:xfrm>
            <a:off x="458075" y="1452625"/>
            <a:ext cx="8271300" cy="3423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0"/>
              </a:spcAft>
              <a:buNone/>
            </a:pPr>
            <a:r>
              <a:rPr b="1" lang="en" sz="1500">
                <a:solidFill>
                  <a:srgbClr val="741B47"/>
                </a:solidFill>
                <a:latin typeface="Consolas"/>
                <a:ea typeface="Consolas"/>
                <a:cs typeface="Consolas"/>
                <a:sym typeface="Consolas"/>
              </a:rPr>
              <a:t>print</a:t>
            </a:r>
            <a:r>
              <a:rPr b="1" lang="en" sz="1500">
                <a:solidFill>
                  <a:srgbClr val="111111"/>
                </a:solidFill>
                <a:latin typeface="Consolas"/>
                <a:ea typeface="Consolas"/>
                <a:cs typeface="Consolas"/>
                <a:sym typeface="Consolas"/>
              </a:rPr>
              <a:t>(mammals.info())</a:t>
            </a:r>
            <a:endParaRPr b="1" sz="1500">
              <a:solidFill>
                <a:srgbClr val="111111"/>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111111"/>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111111"/>
              </a:solidFill>
              <a:latin typeface="Consolas"/>
              <a:ea typeface="Consolas"/>
              <a:cs typeface="Consolas"/>
              <a:sym typeface="Consolas"/>
            </a:endParaRPr>
          </a:p>
          <a:p>
            <a:pPr indent="0" lvl="0" marL="0" rtl="0" algn="l">
              <a:spcBef>
                <a:spcPts val="1200"/>
              </a:spcBef>
              <a:spcAft>
                <a:spcPts val="1200"/>
              </a:spcAft>
              <a:buNone/>
            </a:pPr>
            <a:r>
              <a:t/>
            </a:r>
            <a:endParaRPr b="1" sz="1500">
              <a:solidFill>
                <a:srgbClr val="333333"/>
              </a:solidFill>
              <a:highlight>
                <a:srgbClr val="FFFFFF"/>
              </a:highlight>
              <a:latin typeface="Arial"/>
              <a:ea typeface="Arial"/>
              <a:cs typeface="Arial"/>
              <a:sym typeface="Arial"/>
            </a:endParaRPr>
          </a:p>
        </p:txBody>
      </p:sp>
      <p:graphicFrame>
        <p:nvGraphicFramePr>
          <p:cNvPr id="209" name="Google Shape;209;p32"/>
          <p:cNvGraphicFramePr/>
          <p:nvPr/>
        </p:nvGraphicFramePr>
        <p:xfrm>
          <a:off x="458075" y="1391200"/>
          <a:ext cx="3000000" cy="3000000"/>
        </p:xfrm>
        <a:graphic>
          <a:graphicData uri="http://schemas.openxmlformats.org/drawingml/2006/table">
            <a:tbl>
              <a:tblPr>
                <a:noFill/>
                <a:tableStyleId>{E759BB57-851F-4C18-8D62-AFBCC80DCAF7}</a:tableStyleId>
              </a:tblPr>
              <a:tblGrid>
                <a:gridCol w="3093725"/>
                <a:gridCol w="5177575"/>
              </a:tblGrid>
              <a:tr h="579975">
                <a:tc>
                  <a:txBody>
                    <a:bodyPr/>
                    <a:lstStyle/>
                    <a:p>
                      <a:pPr indent="0" lvl="0" marL="0" rtl="0" algn="l">
                        <a:spcBef>
                          <a:spcPts val="0"/>
                        </a:spcBef>
                        <a:spcAft>
                          <a:spcPts val="0"/>
                        </a:spcAft>
                        <a:buNone/>
                      </a:pPr>
                      <a:r>
                        <a:rPr b="1" lang="en" sz="2000">
                          <a:latin typeface="Proxima Nova"/>
                          <a:ea typeface="Proxima Nova"/>
                          <a:cs typeface="Proxima Nova"/>
                          <a:sym typeface="Proxima Nova"/>
                        </a:rPr>
                        <a:t>Command</a:t>
                      </a:r>
                      <a:endParaRPr b="1" sz="2000">
                        <a:latin typeface="Proxima Nova"/>
                        <a:ea typeface="Proxima Nova"/>
                        <a:cs typeface="Proxima Nova"/>
                        <a:sym typeface="Proxima Nova"/>
                      </a:endParaRPr>
                    </a:p>
                  </a:txBody>
                  <a:tcPr marT="91425" marB="91425" marR="91425" marL="91425">
                    <a:solidFill>
                      <a:srgbClr val="EFEFEF"/>
                    </a:solidFill>
                  </a:tcPr>
                </a:tc>
                <a:tc>
                  <a:txBody>
                    <a:bodyPr/>
                    <a:lstStyle/>
                    <a:p>
                      <a:pPr indent="0" lvl="0" marL="0" rtl="0" algn="l">
                        <a:spcBef>
                          <a:spcPts val="0"/>
                        </a:spcBef>
                        <a:spcAft>
                          <a:spcPts val="0"/>
                        </a:spcAft>
                        <a:buNone/>
                      </a:pPr>
                      <a:r>
                        <a:rPr b="1" lang="en" sz="2000">
                          <a:latin typeface="Proxima Nova"/>
                          <a:ea typeface="Proxima Nova"/>
                          <a:cs typeface="Proxima Nova"/>
                          <a:sym typeface="Proxima Nova"/>
                        </a:rPr>
                        <a:t>What does it do?</a:t>
                      </a:r>
                      <a:endParaRPr b="1" sz="2000">
                        <a:latin typeface="Proxima Nova"/>
                        <a:ea typeface="Proxima Nova"/>
                        <a:cs typeface="Proxima Nova"/>
                        <a:sym typeface="Proxima Nova"/>
                      </a:endParaRPr>
                    </a:p>
                  </a:txBody>
                  <a:tcPr marT="91425" marB="91425" marR="91425" marL="91425">
                    <a:solidFill>
                      <a:srgbClr val="EFEFEF"/>
                    </a:solidFill>
                  </a:tcPr>
                </a:tc>
              </a:tr>
              <a:tr h="826150">
                <a:tc>
                  <a:txBody>
                    <a:bodyPr/>
                    <a:lstStyle/>
                    <a:p>
                      <a:pPr indent="0" lvl="0" marL="0" rtl="0" algn="l">
                        <a:spcBef>
                          <a:spcPts val="0"/>
                        </a:spcBef>
                        <a:spcAft>
                          <a:spcPts val="0"/>
                        </a:spcAft>
                        <a:buNone/>
                      </a:pPr>
                      <a:r>
                        <a:rPr b="1" lang="en" sz="2000">
                          <a:latin typeface="Courier New"/>
                          <a:ea typeface="Courier New"/>
                          <a:cs typeface="Courier New"/>
                          <a:sym typeface="Courier New"/>
                        </a:rPr>
                        <a:t>table.info()</a:t>
                      </a:r>
                      <a:endParaRPr b="1" sz="2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2000">
                          <a:solidFill>
                            <a:schemeClr val="dk1"/>
                          </a:solidFill>
                          <a:latin typeface="Proxima Nova"/>
                          <a:ea typeface="Proxima Nova"/>
                          <a:cs typeface="Proxima Nova"/>
                          <a:sym typeface="Proxima Nova"/>
                        </a:rPr>
                        <a:t>Lists the data types used in each column, non-null values, and memory usage info</a:t>
                      </a:r>
                      <a:endParaRPr sz="2000">
                        <a:latin typeface="Proxima Nova"/>
                        <a:ea typeface="Proxima Nova"/>
                        <a:cs typeface="Proxima Nova"/>
                        <a:sym typeface="Proxima Nova"/>
                      </a:endParaRPr>
                    </a:p>
                  </a:txBody>
                  <a:tcPr marT="91425" marB="91425" marR="91425" marL="91425"/>
                </a:tc>
              </a:tr>
            </a:tbl>
          </a:graphicData>
        </a:graphic>
      </p:graphicFrame>
      <p:sp>
        <p:nvSpPr>
          <p:cNvPr id="210" name="Google Shape;210;p32"/>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DataFrame Functions </a:t>
            </a:r>
            <a:endParaRPr/>
          </a:p>
        </p:txBody>
      </p:sp>
      <p:pic>
        <p:nvPicPr>
          <p:cNvPr id="211" name="Google Shape;211;p32"/>
          <p:cNvPicPr preferRelativeResize="0"/>
          <p:nvPr/>
        </p:nvPicPr>
        <p:blipFill rotWithShape="1">
          <a:blip r:embed="rId3">
            <a:alphaModFix amt="50000"/>
          </a:blip>
          <a:srcRect b="9999" l="0" r="0" t="0"/>
          <a:stretch/>
        </p:blipFill>
        <p:spPr>
          <a:xfrm>
            <a:off x="4312925" y="2964250"/>
            <a:ext cx="4106325" cy="1600875"/>
          </a:xfrm>
          <a:prstGeom prst="rect">
            <a:avLst/>
          </a:prstGeom>
          <a:noFill/>
          <a:ln cap="flat" cmpd="sng" w="9525">
            <a:solidFill>
              <a:schemeClr val="dk2"/>
            </a:solidFill>
            <a:prstDash val="solid"/>
            <a:round/>
            <a:headEnd len="sm" w="sm" type="none"/>
            <a:tailEnd len="sm" w="sm" type="none"/>
          </a:ln>
        </p:spPr>
      </p:pic>
      <p:pic>
        <p:nvPicPr>
          <p:cNvPr id="212" name="Google Shape;212;p32"/>
          <p:cNvPicPr preferRelativeResize="0"/>
          <p:nvPr/>
        </p:nvPicPr>
        <p:blipFill rotWithShape="1">
          <a:blip r:embed="rId3">
            <a:alphaModFix/>
          </a:blip>
          <a:srcRect b="9999" l="0" r="0" t="71418"/>
          <a:stretch/>
        </p:blipFill>
        <p:spPr>
          <a:xfrm>
            <a:off x="4312925" y="4234600"/>
            <a:ext cx="4106325" cy="330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3"/>
          <p:cNvSpPr txBox="1"/>
          <p:nvPr>
            <p:ph idx="1" type="body"/>
          </p:nvPr>
        </p:nvSpPr>
        <p:spPr>
          <a:xfrm>
            <a:off x="458075" y="1452625"/>
            <a:ext cx="8271300" cy="3423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0"/>
              </a:spcAft>
              <a:buNone/>
            </a:pPr>
            <a:r>
              <a:rPr b="1" lang="en" sz="1500">
                <a:solidFill>
                  <a:srgbClr val="741B47"/>
                </a:solidFill>
                <a:latin typeface="Consolas"/>
                <a:ea typeface="Consolas"/>
                <a:cs typeface="Consolas"/>
                <a:sym typeface="Consolas"/>
              </a:rPr>
              <a:t>print</a:t>
            </a:r>
            <a:r>
              <a:rPr b="1" lang="en" sz="1500">
                <a:solidFill>
                  <a:srgbClr val="111111"/>
                </a:solidFill>
                <a:latin typeface="Consolas"/>
                <a:ea typeface="Consolas"/>
                <a:cs typeface="Consolas"/>
                <a:sym typeface="Consolas"/>
              </a:rPr>
              <a:t>(mammals.describe())</a:t>
            </a:r>
            <a:endParaRPr b="1" sz="1500">
              <a:solidFill>
                <a:srgbClr val="111111"/>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111111"/>
              </a:solidFill>
              <a:latin typeface="Consolas"/>
              <a:ea typeface="Consolas"/>
              <a:cs typeface="Consolas"/>
              <a:sym typeface="Consolas"/>
            </a:endParaRPr>
          </a:p>
          <a:p>
            <a:pPr indent="0" lvl="0" marL="0" rtl="0" algn="l">
              <a:spcBef>
                <a:spcPts val="1200"/>
              </a:spcBef>
              <a:spcAft>
                <a:spcPts val="1200"/>
              </a:spcAft>
              <a:buNone/>
            </a:pPr>
            <a:r>
              <a:t/>
            </a:r>
            <a:endParaRPr b="1" sz="1500">
              <a:solidFill>
                <a:srgbClr val="333333"/>
              </a:solidFill>
              <a:highlight>
                <a:srgbClr val="FFFFFF"/>
              </a:highlight>
              <a:latin typeface="Arial"/>
              <a:ea typeface="Arial"/>
              <a:cs typeface="Arial"/>
              <a:sym typeface="Arial"/>
            </a:endParaRPr>
          </a:p>
        </p:txBody>
      </p:sp>
      <p:graphicFrame>
        <p:nvGraphicFramePr>
          <p:cNvPr id="218" name="Google Shape;218;p33"/>
          <p:cNvGraphicFramePr/>
          <p:nvPr/>
        </p:nvGraphicFramePr>
        <p:xfrm>
          <a:off x="458075" y="1391200"/>
          <a:ext cx="3000000" cy="3000000"/>
        </p:xfrm>
        <a:graphic>
          <a:graphicData uri="http://schemas.openxmlformats.org/drawingml/2006/table">
            <a:tbl>
              <a:tblPr>
                <a:noFill/>
                <a:tableStyleId>{E759BB57-851F-4C18-8D62-AFBCC80DCAF7}</a:tableStyleId>
              </a:tblPr>
              <a:tblGrid>
                <a:gridCol w="3093725"/>
                <a:gridCol w="5177575"/>
              </a:tblGrid>
              <a:tr h="579975">
                <a:tc>
                  <a:txBody>
                    <a:bodyPr/>
                    <a:lstStyle/>
                    <a:p>
                      <a:pPr indent="0" lvl="0" marL="0" rtl="0" algn="l">
                        <a:spcBef>
                          <a:spcPts val="0"/>
                        </a:spcBef>
                        <a:spcAft>
                          <a:spcPts val="0"/>
                        </a:spcAft>
                        <a:buNone/>
                      </a:pPr>
                      <a:r>
                        <a:rPr b="1" lang="en" sz="2000">
                          <a:latin typeface="Proxima Nova"/>
                          <a:ea typeface="Proxima Nova"/>
                          <a:cs typeface="Proxima Nova"/>
                          <a:sym typeface="Proxima Nova"/>
                        </a:rPr>
                        <a:t>Command</a:t>
                      </a:r>
                      <a:endParaRPr b="1" sz="2000">
                        <a:latin typeface="Proxima Nova"/>
                        <a:ea typeface="Proxima Nova"/>
                        <a:cs typeface="Proxima Nova"/>
                        <a:sym typeface="Proxima Nova"/>
                      </a:endParaRPr>
                    </a:p>
                  </a:txBody>
                  <a:tcPr marT="91425" marB="91425" marR="91425" marL="91425">
                    <a:solidFill>
                      <a:srgbClr val="EFEFEF"/>
                    </a:solidFill>
                  </a:tcPr>
                </a:tc>
                <a:tc>
                  <a:txBody>
                    <a:bodyPr/>
                    <a:lstStyle/>
                    <a:p>
                      <a:pPr indent="0" lvl="0" marL="0" rtl="0" algn="l">
                        <a:spcBef>
                          <a:spcPts val="0"/>
                        </a:spcBef>
                        <a:spcAft>
                          <a:spcPts val="0"/>
                        </a:spcAft>
                        <a:buNone/>
                      </a:pPr>
                      <a:r>
                        <a:rPr b="1" lang="en" sz="2000">
                          <a:latin typeface="Proxima Nova"/>
                          <a:ea typeface="Proxima Nova"/>
                          <a:cs typeface="Proxima Nova"/>
                          <a:sym typeface="Proxima Nova"/>
                        </a:rPr>
                        <a:t>What does it do?</a:t>
                      </a:r>
                      <a:endParaRPr b="1" sz="2000">
                        <a:latin typeface="Proxima Nova"/>
                        <a:ea typeface="Proxima Nova"/>
                        <a:cs typeface="Proxima Nova"/>
                        <a:sym typeface="Proxima Nova"/>
                      </a:endParaRPr>
                    </a:p>
                  </a:txBody>
                  <a:tcPr marT="91425" marB="91425" marR="91425" marL="91425">
                    <a:solidFill>
                      <a:srgbClr val="EFEFEF"/>
                    </a:solidFill>
                  </a:tcPr>
                </a:tc>
              </a:tr>
              <a:tr h="826150">
                <a:tc>
                  <a:txBody>
                    <a:bodyPr/>
                    <a:lstStyle/>
                    <a:p>
                      <a:pPr indent="0" lvl="0" marL="0" rtl="0" algn="l">
                        <a:spcBef>
                          <a:spcPts val="0"/>
                        </a:spcBef>
                        <a:spcAft>
                          <a:spcPts val="0"/>
                        </a:spcAft>
                        <a:buNone/>
                      </a:pPr>
                      <a:r>
                        <a:rPr b="1" lang="en" sz="2000">
                          <a:latin typeface="Courier New"/>
                          <a:ea typeface="Courier New"/>
                          <a:cs typeface="Courier New"/>
                          <a:sym typeface="Courier New"/>
                        </a:rPr>
                        <a:t>table.describe()</a:t>
                      </a:r>
                      <a:endParaRPr b="1" sz="2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2000">
                          <a:latin typeface="Proxima Nova"/>
                          <a:ea typeface="Proxima Nova"/>
                          <a:cs typeface="Proxima Nova"/>
                          <a:sym typeface="Proxima Nova"/>
                        </a:rPr>
                        <a:t>Lists the descriptive statistics for each column.</a:t>
                      </a:r>
                      <a:endParaRPr sz="2000">
                        <a:latin typeface="Proxima Nova"/>
                        <a:ea typeface="Proxima Nova"/>
                        <a:cs typeface="Proxima Nova"/>
                        <a:sym typeface="Proxima Nova"/>
                      </a:endParaRPr>
                    </a:p>
                  </a:txBody>
                  <a:tcPr marT="91425" marB="91425" marR="91425" marL="91425"/>
                </a:tc>
              </a:tr>
            </a:tbl>
          </a:graphicData>
        </a:graphic>
      </p:graphicFrame>
      <p:sp>
        <p:nvSpPr>
          <p:cNvPr id="219" name="Google Shape;219;p33"/>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DataFrame Functions </a:t>
            </a:r>
            <a:endParaRPr/>
          </a:p>
        </p:txBody>
      </p:sp>
      <p:pic>
        <p:nvPicPr>
          <p:cNvPr id="220" name="Google Shape;220;p33"/>
          <p:cNvPicPr preferRelativeResize="0"/>
          <p:nvPr/>
        </p:nvPicPr>
        <p:blipFill rotWithShape="1">
          <a:blip r:embed="rId3">
            <a:alphaModFix/>
          </a:blip>
          <a:srcRect b="-21787" l="0" r="-6826" t="0"/>
          <a:stretch/>
        </p:blipFill>
        <p:spPr>
          <a:xfrm>
            <a:off x="5002975" y="3059925"/>
            <a:ext cx="3022125" cy="1670450"/>
          </a:xfrm>
          <a:prstGeom prst="rect">
            <a:avLst/>
          </a:prstGeom>
          <a:noFill/>
          <a:ln cap="flat" cmpd="sng" w="9525">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DataFrame </a:t>
            </a:r>
            <a:endParaRPr/>
          </a:p>
        </p:txBody>
      </p:sp>
      <p:sp>
        <p:nvSpPr>
          <p:cNvPr id="83" name="Google Shape;83;p16"/>
          <p:cNvSpPr txBox="1"/>
          <p:nvPr>
            <p:ph idx="1" type="body"/>
          </p:nvPr>
        </p:nvSpPr>
        <p:spPr>
          <a:xfrm>
            <a:off x="248575" y="1376425"/>
            <a:ext cx="8700000" cy="342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600"/>
              <a:t>A </a:t>
            </a:r>
            <a:r>
              <a:rPr b="1" lang="en" sz="1600"/>
              <a:t>DataFrame</a:t>
            </a:r>
            <a:r>
              <a:rPr lang="en" sz="1600"/>
              <a:t> is a data structure that stores and aligns data in a table using rows and columns. </a:t>
            </a:r>
            <a:endParaRPr sz="1600"/>
          </a:p>
          <a:p>
            <a:pPr indent="-330200" lvl="0" marL="914400" rtl="0" algn="l">
              <a:spcBef>
                <a:spcPts val="1200"/>
              </a:spcBef>
              <a:spcAft>
                <a:spcPts val="0"/>
              </a:spcAft>
              <a:buSzPts val="1600"/>
              <a:buChar char="●"/>
            </a:pPr>
            <a:r>
              <a:rPr lang="en" sz="1600"/>
              <a:t>It is essentially a collection of more than one Series. </a:t>
            </a:r>
            <a:endParaRPr sz="1600"/>
          </a:p>
        </p:txBody>
      </p:sp>
      <p:graphicFrame>
        <p:nvGraphicFramePr>
          <p:cNvPr id="84" name="Google Shape;84;p16"/>
          <p:cNvGraphicFramePr/>
          <p:nvPr/>
        </p:nvGraphicFramePr>
        <p:xfrm>
          <a:off x="1239325" y="3348975"/>
          <a:ext cx="3000000" cy="3000000"/>
        </p:xfrm>
        <a:graphic>
          <a:graphicData uri="http://schemas.openxmlformats.org/drawingml/2006/table">
            <a:tbl>
              <a:tblPr>
                <a:noFill/>
                <a:tableStyleId>{E759BB57-851F-4C18-8D62-AFBCC80DCAF7}</a:tableStyleId>
              </a:tblPr>
              <a:tblGrid>
                <a:gridCol w="510475"/>
                <a:gridCol w="1848950"/>
              </a:tblGrid>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T cap="flat" cmpd="sng" w="9525">
                      <a:solidFill>
                        <a:srgbClr val="9E9E9E">
                          <a:alpha val="0"/>
                        </a:srgbClr>
                      </a:solidFill>
                      <a:prstDash val="solid"/>
                      <a:round/>
                      <a:headEnd len="sm" w="sm" type="none"/>
                      <a:tailEnd len="sm" w="sm" type="none"/>
                    </a:lnT>
                  </a:tcPr>
                </a:tc>
                <a:tc>
                  <a:txBody>
                    <a:bodyPr/>
                    <a:lstStyle/>
                    <a:p>
                      <a:pPr indent="0" lvl="0" marL="0" rtl="0" algn="r">
                        <a:spcBef>
                          <a:spcPts val="0"/>
                        </a:spcBef>
                        <a:spcAft>
                          <a:spcPts val="0"/>
                        </a:spcAft>
                        <a:buNone/>
                      </a:pPr>
                      <a:r>
                        <a:rPr b="1" lang="en"/>
                        <a:t>mammal</a:t>
                      </a:r>
                      <a:endParaRPr b="1"/>
                    </a:p>
                  </a:txBody>
                  <a:tcPr marT="91425" marB="91425" marR="91425" marL="91425">
                    <a:solidFill>
                      <a:srgbClr val="27A9E1">
                        <a:alpha val="52690"/>
                      </a:srgbClr>
                    </a:solidFill>
                  </a:tcPr>
                </a:tc>
              </a:tr>
              <a:tr h="381000">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r">
                        <a:spcBef>
                          <a:spcPts val="0"/>
                        </a:spcBef>
                        <a:spcAft>
                          <a:spcPts val="0"/>
                        </a:spcAft>
                        <a:buNone/>
                      </a:pPr>
                      <a:r>
                        <a:rPr lang="en"/>
                        <a:t>African Elephant</a:t>
                      </a:r>
                      <a:endParaRPr/>
                    </a:p>
                  </a:txBody>
                  <a:tcPr marT="91425" marB="91425" marR="91425" marL="91425"/>
                </a:tc>
              </a:tr>
              <a:tr h="3810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r">
                        <a:spcBef>
                          <a:spcPts val="0"/>
                        </a:spcBef>
                        <a:spcAft>
                          <a:spcPts val="0"/>
                        </a:spcAft>
                        <a:buClr>
                          <a:schemeClr val="dk1"/>
                        </a:buClr>
                        <a:buSzPts val="1100"/>
                        <a:buFont typeface="Arial"/>
                        <a:buNone/>
                      </a:pPr>
                      <a:r>
                        <a:rPr lang="en">
                          <a:solidFill>
                            <a:schemeClr val="dk1"/>
                          </a:solidFill>
                        </a:rPr>
                        <a:t>Bottlenose Dolphin </a:t>
                      </a:r>
                      <a:endParaRPr/>
                    </a:p>
                  </a:txBody>
                  <a:tcPr marT="91425" marB="91425" marR="91425" marL="91425"/>
                </a:tc>
              </a:tr>
              <a:tr h="3810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r">
                        <a:spcBef>
                          <a:spcPts val="0"/>
                        </a:spcBef>
                        <a:spcAft>
                          <a:spcPts val="0"/>
                        </a:spcAft>
                        <a:buClr>
                          <a:schemeClr val="dk1"/>
                        </a:buClr>
                        <a:buSzPts val="1100"/>
                        <a:buFont typeface="Arial"/>
                        <a:buNone/>
                      </a:pPr>
                      <a:r>
                        <a:rPr lang="en">
                          <a:solidFill>
                            <a:schemeClr val="dk1"/>
                          </a:solidFill>
                        </a:rPr>
                        <a:t>Cheetah</a:t>
                      </a:r>
                      <a:endParaRPr/>
                    </a:p>
                  </a:txBody>
                  <a:tcPr marT="91425" marB="91425" marR="91425" marL="91425"/>
                </a:tc>
              </a:tr>
            </a:tbl>
          </a:graphicData>
        </a:graphic>
      </p:graphicFrame>
      <p:graphicFrame>
        <p:nvGraphicFramePr>
          <p:cNvPr id="85" name="Google Shape;85;p16"/>
          <p:cNvGraphicFramePr/>
          <p:nvPr/>
        </p:nvGraphicFramePr>
        <p:xfrm>
          <a:off x="5725625" y="3290775"/>
          <a:ext cx="3000000" cy="3000000"/>
        </p:xfrm>
        <a:graphic>
          <a:graphicData uri="http://schemas.openxmlformats.org/drawingml/2006/table">
            <a:tbl>
              <a:tblPr>
                <a:noFill/>
                <a:tableStyleId>{E759BB57-851F-4C18-8D62-AFBCC80DCAF7}</a:tableStyleId>
              </a:tblPr>
              <a:tblGrid>
                <a:gridCol w="510475"/>
                <a:gridCol w="1934975"/>
              </a:tblGrid>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T cap="flat" cmpd="sng" w="9525">
                      <a:solidFill>
                        <a:srgbClr val="9E9E9E">
                          <a:alpha val="0"/>
                        </a:srgbClr>
                      </a:solidFill>
                      <a:prstDash val="solid"/>
                      <a:round/>
                      <a:headEnd len="sm" w="sm" type="none"/>
                      <a:tailEnd len="sm" w="sm" type="none"/>
                    </a:lnT>
                  </a:tcPr>
                </a:tc>
                <a:tc>
                  <a:txBody>
                    <a:bodyPr/>
                    <a:lstStyle/>
                    <a:p>
                      <a:pPr indent="0" lvl="0" marL="0" rtl="0" algn="r">
                        <a:spcBef>
                          <a:spcPts val="0"/>
                        </a:spcBef>
                        <a:spcAft>
                          <a:spcPts val="0"/>
                        </a:spcAft>
                        <a:buNone/>
                      </a:pPr>
                      <a:r>
                        <a:rPr b="1" lang="en"/>
                        <a:t>life_span</a:t>
                      </a:r>
                      <a:endParaRPr b="1"/>
                    </a:p>
                  </a:txBody>
                  <a:tcPr marT="91425" marB="91425" marR="91425" marL="91425">
                    <a:solidFill>
                      <a:srgbClr val="27A9E1">
                        <a:alpha val="52690"/>
                      </a:srgbClr>
                    </a:solidFill>
                  </a:tcPr>
                </a:tc>
              </a:tr>
              <a:tr h="381000">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r">
                        <a:spcBef>
                          <a:spcPts val="0"/>
                        </a:spcBef>
                        <a:spcAft>
                          <a:spcPts val="0"/>
                        </a:spcAft>
                        <a:buNone/>
                      </a:pPr>
                      <a:r>
                        <a:rPr lang="en"/>
                        <a:t>70</a:t>
                      </a:r>
                      <a:endParaRPr/>
                    </a:p>
                  </a:txBody>
                  <a:tcPr marT="91425" marB="91425" marR="91425" marL="91425"/>
                </a:tc>
              </a:tr>
              <a:tr h="3810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r">
                        <a:spcBef>
                          <a:spcPts val="0"/>
                        </a:spcBef>
                        <a:spcAft>
                          <a:spcPts val="0"/>
                        </a:spcAft>
                        <a:buNone/>
                      </a:pPr>
                      <a:r>
                        <a:rPr lang="en"/>
                        <a:t>25</a:t>
                      </a:r>
                      <a:endParaRPr/>
                    </a:p>
                  </a:txBody>
                  <a:tcPr marT="91425" marB="91425" marR="91425" marL="91425"/>
                </a:tc>
              </a:tr>
              <a:tr h="3810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r">
                        <a:spcBef>
                          <a:spcPts val="0"/>
                        </a:spcBef>
                        <a:spcAft>
                          <a:spcPts val="0"/>
                        </a:spcAft>
                        <a:buNone/>
                      </a:pPr>
                      <a:r>
                        <a:rPr lang="en"/>
                        <a:t>14</a:t>
                      </a:r>
                      <a:endParaRPr/>
                    </a:p>
                  </a:txBody>
                  <a:tcPr marT="91425" marB="91425" marR="91425" marL="91425"/>
                </a:tc>
              </a:tr>
            </a:tbl>
          </a:graphicData>
        </a:graphic>
      </p:graphicFrame>
      <p:sp>
        <p:nvSpPr>
          <p:cNvPr id="86" name="Google Shape;86;p16"/>
          <p:cNvSpPr txBox="1"/>
          <p:nvPr/>
        </p:nvSpPr>
        <p:spPr>
          <a:xfrm>
            <a:off x="172650" y="2504825"/>
            <a:ext cx="45879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Courier New"/>
                <a:ea typeface="Courier New"/>
                <a:cs typeface="Courier New"/>
                <a:sym typeface="Courier New"/>
              </a:rPr>
              <a:t>mammal = pd.Series([</a:t>
            </a:r>
            <a:r>
              <a:rPr b="1" lang="en" sz="1300">
                <a:solidFill>
                  <a:srgbClr val="1C4587"/>
                </a:solidFill>
                <a:latin typeface="Courier New"/>
                <a:ea typeface="Courier New"/>
                <a:cs typeface="Courier New"/>
                <a:sym typeface="Courier New"/>
              </a:rPr>
              <a:t>"African Elephant", "Bottlenose Dolphin", "Cheetah"</a:t>
            </a:r>
            <a:r>
              <a:rPr b="1" lang="en" sz="1300">
                <a:latin typeface="Courier New"/>
                <a:ea typeface="Courier New"/>
                <a:cs typeface="Courier New"/>
                <a:sym typeface="Courier New"/>
              </a:rPr>
              <a:t>])</a:t>
            </a:r>
            <a:endParaRPr sz="1300">
              <a:latin typeface="Proxima Nova"/>
              <a:ea typeface="Proxima Nova"/>
              <a:cs typeface="Proxima Nova"/>
              <a:sym typeface="Proxima Nova"/>
            </a:endParaRPr>
          </a:p>
        </p:txBody>
      </p:sp>
      <p:sp>
        <p:nvSpPr>
          <p:cNvPr id="87" name="Google Shape;87;p16"/>
          <p:cNvSpPr txBox="1"/>
          <p:nvPr/>
        </p:nvSpPr>
        <p:spPr>
          <a:xfrm>
            <a:off x="5198875" y="2485425"/>
            <a:ext cx="4102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Courier New"/>
                <a:ea typeface="Courier New"/>
                <a:cs typeface="Courier New"/>
                <a:sym typeface="Courier New"/>
              </a:rPr>
              <a:t>life_span = pd.Series([</a:t>
            </a:r>
            <a:r>
              <a:rPr b="1" lang="en" sz="1300">
                <a:solidFill>
                  <a:srgbClr val="1C4587"/>
                </a:solidFill>
                <a:latin typeface="Courier New"/>
                <a:ea typeface="Courier New"/>
                <a:cs typeface="Courier New"/>
                <a:sym typeface="Courier New"/>
              </a:rPr>
              <a:t>70, 25, 14</a:t>
            </a:r>
            <a:r>
              <a:rPr b="1" lang="en" sz="1300">
                <a:latin typeface="Courier New"/>
                <a:ea typeface="Courier New"/>
                <a:cs typeface="Courier New"/>
                <a:sym typeface="Courier New"/>
              </a:rPr>
              <a:t>])</a:t>
            </a:r>
            <a:endParaRPr sz="1300">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000"/>
                                        <p:tgtEl>
                                          <p:spTgt spid="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4"/>
          <p:cNvSpPr txBox="1"/>
          <p:nvPr>
            <p:ph idx="1" type="body"/>
          </p:nvPr>
        </p:nvSpPr>
        <p:spPr>
          <a:xfrm>
            <a:off x="458075" y="1452625"/>
            <a:ext cx="8271300" cy="3423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0"/>
              </a:spcAft>
              <a:buNone/>
            </a:pPr>
            <a:r>
              <a:rPr b="1" lang="en" sz="1500">
                <a:solidFill>
                  <a:srgbClr val="741B47"/>
                </a:solidFill>
                <a:latin typeface="Consolas"/>
                <a:ea typeface="Consolas"/>
                <a:cs typeface="Consolas"/>
                <a:sym typeface="Consolas"/>
              </a:rPr>
              <a:t>print</a:t>
            </a:r>
            <a:r>
              <a:rPr b="1" lang="en" sz="1500">
                <a:solidFill>
                  <a:srgbClr val="111111"/>
                </a:solidFill>
                <a:latin typeface="Consolas"/>
                <a:ea typeface="Consolas"/>
                <a:cs typeface="Consolas"/>
                <a:sym typeface="Consolas"/>
              </a:rPr>
              <a:t>(</a:t>
            </a:r>
            <a:r>
              <a:rPr b="1" lang="en" sz="1500">
                <a:solidFill>
                  <a:srgbClr val="111111"/>
                </a:solidFill>
                <a:highlight>
                  <a:srgbClr val="FFFF00"/>
                </a:highlight>
                <a:latin typeface="Consolas"/>
                <a:ea typeface="Consolas"/>
                <a:cs typeface="Consolas"/>
                <a:sym typeface="Consolas"/>
              </a:rPr>
              <a:t>round(</a:t>
            </a:r>
            <a:r>
              <a:rPr b="1" lang="en" sz="1500">
                <a:solidFill>
                  <a:srgbClr val="111111"/>
                </a:solidFill>
                <a:latin typeface="Consolas"/>
                <a:ea typeface="Consolas"/>
                <a:cs typeface="Consolas"/>
                <a:sym typeface="Consolas"/>
              </a:rPr>
              <a:t>mammals.describe()</a:t>
            </a:r>
            <a:r>
              <a:rPr b="1" lang="en" sz="1500">
                <a:solidFill>
                  <a:srgbClr val="111111"/>
                </a:solidFill>
                <a:highlight>
                  <a:srgbClr val="FFFF00"/>
                </a:highlight>
                <a:latin typeface="Consolas"/>
                <a:ea typeface="Consolas"/>
                <a:cs typeface="Consolas"/>
                <a:sym typeface="Consolas"/>
              </a:rPr>
              <a:t>, </a:t>
            </a:r>
            <a:r>
              <a:rPr b="1" lang="en" sz="1500">
                <a:solidFill>
                  <a:srgbClr val="0000FF"/>
                </a:solidFill>
                <a:highlight>
                  <a:srgbClr val="FFFF00"/>
                </a:highlight>
                <a:latin typeface="Consolas"/>
                <a:ea typeface="Consolas"/>
                <a:cs typeface="Consolas"/>
                <a:sym typeface="Consolas"/>
              </a:rPr>
              <a:t>1</a:t>
            </a:r>
            <a:r>
              <a:rPr b="1" lang="en" sz="1500">
                <a:solidFill>
                  <a:srgbClr val="111111"/>
                </a:solidFill>
                <a:highlight>
                  <a:srgbClr val="FFFF00"/>
                </a:highlight>
                <a:latin typeface="Consolas"/>
                <a:ea typeface="Consolas"/>
                <a:cs typeface="Consolas"/>
                <a:sym typeface="Consolas"/>
              </a:rPr>
              <a:t>)</a:t>
            </a:r>
            <a:r>
              <a:rPr b="1" lang="en" sz="1500">
                <a:solidFill>
                  <a:srgbClr val="111111"/>
                </a:solidFill>
                <a:latin typeface="Consolas"/>
                <a:ea typeface="Consolas"/>
                <a:cs typeface="Consolas"/>
                <a:sym typeface="Consolas"/>
              </a:rPr>
              <a:t>)</a:t>
            </a:r>
            <a:endParaRPr b="1" sz="1500">
              <a:solidFill>
                <a:srgbClr val="111111"/>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111111"/>
              </a:solidFill>
              <a:latin typeface="Consolas"/>
              <a:ea typeface="Consolas"/>
              <a:cs typeface="Consolas"/>
              <a:sym typeface="Consolas"/>
            </a:endParaRPr>
          </a:p>
          <a:p>
            <a:pPr indent="0" lvl="0" marL="0" rtl="0" algn="l">
              <a:spcBef>
                <a:spcPts val="1200"/>
              </a:spcBef>
              <a:spcAft>
                <a:spcPts val="1200"/>
              </a:spcAft>
              <a:buNone/>
            </a:pPr>
            <a:r>
              <a:t/>
            </a:r>
            <a:endParaRPr b="1" sz="1500">
              <a:solidFill>
                <a:srgbClr val="333333"/>
              </a:solidFill>
              <a:highlight>
                <a:srgbClr val="FFFFFF"/>
              </a:highlight>
              <a:latin typeface="Arial"/>
              <a:ea typeface="Arial"/>
              <a:cs typeface="Arial"/>
              <a:sym typeface="Arial"/>
            </a:endParaRPr>
          </a:p>
        </p:txBody>
      </p:sp>
      <p:graphicFrame>
        <p:nvGraphicFramePr>
          <p:cNvPr id="226" name="Google Shape;226;p34"/>
          <p:cNvGraphicFramePr/>
          <p:nvPr/>
        </p:nvGraphicFramePr>
        <p:xfrm>
          <a:off x="458075" y="1391200"/>
          <a:ext cx="3000000" cy="3000000"/>
        </p:xfrm>
        <a:graphic>
          <a:graphicData uri="http://schemas.openxmlformats.org/drawingml/2006/table">
            <a:tbl>
              <a:tblPr>
                <a:noFill/>
                <a:tableStyleId>{E759BB57-851F-4C18-8D62-AFBCC80DCAF7}</a:tableStyleId>
              </a:tblPr>
              <a:tblGrid>
                <a:gridCol w="3093725"/>
                <a:gridCol w="5177575"/>
              </a:tblGrid>
              <a:tr h="579975">
                <a:tc>
                  <a:txBody>
                    <a:bodyPr/>
                    <a:lstStyle/>
                    <a:p>
                      <a:pPr indent="0" lvl="0" marL="0" rtl="0" algn="l">
                        <a:spcBef>
                          <a:spcPts val="0"/>
                        </a:spcBef>
                        <a:spcAft>
                          <a:spcPts val="0"/>
                        </a:spcAft>
                        <a:buNone/>
                      </a:pPr>
                      <a:r>
                        <a:rPr b="1" lang="en" sz="2000">
                          <a:latin typeface="Proxima Nova"/>
                          <a:ea typeface="Proxima Nova"/>
                          <a:cs typeface="Proxima Nova"/>
                          <a:sym typeface="Proxima Nova"/>
                        </a:rPr>
                        <a:t>Command</a:t>
                      </a:r>
                      <a:endParaRPr b="1" sz="2000">
                        <a:latin typeface="Proxima Nova"/>
                        <a:ea typeface="Proxima Nova"/>
                        <a:cs typeface="Proxima Nova"/>
                        <a:sym typeface="Proxima Nova"/>
                      </a:endParaRPr>
                    </a:p>
                  </a:txBody>
                  <a:tcPr marT="91425" marB="91425" marR="91425" marL="91425">
                    <a:solidFill>
                      <a:srgbClr val="EFEFEF"/>
                    </a:solidFill>
                  </a:tcPr>
                </a:tc>
                <a:tc>
                  <a:txBody>
                    <a:bodyPr/>
                    <a:lstStyle/>
                    <a:p>
                      <a:pPr indent="0" lvl="0" marL="0" rtl="0" algn="l">
                        <a:spcBef>
                          <a:spcPts val="0"/>
                        </a:spcBef>
                        <a:spcAft>
                          <a:spcPts val="0"/>
                        </a:spcAft>
                        <a:buNone/>
                      </a:pPr>
                      <a:r>
                        <a:rPr b="1" lang="en" sz="2000">
                          <a:latin typeface="Proxima Nova"/>
                          <a:ea typeface="Proxima Nova"/>
                          <a:cs typeface="Proxima Nova"/>
                          <a:sym typeface="Proxima Nova"/>
                        </a:rPr>
                        <a:t>What does it do?</a:t>
                      </a:r>
                      <a:endParaRPr b="1" sz="2000">
                        <a:latin typeface="Proxima Nova"/>
                        <a:ea typeface="Proxima Nova"/>
                        <a:cs typeface="Proxima Nova"/>
                        <a:sym typeface="Proxima Nova"/>
                      </a:endParaRPr>
                    </a:p>
                  </a:txBody>
                  <a:tcPr marT="91425" marB="91425" marR="91425" marL="91425">
                    <a:solidFill>
                      <a:srgbClr val="EFEFEF"/>
                    </a:solidFill>
                  </a:tcPr>
                </a:tc>
              </a:tr>
              <a:tr h="826150">
                <a:tc>
                  <a:txBody>
                    <a:bodyPr/>
                    <a:lstStyle/>
                    <a:p>
                      <a:pPr indent="0" lvl="0" marL="0" rtl="0" algn="l">
                        <a:spcBef>
                          <a:spcPts val="0"/>
                        </a:spcBef>
                        <a:spcAft>
                          <a:spcPts val="0"/>
                        </a:spcAft>
                        <a:buNone/>
                      </a:pPr>
                      <a:r>
                        <a:rPr b="1" lang="en" sz="2000">
                          <a:latin typeface="Courier New"/>
                          <a:ea typeface="Courier New"/>
                          <a:cs typeface="Courier New"/>
                          <a:sym typeface="Courier New"/>
                        </a:rPr>
                        <a:t>table.describe()</a:t>
                      </a:r>
                      <a:endParaRPr b="1" sz="2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2000">
                          <a:latin typeface="Proxima Nova"/>
                          <a:ea typeface="Proxima Nova"/>
                          <a:cs typeface="Proxima Nova"/>
                          <a:sym typeface="Proxima Nova"/>
                        </a:rPr>
                        <a:t>Lists the descriptive statistics for each column.</a:t>
                      </a:r>
                      <a:endParaRPr sz="2000">
                        <a:latin typeface="Proxima Nova"/>
                        <a:ea typeface="Proxima Nova"/>
                        <a:cs typeface="Proxima Nova"/>
                        <a:sym typeface="Proxima Nova"/>
                      </a:endParaRPr>
                    </a:p>
                  </a:txBody>
                  <a:tcPr marT="91425" marB="91425" marR="91425" marL="91425"/>
                </a:tc>
              </a:tr>
            </a:tbl>
          </a:graphicData>
        </a:graphic>
      </p:graphicFrame>
      <p:sp>
        <p:nvSpPr>
          <p:cNvPr id="227" name="Google Shape;227;p34"/>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DataFrame Functions </a:t>
            </a:r>
            <a:endParaRPr/>
          </a:p>
        </p:txBody>
      </p:sp>
      <p:pic>
        <p:nvPicPr>
          <p:cNvPr id="228" name="Google Shape;228;p34"/>
          <p:cNvPicPr preferRelativeResize="0"/>
          <p:nvPr/>
        </p:nvPicPr>
        <p:blipFill rotWithShape="1">
          <a:blip r:embed="rId3">
            <a:alphaModFix/>
          </a:blip>
          <a:srcRect b="-21787" l="0" r="-6826" t="0"/>
          <a:stretch/>
        </p:blipFill>
        <p:spPr>
          <a:xfrm>
            <a:off x="5002975" y="3059925"/>
            <a:ext cx="3022125" cy="1670450"/>
          </a:xfrm>
          <a:prstGeom prst="rect">
            <a:avLst/>
          </a:prstGeom>
          <a:noFill/>
          <a:ln cap="flat" cmpd="sng" w="9525">
            <a:solidFill>
              <a:schemeClr val="dk2"/>
            </a:solidFill>
            <a:prstDash val="solid"/>
            <a:round/>
            <a:headEnd len="sm" w="sm" type="none"/>
            <a:tailEnd len="sm" w="sm" type="none"/>
          </a:ln>
        </p:spPr>
      </p:pic>
      <p:pic>
        <p:nvPicPr>
          <p:cNvPr id="229" name="Google Shape;229;p34"/>
          <p:cNvPicPr preferRelativeResize="0"/>
          <p:nvPr/>
        </p:nvPicPr>
        <p:blipFill rotWithShape="1">
          <a:blip r:embed="rId4">
            <a:alphaModFix/>
          </a:blip>
          <a:srcRect b="-26753" l="0" r="-9409" t="-5102"/>
          <a:stretch/>
        </p:blipFill>
        <p:spPr>
          <a:xfrm>
            <a:off x="5002975" y="3071400"/>
            <a:ext cx="3022125" cy="1670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graphicFrame>
        <p:nvGraphicFramePr>
          <p:cNvPr id="234" name="Google Shape;234;p35"/>
          <p:cNvGraphicFramePr/>
          <p:nvPr/>
        </p:nvGraphicFramePr>
        <p:xfrm>
          <a:off x="458075" y="1391200"/>
          <a:ext cx="3000000" cy="3000000"/>
        </p:xfrm>
        <a:graphic>
          <a:graphicData uri="http://schemas.openxmlformats.org/drawingml/2006/table">
            <a:tbl>
              <a:tblPr>
                <a:noFill/>
                <a:tableStyleId>{E759BB57-851F-4C18-8D62-AFBCC80DCAF7}</a:tableStyleId>
              </a:tblPr>
              <a:tblGrid>
                <a:gridCol w="3093725"/>
                <a:gridCol w="5177575"/>
              </a:tblGrid>
              <a:tr h="579975">
                <a:tc>
                  <a:txBody>
                    <a:bodyPr/>
                    <a:lstStyle/>
                    <a:p>
                      <a:pPr indent="0" lvl="0" marL="0" rtl="0" algn="l">
                        <a:spcBef>
                          <a:spcPts val="0"/>
                        </a:spcBef>
                        <a:spcAft>
                          <a:spcPts val="0"/>
                        </a:spcAft>
                        <a:buNone/>
                      </a:pPr>
                      <a:r>
                        <a:rPr b="1" lang="en" sz="2000">
                          <a:latin typeface="Proxima Nova"/>
                          <a:ea typeface="Proxima Nova"/>
                          <a:cs typeface="Proxima Nova"/>
                          <a:sym typeface="Proxima Nova"/>
                        </a:rPr>
                        <a:t>Command</a:t>
                      </a:r>
                      <a:endParaRPr b="1" sz="2000">
                        <a:latin typeface="Proxima Nova"/>
                        <a:ea typeface="Proxima Nova"/>
                        <a:cs typeface="Proxima Nova"/>
                        <a:sym typeface="Proxima Nova"/>
                      </a:endParaRPr>
                    </a:p>
                  </a:txBody>
                  <a:tcPr marT="91425" marB="91425" marR="91425" marL="91425">
                    <a:solidFill>
                      <a:srgbClr val="EFEFEF"/>
                    </a:solidFill>
                  </a:tcPr>
                </a:tc>
                <a:tc>
                  <a:txBody>
                    <a:bodyPr/>
                    <a:lstStyle/>
                    <a:p>
                      <a:pPr indent="0" lvl="0" marL="0" rtl="0" algn="l">
                        <a:spcBef>
                          <a:spcPts val="0"/>
                        </a:spcBef>
                        <a:spcAft>
                          <a:spcPts val="0"/>
                        </a:spcAft>
                        <a:buNone/>
                      </a:pPr>
                      <a:r>
                        <a:rPr b="1" lang="en" sz="2000">
                          <a:latin typeface="Proxima Nova"/>
                          <a:ea typeface="Proxima Nova"/>
                          <a:cs typeface="Proxima Nova"/>
                          <a:sym typeface="Proxima Nova"/>
                        </a:rPr>
                        <a:t>What does it do?</a:t>
                      </a:r>
                      <a:endParaRPr b="1" sz="2000">
                        <a:latin typeface="Proxima Nova"/>
                        <a:ea typeface="Proxima Nova"/>
                        <a:cs typeface="Proxima Nova"/>
                        <a:sym typeface="Proxima Nova"/>
                      </a:endParaRPr>
                    </a:p>
                  </a:txBody>
                  <a:tcPr marT="91425" marB="91425" marR="91425" marL="91425">
                    <a:solidFill>
                      <a:srgbClr val="EFEFEF"/>
                    </a:solidFill>
                  </a:tcPr>
                </a:tc>
              </a:tr>
              <a:tr h="430500">
                <a:tc>
                  <a:txBody>
                    <a:bodyPr/>
                    <a:lstStyle/>
                    <a:p>
                      <a:pPr indent="0" lvl="0" marL="0" rtl="0" algn="l">
                        <a:spcBef>
                          <a:spcPts val="0"/>
                        </a:spcBef>
                        <a:spcAft>
                          <a:spcPts val="0"/>
                        </a:spcAft>
                        <a:buNone/>
                      </a:pPr>
                      <a:r>
                        <a:rPr b="1" lang="en" sz="2000">
                          <a:latin typeface="Courier New"/>
                          <a:ea typeface="Courier New"/>
                          <a:cs typeface="Courier New"/>
                          <a:sym typeface="Courier New"/>
                        </a:rPr>
                        <a:t>table.head(num)</a:t>
                      </a:r>
                      <a:endParaRPr b="1" sz="2000">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2000">
                          <a:latin typeface="Proxima Nova"/>
                          <a:ea typeface="Proxima Nova"/>
                          <a:cs typeface="Proxima Nova"/>
                          <a:sym typeface="Proxima Nova"/>
                        </a:rPr>
                        <a:t>Lists the first </a:t>
                      </a:r>
                      <a:r>
                        <a:rPr b="1" lang="en" sz="2000">
                          <a:latin typeface="Courier New"/>
                          <a:ea typeface="Courier New"/>
                          <a:cs typeface="Courier New"/>
                          <a:sym typeface="Courier New"/>
                        </a:rPr>
                        <a:t>num</a:t>
                      </a:r>
                      <a:r>
                        <a:rPr lang="en" sz="2000">
                          <a:latin typeface="Proxima Nova"/>
                          <a:ea typeface="Proxima Nova"/>
                          <a:cs typeface="Proxima Nova"/>
                          <a:sym typeface="Proxima Nova"/>
                        </a:rPr>
                        <a:t> rows</a:t>
                      </a:r>
                      <a:endParaRPr sz="2000">
                        <a:latin typeface="Proxima Nova"/>
                        <a:ea typeface="Proxima Nova"/>
                        <a:cs typeface="Proxima Nova"/>
                        <a:sym typeface="Proxima Nova"/>
                      </a:endParaRPr>
                    </a:p>
                  </a:txBody>
                  <a:tcPr marT="91425" marB="91425" marR="91425" marL="91425">
                    <a:lnB cap="flat" cmpd="sng" w="9525">
                      <a:solidFill>
                        <a:srgbClr val="9E9E9E"/>
                      </a:solidFill>
                      <a:prstDash val="solid"/>
                      <a:round/>
                      <a:headEnd len="sm" w="sm" type="none"/>
                      <a:tailEnd len="sm" w="sm" type="none"/>
                    </a:lnB>
                  </a:tcPr>
                </a:tc>
              </a:tr>
              <a:tr h="430500">
                <a:tc>
                  <a:txBody>
                    <a:bodyPr/>
                    <a:lstStyle/>
                    <a:p>
                      <a:pPr indent="0" lvl="0" marL="0" rtl="0" algn="l">
                        <a:spcBef>
                          <a:spcPts val="0"/>
                        </a:spcBef>
                        <a:spcAft>
                          <a:spcPts val="0"/>
                        </a:spcAft>
                        <a:buNone/>
                      </a:pPr>
                      <a:r>
                        <a:rPr b="1" lang="en" sz="2000">
                          <a:latin typeface="Courier New"/>
                          <a:ea typeface="Courier New"/>
                          <a:cs typeface="Courier New"/>
                          <a:sym typeface="Courier New"/>
                        </a:rPr>
                        <a:t>table.tail(num)</a:t>
                      </a:r>
                      <a:endParaRPr b="1" sz="20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2000">
                          <a:latin typeface="Proxima Nova"/>
                          <a:ea typeface="Proxima Nova"/>
                          <a:cs typeface="Proxima Nova"/>
                          <a:sym typeface="Proxima Nova"/>
                        </a:rPr>
                        <a:t>Lists the last </a:t>
                      </a:r>
                      <a:r>
                        <a:rPr b="1" lang="en" sz="2000">
                          <a:solidFill>
                            <a:schemeClr val="dk1"/>
                          </a:solidFill>
                          <a:latin typeface="Courier New"/>
                          <a:ea typeface="Courier New"/>
                          <a:cs typeface="Courier New"/>
                          <a:sym typeface="Courier New"/>
                        </a:rPr>
                        <a:t>num</a:t>
                      </a:r>
                      <a:r>
                        <a:rPr lang="en" sz="2000">
                          <a:latin typeface="Proxima Nova"/>
                          <a:ea typeface="Proxima Nova"/>
                          <a:cs typeface="Proxima Nova"/>
                          <a:sym typeface="Proxima Nova"/>
                        </a:rPr>
                        <a:t> rows</a:t>
                      </a:r>
                      <a:endParaRPr sz="2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30500">
                <a:tc>
                  <a:txBody>
                    <a:bodyPr/>
                    <a:lstStyle/>
                    <a:p>
                      <a:pPr indent="0" lvl="0" marL="0" rtl="0" algn="l">
                        <a:spcBef>
                          <a:spcPts val="0"/>
                        </a:spcBef>
                        <a:spcAft>
                          <a:spcPts val="0"/>
                        </a:spcAft>
                        <a:buNone/>
                      </a:pPr>
                      <a:r>
                        <a:rPr b="1" lang="en" sz="2000">
                          <a:latin typeface="Courier New"/>
                          <a:ea typeface="Courier New"/>
                          <a:cs typeface="Courier New"/>
                          <a:sym typeface="Courier New"/>
                        </a:rPr>
                        <a:t>table[a:b]</a:t>
                      </a:r>
                      <a:endParaRPr b="1" sz="20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2000">
                          <a:latin typeface="Proxima Nova"/>
                          <a:ea typeface="Proxima Nova"/>
                          <a:cs typeface="Proxima Nova"/>
                          <a:sym typeface="Proxima Nova"/>
                        </a:rPr>
                        <a:t>Lists the rows from index a to index b, exclusively (not including b). </a:t>
                      </a:r>
                      <a:endParaRPr sz="2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235" name="Google Shape;235;p35"/>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DataFrame Functions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6"/>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a:t>Lesson Vocabulary</a:t>
            </a:r>
            <a:endParaRPr b="1"/>
          </a:p>
        </p:txBody>
      </p:sp>
      <p:graphicFrame>
        <p:nvGraphicFramePr>
          <p:cNvPr id="241" name="Google Shape;241;p36"/>
          <p:cNvGraphicFramePr/>
          <p:nvPr/>
        </p:nvGraphicFramePr>
        <p:xfrm>
          <a:off x="952500" y="1410125"/>
          <a:ext cx="3000000" cy="3000000"/>
        </p:xfrm>
        <a:graphic>
          <a:graphicData uri="http://schemas.openxmlformats.org/drawingml/2006/table">
            <a:tbl>
              <a:tblPr>
                <a:noFill/>
                <a:tableStyleId>{E759BB57-851F-4C18-8D62-AFBCC80DCAF7}</a:tableStyleId>
              </a:tblPr>
              <a:tblGrid>
                <a:gridCol w="3619500"/>
                <a:gridCol w="3619500"/>
              </a:tblGrid>
              <a:tr h="381000">
                <a:tc>
                  <a:txBody>
                    <a:bodyPr/>
                    <a:lstStyle/>
                    <a:p>
                      <a:pPr indent="0" lvl="0" marL="0" rtl="0" algn="ctr">
                        <a:spcBef>
                          <a:spcPts val="0"/>
                        </a:spcBef>
                        <a:spcAft>
                          <a:spcPts val="0"/>
                        </a:spcAft>
                        <a:buNone/>
                      </a:pPr>
                      <a:r>
                        <a:rPr b="1" lang="en">
                          <a:solidFill>
                            <a:srgbClr val="FFFFFF"/>
                          </a:solidFill>
                          <a:latin typeface="Proxima Nova"/>
                          <a:ea typeface="Proxima Nova"/>
                          <a:cs typeface="Proxima Nova"/>
                          <a:sym typeface="Proxima Nova"/>
                        </a:rPr>
                        <a:t>Term</a:t>
                      </a:r>
                      <a:endParaRPr b="1">
                        <a:solidFill>
                          <a:srgbClr val="FFFFFF"/>
                        </a:solidFill>
                        <a:latin typeface="Proxima Nova"/>
                        <a:ea typeface="Proxima Nova"/>
                        <a:cs typeface="Proxima Nova"/>
                        <a:sym typeface="Proxima Nova"/>
                      </a:endParaRPr>
                    </a:p>
                  </a:txBody>
                  <a:tcPr marT="91425" marB="91425" marR="91425" marL="91425">
                    <a:lnB cap="flat" cmpd="sng" w="9525">
                      <a:solidFill>
                        <a:srgbClr val="9E9E9E"/>
                      </a:solidFill>
                      <a:prstDash val="solid"/>
                      <a:round/>
                      <a:headEnd len="sm" w="sm" type="none"/>
                      <a:tailEnd len="sm" w="sm" type="none"/>
                    </a:lnB>
                    <a:solidFill>
                      <a:srgbClr val="2D8EC2"/>
                    </a:solidFill>
                  </a:tcPr>
                </a:tc>
                <a:tc>
                  <a:txBody>
                    <a:bodyPr/>
                    <a:lstStyle/>
                    <a:p>
                      <a:pPr indent="0" lvl="0" marL="0" rtl="0" algn="ctr">
                        <a:spcBef>
                          <a:spcPts val="0"/>
                        </a:spcBef>
                        <a:spcAft>
                          <a:spcPts val="0"/>
                        </a:spcAft>
                        <a:buNone/>
                      </a:pPr>
                      <a:r>
                        <a:rPr b="1" lang="en">
                          <a:solidFill>
                            <a:srgbClr val="FFFFFF"/>
                          </a:solidFill>
                          <a:latin typeface="Proxima Nova"/>
                          <a:ea typeface="Proxima Nova"/>
                          <a:cs typeface="Proxima Nova"/>
                          <a:sym typeface="Proxima Nova"/>
                        </a:rPr>
                        <a:t>Definition</a:t>
                      </a:r>
                      <a:endParaRPr b="1">
                        <a:solidFill>
                          <a:srgbClr val="FFFFFF"/>
                        </a:solidFill>
                        <a:latin typeface="Proxima Nova"/>
                        <a:ea typeface="Proxima Nova"/>
                        <a:cs typeface="Proxima Nova"/>
                        <a:sym typeface="Proxima Nova"/>
                      </a:endParaRPr>
                    </a:p>
                  </a:txBody>
                  <a:tcPr marT="91425" marB="91425" marR="91425" marL="91425">
                    <a:lnB cap="flat" cmpd="sng" w="9525">
                      <a:solidFill>
                        <a:srgbClr val="9E9E9E"/>
                      </a:solidFill>
                      <a:prstDash val="solid"/>
                      <a:round/>
                      <a:headEnd len="sm" w="sm" type="none"/>
                      <a:tailEnd len="sm" w="sm" type="none"/>
                    </a:lnB>
                    <a:solidFill>
                      <a:srgbClr val="2D8EC2"/>
                    </a:solidFill>
                  </a:tcPr>
                </a:tc>
              </a:tr>
              <a:tr h="381000">
                <a:tc>
                  <a:txBody>
                    <a:bodyPr/>
                    <a:lstStyle/>
                    <a:p>
                      <a:pPr indent="0" lvl="0" marL="0" rtl="0" algn="l">
                        <a:spcBef>
                          <a:spcPts val="0"/>
                        </a:spcBef>
                        <a:spcAft>
                          <a:spcPts val="0"/>
                        </a:spcAft>
                        <a:buNone/>
                      </a:pPr>
                      <a:r>
                        <a:rPr b="1" lang="en" sz="1200">
                          <a:solidFill>
                            <a:srgbClr val="222222"/>
                          </a:solidFill>
                          <a:highlight>
                            <a:srgbClr val="FFFFFF"/>
                          </a:highlight>
                          <a:latin typeface="Proxima Nova"/>
                          <a:ea typeface="Proxima Nova"/>
                          <a:cs typeface="Proxima Nova"/>
                          <a:sym typeface="Proxima Nova"/>
                        </a:rPr>
                        <a:t>data frame </a:t>
                      </a:r>
                      <a:endParaRPr b="1" sz="1200">
                        <a:solidFill>
                          <a:srgbClr val="222222"/>
                        </a:solidFill>
                        <a:highlight>
                          <a:srgbClr val="FFFFFF"/>
                        </a:highlight>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222222"/>
                          </a:solidFill>
                          <a:highlight>
                            <a:srgbClr val="FFFFFF"/>
                          </a:highlight>
                          <a:latin typeface="Proxima Nova"/>
                          <a:ea typeface="Proxima Nova"/>
                          <a:cs typeface="Proxima Nova"/>
                          <a:sym typeface="Proxima Nova"/>
                        </a:rPr>
                        <a:t>A data structure that stores and aligns data in a table using rows and columns. </a:t>
                      </a:r>
                      <a:endParaRPr sz="1200">
                        <a:solidFill>
                          <a:srgbClr val="222222"/>
                        </a:solidFill>
                        <a:highlight>
                          <a:srgbClr val="FFFFFF"/>
                        </a:highlight>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7"/>
          <p:cNvSpPr txBox="1"/>
          <p:nvPr>
            <p:ph type="title"/>
          </p:nvPr>
        </p:nvSpPr>
        <p:spPr>
          <a:xfrm>
            <a:off x="460950" y="458000"/>
            <a:ext cx="8222100" cy="1012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Which option would correctly create a dataframe?</a:t>
            </a:r>
            <a:endParaRPr/>
          </a:p>
        </p:txBody>
      </p:sp>
      <p:pic>
        <p:nvPicPr>
          <p:cNvPr id="247" name="Google Shape;247;p37"/>
          <p:cNvPicPr preferRelativeResize="0"/>
          <p:nvPr/>
        </p:nvPicPr>
        <p:blipFill>
          <a:blip r:embed="rId3">
            <a:alphaModFix/>
          </a:blip>
          <a:stretch>
            <a:fillRect/>
          </a:stretch>
        </p:blipFill>
        <p:spPr>
          <a:xfrm>
            <a:off x="590813" y="1516025"/>
            <a:ext cx="7962379" cy="3367899"/>
          </a:xfrm>
          <a:prstGeom prst="rect">
            <a:avLst/>
          </a:prstGeom>
          <a:noFill/>
          <a:ln>
            <a:noFill/>
          </a:ln>
        </p:spPr>
      </p:pic>
      <p:pic>
        <p:nvPicPr>
          <p:cNvPr id="248" name="Google Shape;248;p37">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249" name="Google Shape;249;p37">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8"/>
          <p:cNvSpPr txBox="1"/>
          <p:nvPr>
            <p:ph type="title"/>
          </p:nvPr>
        </p:nvSpPr>
        <p:spPr>
          <a:xfrm>
            <a:off x="460950" y="2065350"/>
            <a:ext cx="8222100" cy="1012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Which function will return the number of rows and columns in a dataframe?</a:t>
            </a:r>
            <a:endParaRPr/>
          </a:p>
        </p:txBody>
      </p:sp>
      <p:pic>
        <p:nvPicPr>
          <p:cNvPr id="255" name="Google Shape;255;p38">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256" name="Google Shape;256;p38">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9"/>
          <p:cNvSpPr txBox="1"/>
          <p:nvPr>
            <p:ph type="title"/>
          </p:nvPr>
        </p:nvSpPr>
        <p:spPr>
          <a:xfrm>
            <a:off x="460950" y="2065350"/>
            <a:ext cx="8222100" cy="1012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Which function will not select the first 5 rows of the table?</a:t>
            </a:r>
            <a:endParaRPr/>
          </a:p>
        </p:txBody>
      </p:sp>
      <p:pic>
        <p:nvPicPr>
          <p:cNvPr id="262" name="Google Shape;262;p39">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263" name="Google Shape;263;p39">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DataFrame </a:t>
            </a:r>
            <a:endParaRPr/>
          </a:p>
        </p:txBody>
      </p:sp>
      <p:sp>
        <p:nvSpPr>
          <p:cNvPr id="93" name="Google Shape;93;p17"/>
          <p:cNvSpPr txBox="1"/>
          <p:nvPr>
            <p:ph idx="1" type="body"/>
          </p:nvPr>
        </p:nvSpPr>
        <p:spPr>
          <a:xfrm>
            <a:off x="248575" y="1376425"/>
            <a:ext cx="8700000" cy="342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600"/>
              <a:t>A </a:t>
            </a:r>
            <a:r>
              <a:rPr b="1" lang="en" sz="1600"/>
              <a:t>DataFrame</a:t>
            </a:r>
            <a:r>
              <a:rPr lang="en" sz="1600"/>
              <a:t> is a data structure that stores and aligns data in a table using rows and columns. </a:t>
            </a:r>
            <a:endParaRPr sz="1600"/>
          </a:p>
          <a:p>
            <a:pPr indent="-330200" lvl="0" marL="914400" rtl="0" algn="l">
              <a:spcBef>
                <a:spcPts val="1200"/>
              </a:spcBef>
              <a:spcAft>
                <a:spcPts val="0"/>
              </a:spcAft>
              <a:buSzPts val="1600"/>
              <a:buChar char="●"/>
            </a:pPr>
            <a:r>
              <a:rPr lang="en" sz="1600"/>
              <a:t>It is essentially a collection of more than one Series. </a:t>
            </a:r>
            <a:endParaRPr sz="1600"/>
          </a:p>
        </p:txBody>
      </p:sp>
      <p:graphicFrame>
        <p:nvGraphicFramePr>
          <p:cNvPr id="94" name="Google Shape;94;p17"/>
          <p:cNvGraphicFramePr/>
          <p:nvPr/>
        </p:nvGraphicFramePr>
        <p:xfrm>
          <a:off x="2278050" y="3153725"/>
          <a:ext cx="3000000" cy="3000000"/>
        </p:xfrm>
        <a:graphic>
          <a:graphicData uri="http://schemas.openxmlformats.org/drawingml/2006/table">
            <a:tbl>
              <a:tblPr>
                <a:noFill/>
                <a:tableStyleId>{E759BB57-851F-4C18-8D62-AFBCC80DCAF7}</a:tableStyleId>
              </a:tblPr>
              <a:tblGrid>
                <a:gridCol w="556500"/>
                <a:gridCol w="2015700"/>
                <a:gridCol w="2015700"/>
              </a:tblGrid>
              <a:tr h="419500">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T cap="flat" cmpd="sng" w="9525">
                      <a:solidFill>
                        <a:srgbClr val="9E9E9E">
                          <a:alpha val="0"/>
                        </a:srgbClr>
                      </a:solidFill>
                      <a:prstDash val="solid"/>
                      <a:round/>
                      <a:headEnd len="sm" w="sm" type="none"/>
                      <a:tailEnd len="sm" w="sm" type="none"/>
                    </a:lnT>
                  </a:tcPr>
                </a:tc>
                <a:tc>
                  <a:txBody>
                    <a:bodyPr/>
                    <a:lstStyle/>
                    <a:p>
                      <a:pPr indent="0" lvl="0" marL="0" rtl="0" algn="r">
                        <a:spcBef>
                          <a:spcPts val="0"/>
                        </a:spcBef>
                        <a:spcAft>
                          <a:spcPts val="0"/>
                        </a:spcAft>
                        <a:buNone/>
                      </a:pPr>
                      <a:r>
                        <a:rPr b="1" lang="en"/>
                        <a:t>mammal</a:t>
                      </a:r>
                      <a:endParaRPr b="1"/>
                    </a:p>
                  </a:txBody>
                  <a:tcPr marT="91425" marB="91425" marR="91425" marL="91425">
                    <a:lnR cap="flat" cmpd="sng" w="9525">
                      <a:solidFill>
                        <a:srgbClr val="9E9E9E"/>
                      </a:solidFill>
                      <a:prstDash val="solid"/>
                      <a:round/>
                      <a:headEnd len="sm" w="sm" type="none"/>
                      <a:tailEnd len="sm" w="sm" type="none"/>
                    </a:lnR>
                    <a:solidFill>
                      <a:srgbClr val="27A9E1">
                        <a:alpha val="52690"/>
                      </a:srgbClr>
                    </a:solidFill>
                  </a:tcPr>
                </a:tc>
                <a:tc>
                  <a:txBody>
                    <a:bodyPr/>
                    <a:lstStyle/>
                    <a:p>
                      <a:pPr indent="0" lvl="0" marL="0" rtl="0" algn="r">
                        <a:spcBef>
                          <a:spcPts val="0"/>
                        </a:spcBef>
                        <a:spcAft>
                          <a:spcPts val="0"/>
                        </a:spcAft>
                        <a:buNone/>
                      </a:pPr>
                      <a:r>
                        <a:rPr b="1" lang="en"/>
                        <a:t>life_span</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27A9E1">
                        <a:alpha val="52690"/>
                      </a:srgbClr>
                    </a:solidFill>
                  </a:tcPr>
                </a:tc>
              </a:tr>
              <a:tr h="441450">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r">
                        <a:spcBef>
                          <a:spcPts val="0"/>
                        </a:spcBef>
                        <a:spcAft>
                          <a:spcPts val="0"/>
                        </a:spcAft>
                        <a:buNone/>
                      </a:pPr>
                      <a:r>
                        <a:rPr lang="en"/>
                        <a:t>African Elephant</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r">
                        <a:spcBef>
                          <a:spcPts val="0"/>
                        </a:spcBef>
                        <a:spcAft>
                          <a:spcPts val="0"/>
                        </a:spcAft>
                        <a:buNone/>
                      </a:pPr>
                      <a:r>
                        <a:rPr lang="en"/>
                        <a:t>70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4145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r">
                        <a:spcBef>
                          <a:spcPts val="0"/>
                        </a:spcBef>
                        <a:spcAft>
                          <a:spcPts val="0"/>
                        </a:spcAft>
                        <a:buNone/>
                      </a:pPr>
                      <a:r>
                        <a:rPr lang="en">
                          <a:solidFill>
                            <a:schemeClr val="dk1"/>
                          </a:solidFill>
                        </a:rPr>
                        <a:t>Bottlenose Dolphin </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r">
                        <a:spcBef>
                          <a:spcPts val="0"/>
                        </a:spcBef>
                        <a:spcAft>
                          <a:spcPts val="0"/>
                        </a:spcAft>
                        <a:buNone/>
                      </a:pPr>
                      <a:r>
                        <a:rPr lang="en"/>
                        <a:t>25</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195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r">
                        <a:spcBef>
                          <a:spcPts val="0"/>
                        </a:spcBef>
                        <a:spcAft>
                          <a:spcPts val="0"/>
                        </a:spcAft>
                        <a:buNone/>
                      </a:pPr>
                      <a:r>
                        <a:rPr lang="en">
                          <a:solidFill>
                            <a:schemeClr val="dk1"/>
                          </a:solidFill>
                        </a:rPr>
                        <a:t>Cheetah</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r">
                        <a:spcBef>
                          <a:spcPts val="0"/>
                        </a:spcBef>
                        <a:spcAft>
                          <a:spcPts val="0"/>
                        </a:spcAft>
                        <a:buNone/>
                      </a:pPr>
                      <a:r>
                        <a:rPr lang="en"/>
                        <a:t>14</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95" name="Google Shape;95;p17"/>
          <p:cNvSpPr txBox="1"/>
          <p:nvPr/>
        </p:nvSpPr>
        <p:spPr>
          <a:xfrm>
            <a:off x="86050" y="2352425"/>
            <a:ext cx="89676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Courier New"/>
                <a:ea typeface="Courier New"/>
                <a:cs typeface="Courier New"/>
                <a:sym typeface="Courier New"/>
              </a:rPr>
              <a:t>mammals = pd.DataFrame({</a:t>
            </a:r>
            <a:r>
              <a:rPr b="1" lang="en" sz="1300">
                <a:solidFill>
                  <a:srgbClr val="0B5394"/>
                </a:solidFill>
                <a:latin typeface="Courier New"/>
                <a:ea typeface="Courier New"/>
                <a:cs typeface="Courier New"/>
                <a:sym typeface="Courier New"/>
              </a:rPr>
              <a:t>"mammal"</a:t>
            </a:r>
            <a:r>
              <a:rPr b="1" lang="en" sz="1300">
                <a:latin typeface="Courier New"/>
                <a:ea typeface="Courier New"/>
                <a:cs typeface="Courier New"/>
                <a:sym typeface="Courier New"/>
              </a:rPr>
              <a:t>:[</a:t>
            </a:r>
            <a:r>
              <a:rPr b="1" lang="en" sz="1300">
                <a:solidFill>
                  <a:srgbClr val="1C4587"/>
                </a:solidFill>
                <a:latin typeface="Courier New"/>
                <a:ea typeface="Courier New"/>
                <a:cs typeface="Courier New"/>
                <a:sym typeface="Courier New"/>
              </a:rPr>
              <a:t>"African Elephant", "Bottlenose Dolphin", "Cheetah"</a:t>
            </a:r>
            <a:r>
              <a:rPr b="1" lang="en" sz="1300">
                <a:latin typeface="Courier New"/>
                <a:ea typeface="Courier New"/>
                <a:cs typeface="Courier New"/>
                <a:sym typeface="Courier New"/>
              </a:rPr>
              <a:t>],</a:t>
            </a:r>
            <a:endParaRPr b="1" sz="1300">
              <a:latin typeface="Courier New"/>
              <a:ea typeface="Courier New"/>
              <a:cs typeface="Courier New"/>
              <a:sym typeface="Courier New"/>
            </a:endParaRPr>
          </a:p>
          <a:p>
            <a:pPr indent="0" lvl="0" marL="2286000" rtl="0" algn="l">
              <a:spcBef>
                <a:spcPts val="0"/>
              </a:spcBef>
              <a:spcAft>
                <a:spcPts val="0"/>
              </a:spcAft>
              <a:buNone/>
            </a:pPr>
            <a:r>
              <a:rPr b="1" lang="en" sz="1300">
                <a:solidFill>
                  <a:srgbClr val="0B5394"/>
                </a:solidFill>
                <a:latin typeface="Courier New"/>
                <a:ea typeface="Courier New"/>
                <a:cs typeface="Courier New"/>
                <a:sym typeface="Courier New"/>
              </a:rPr>
              <a:t>"life_span": </a:t>
            </a:r>
            <a:r>
              <a:rPr b="1" lang="en" sz="1300">
                <a:solidFill>
                  <a:schemeClr val="dk1"/>
                </a:solidFill>
                <a:latin typeface="Courier New"/>
                <a:ea typeface="Courier New"/>
                <a:cs typeface="Courier New"/>
                <a:sym typeface="Courier New"/>
              </a:rPr>
              <a:t>[</a:t>
            </a:r>
            <a:r>
              <a:rPr b="1" lang="en" sz="1300">
                <a:solidFill>
                  <a:srgbClr val="1C4587"/>
                </a:solidFill>
                <a:latin typeface="Courier New"/>
                <a:ea typeface="Courier New"/>
                <a:cs typeface="Courier New"/>
                <a:sym typeface="Courier New"/>
              </a:rPr>
              <a:t>70, 25, 14</a:t>
            </a:r>
            <a:r>
              <a:rPr b="1" lang="en" sz="1300">
                <a:solidFill>
                  <a:schemeClr val="dk1"/>
                </a:solidFill>
                <a:latin typeface="Courier New"/>
                <a:ea typeface="Courier New"/>
                <a:cs typeface="Courier New"/>
                <a:sym typeface="Courier New"/>
              </a:rPr>
              <a:t>]}</a:t>
            </a:r>
            <a:r>
              <a:rPr b="1" lang="en" sz="1300">
                <a:latin typeface="Courier New"/>
                <a:ea typeface="Courier New"/>
                <a:cs typeface="Courier New"/>
                <a:sym typeface="Courier New"/>
              </a:rPr>
              <a:t>)</a:t>
            </a:r>
            <a:endParaRPr sz="1300">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DataFrame </a:t>
            </a:r>
            <a:endParaRPr/>
          </a:p>
        </p:txBody>
      </p:sp>
      <p:sp>
        <p:nvSpPr>
          <p:cNvPr id="101" name="Google Shape;101;p18"/>
          <p:cNvSpPr txBox="1"/>
          <p:nvPr>
            <p:ph idx="1" type="body"/>
          </p:nvPr>
        </p:nvSpPr>
        <p:spPr>
          <a:xfrm>
            <a:off x="248575" y="1376425"/>
            <a:ext cx="8700000" cy="342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600"/>
              <a:t>A </a:t>
            </a:r>
            <a:r>
              <a:rPr b="1" lang="en" sz="1600"/>
              <a:t>DataFrame</a:t>
            </a:r>
            <a:r>
              <a:rPr lang="en" sz="1600"/>
              <a:t> is a data structure that stores and aligns data in a table using rows and columns. </a:t>
            </a:r>
            <a:endParaRPr sz="1600"/>
          </a:p>
          <a:p>
            <a:pPr indent="-330200" lvl="0" marL="914400" rtl="0" algn="l">
              <a:spcBef>
                <a:spcPts val="1200"/>
              </a:spcBef>
              <a:spcAft>
                <a:spcPts val="0"/>
              </a:spcAft>
              <a:buSzPts val="1600"/>
              <a:buChar char="●"/>
            </a:pPr>
            <a:r>
              <a:rPr lang="en" sz="1600"/>
              <a:t>It is essentially a collection of more than one Series. </a:t>
            </a:r>
            <a:endParaRPr sz="1600"/>
          </a:p>
        </p:txBody>
      </p:sp>
      <p:graphicFrame>
        <p:nvGraphicFramePr>
          <p:cNvPr id="102" name="Google Shape;102;p18"/>
          <p:cNvGraphicFramePr/>
          <p:nvPr/>
        </p:nvGraphicFramePr>
        <p:xfrm>
          <a:off x="4360675" y="3153725"/>
          <a:ext cx="3000000" cy="3000000"/>
        </p:xfrm>
        <a:graphic>
          <a:graphicData uri="http://schemas.openxmlformats.org/drawingml/2006/table">
            <a:tbl>
              <a:tblPr>
                <a:noFill/>
                <a:tableStyleId>{E759BB57-851F-4C18-8D62-AFBCC80DCAF7}</a:tableStyleId>
              </a:tblPr>
              <a:tblGrid>
                <a:gridCol w="556500"/>
                <a:gridCol w="2015700"/>
                <a:gridCol w="2015700"/>
              </a:tblGrid>
              <a:tr h="419500">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T cap="flat" cmpd="sng" w="9525">
                      <a:solidFill>
                        <a:srgbClr val="9E9E9E">
                          <a:alpha val="0"/>
                        </a:srgbClr>
                      </a:solidFill>
                      <a:prstDash val="solid"/>
                      <a:round/>
                      <a:headEnd len="sm" w="sm" type="none"/>
                      <a:tailEnd len="sm" w="sm" type="none"/>
                    </a:lnT>
                  </a:tcPr>
                </a:tc>
                <a:tc>
                  <a:txBody>
                    <a:bodyPr/>
                    <a:lstStyle/>
                    <a:p>
                      <a:pPr indent="0" lvl="0" marL="0" rtl="0" algn="r">
                        <a:spcBef>
                          <a:spcPts val="0"/>
                        </a:spcBef>
                        <a:spcAft>
                          <a:spcPts val="0"/>
                        </a:spcAft>
                        <a:buNone/>
                      </a:pPr>
                      <a:r>
                        <a:rPr b="1" lang="en"/>
                        <a:t>mammal</a:t>
                      </a:r>
                      <a:endParaRPr b="1"/>
                    </a:p>
                  </a:txBody>
                  <a:tcPr marT="91425" marB="91425" marR="91425" marL="91425">
                    <a:lnR cap="flat" cmpd="sng" w="9525">
                      <a:solidFill>
                        <a:srgbClr val="9E9E9E"/>
                      </a:solidFill>
                      <a:prstDash val="solid"/>
                      <a:round/>
                      <a:headEnd len="sm" w="sm" type="none"/>
                      <a:tailEnd len="sm" w="sm" type="none"/>
                    </a:lnR>
                    <a:solidFill>
                      <a:srgbClr val="27A9E1">
                        <a:alpha val="52690"/>
                      </a:srgbClr>
                    </a:solidFill>
                  </a:tcPr>
                </a:tc>
                <a:tc>
                  <a:txBody>
                    <a:bodyPr/>
                    <a:lstStyle/>
                    <a:p>
                      <a:pPr indent="0" lvl="0" marL="0" rtl="0" algn="r">
                        <a:spcBef>
                          <a:spcPts val="0"/>
                        </a:spcBef>
                        <a:spcAft>
                          <a:spcPts val="0"/>
                        </a:spcAft>
                        <a:buNone/>
                      </a:pPr>
                      <a:r>
                        <a:rPr b="1" lang="en"/>
                        <a:t>life_span</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27A9E1">
                        <a:alpha val="52690"/>
                      </a:srgbClr>
                    </a:solidFill>
                  </a:tcPr>
                </a:tc>
              </a:tr>
              <a:tr h="441450">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r">
                        <a:spcBef>
                          <a:spcPts val="0"/>
                        </a:spcBef>
                        <a:spcAft>
                          <a:spcPts val="0"/>
                        </a:spcAft>
                        <a:buNone/>
                      </a:pPr>
                      <a:r>
                        <a:rPr lang="en"/>
                        <a:t>African Elephant</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r">
                        <a:spcBef>
                          <a:spcPts val="0"/>
                        </a:spcBef>
                        <a:spcAft>
                          <a:spcPts val="0"/>
                        </a:spcAft>
                        <a:buNone/>
                      </a:pPr>
                      <a:r>
                        <a:rPr lang="en"/>
                        <a:t>70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4145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r">
                        <a:spcBef>
                          <a:spcPts val="0"/>
                        </a:spcBef>
                        <a:spcAft>
                          <a:spcPts val="0"/>
                        </a:spcAft>
                        <a:buNone/>
                      </a:pPr>
                      <a:r>
                        <a:rPr lang="en">
                          <a:solidFill>
                            <a:schemeClr val="dk1"/>
                          </a:solidFill>
                        </a:rPr>
                        <a:t>Bottlenose Dolphin </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r">
                        <a:spcBef>
                          <a:spcPts val="0"/>
                        </a:spcBef>
                        <a:spcAft>
                          <a:spcPts val="0"/>
                        </a:spcAft>
                        <a:buNone/>
                      </a:pPr>
                      <a:r>
                        <a:rPr lang="en"/>
                        <a:t>25</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195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r">
                        <a:spcBef>
                          <a:spcPts val="0"/>
                        </a:spcBef>
                        <a:spcAft>
                          <a:spcPts val="0"/>
                        </a:spcAft>
                        <a:buNone/>
                      </a:pPr>
                      <a:r>
                        <a:rPr lang="en">
                          <a:solidFill>
                            <a:schemeClr val="dk1"/>
                          </a:solidFill>
                        </a:rPr>
                        <a:t>Cheetah</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r">
                        <a:spcBef>
                          <a:spcPts val="0"/>
                        </a:spcBef>
                        <a:spcAft>
                          <a:spcPts val="0"/>
                        </a:spcAft>
                        <a:buNone/>
                      </a:pPr>
                      <a:r>
                        <a:rPr lang="en"/>
                        <a:t>14</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03" name="Google Shape;103;p18"/>
          <p:cNvSpPr txBox="1"/>
          <p:nvPr/>
        </p:nvSpPr>
        <p:spPr>
          <a:xfrm>
            <a:off x="86050" y="2352425"/>
            <a:ext cx="89676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Courier New"/>
                <a:ea typeface="Courier New"/>
                <a:cs typeface="Courier New"/>
                <a:sym typeface="Courier New"/>
              </a:rPr>
              <a:t>mammals = pd.</a:t>
            </a:r>
            <a:r>
              <a:rPr b="1" lang="en" sz="1300">
                <a:highlight>
                  <a:srgbClr val="FFFF00"/>
                </a:highlight>
                <a:latin typeface="Courier New"/>
                <a:ea typeface="Courier New"/>
                <a:cs typeface="Courier New"/>
                <a:sym typeface="Courier New"/>
              </a:rPr>
              <a:t>DataFrame</a:t>
            </a:r>
            <a:r>
              <a:rPr b="1" lang="en" sz="1300">
                <a:latin typeface="Courier New"/>
                <a:ea typeface="Courier New"/>
                <a:cs typeface="Courier New"/>
                <a:sym typeface="Courier New"/>
              </a:rPr>
              <a:t>(</a:t>
            </a:r>
            <a:r>
              <a:rPr b="1" lang="en" sz="1300">
                <a:highlight>
                  <a:srgbClr val="FFFF00"/>
                </a:highlight>
                <a:latin typeface="Courier New"/>
                <a:ea typeface="Courier New"/>
                <a:cs typeface="Courier New"/>
                <a:sym typeface="Courier New"/>
              </a:rPr>
              <a:t>{</a:t>
            </a:r>
            <a:r>
              <a:rPr b="1" lang="en" sz="1300">
                <a:solidFill>
                  <a:srgbClr val="0B5394"/>
                </a:solidFill>
                <a:latin typeface="Courier New"/>
                <a:ea typeface="Courier New"/>
                <a:cs typeface="Courier New"/>
                <a:sym typeface="Courier New"/>
              </a:rPr>
              <a:t>"mammal"</a:t>
            </a:r>
            <a:r>
              <a:rPr b="1" lang="en" sz="1300">
                <a:latin typeface="Courier New"/>
                <a:ea typeface="Courier New"/>
                <a:cs typeface="Courier New"/>
                <a:sym typeface="Courier New"/>
              </a:rPr>
              <a:t>:[</a:t>
            </a:r>
            <a:r>
              <a:rPr b="1" lang="en" sz="1300">
                <a:solidFill>
                  <a:srgbClr val="1C4587"/>
                </a:solidFill>
                <a:latin typeface="Courier New"/>
                <a:ea typeface="Courier New"/>
                <a:cs typeface="Courier New"/>
                <a:sym typeface="Courier New"/>
              </a:rPr>
              <a:t>"African Elephant", "Bottlenose Dolphin", "Cheetah"</a:t>
            </a:r>
            <a:r>
              <a:rPr b="1" lang="en" sz="1300">
                <a:latin typeface="Courier New"/>
                <a:ea typeface="Courier New"/>
                <a:cs typeface="Courier New"/>
                <a:sym typeface="Courier New"/>
              </a:rPr>
              <a:t>],</a:t>
            </a:r>
            <a:endParaRPr b="1" sz="1300">
              <a:latin typeface="Courier New"/>
              <a:ea typeface="Courier New"/>
              <a:cs typeface="Courier New"/>
              <a:sym typeface="Courier New"/>
            </a:endParaRPr>
          </a:p>
          <a:p>
            <a:pPr indent="0" lvl="0" marL="2286000" rtl="0" algn="l">
              <a:spcBef>
                <a:spcPts val="0"/>
              </a:spcBef>
              <a:spcAft>
                <a:spcPts val="0"/>
              </a:spcAft>
              <a:buNone/>
            </a:pPr>
            <a:r>
              <a:rPr b="1" lang="en" sz="1300">
                <a:solidFill>
                  <a:srgbClr val="0B5394"/>
                </a:solidFill>
                <a:latin typeface="Courier New"/>
                <a:ea typeface="Courier New"/>
                <a:cs typeface="Courier New"/>
                <a:sym typeface="Courier New"/>
              </a:rPr>
              <a:t>"life_span": </a:t>
            </a:r>
            <a:r>
              <a:rPr b="1" lang="en" sz="1300">
                <a:solidFill>
                  <a:schemeClr val="dk1"/>
                </a:solidFill>
                <a:latin typeface="Courier New"/>
                <a:ea typeface="Courier New"/>
                <a:cs typeface="Courier New"/>
                <a:sym typeface="Courier New"/>
              </a:rPr>
              <a:t>[</a:t>
            </a:r>
            <a:r>
              <a:rPr b="1" lang="en" sz="1300">
                <a:solidFill>
                  <a:srgbClr val="1C4587"/>
                </a:solidFill>
                <a:latin typeface="Courier New"/>
                <a:ea typeface="Courier New"/>
                <a:cs typeface="Courier New"/>
                <a:sym typeface="Courier New"/>
              </a:rPr>
              <a:t>70, 25, 14</a:t>
            </a:r>
            <a:r>
              <a:rPr b="1" lang="en" sz="1300">
                <a:solidFill>
                  <a:schemeClr val="dk1"/>
                </a:solidFill>
                <a:latin typeface="Courier New"/>
                <a:ea typeface="Courier New"/>
                <a:cs typeface="Courier New"/>
                <a:sym typeface="Courier New"/>
              </a:rPr>
              <a:t>]</a:t>
            </a:r>
            <a:r>
              <a:rPr b="1" lang="en" sz="1300">
                <a:solidFill>
                  <a:schemeClr val="dk1"/>
                </a:solidFill>
                <a:highlight>
                  <a:srgbClr val="FFFF00"/>
                </a:highlight>
                <a:latin typeface="Courier New"/>
                <a:ea typeface="Courier New"/>
                <a:cs typeface="Courier New"/>
                <a:sym typeface="Courier New"/>
              </a:rPr>
              <a:t>}</a:t>
            </a:r>
            <a:r>
              <a:rPr b="1" lang="en" sz="1300">
                <a:latin typeface="Courier New"/>
                <a:ea typeface="Courier New"/>
                <a:cs typeface="Courier New"/>
                <a:sym typeface="Courier New"/>
              </a:rPr>
              <a:t>)</a:t>
            </a:r>
            <a:endParaRPr sz="1300">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DataFrame </a:t>
            </a:r>
            <a:endParaRPr/>
          </a:p>
        </p:txBody>
      </p:sp>
      <p:sp>
        <p:nvSpPr>
          <p:cNvPr id="109" name="Google Shape;109;p19"/>
          <p:cNvSpPr txBox="1"/>
          <p:nvPr>
            <p:ph idx="1" type="body"/>
          </p:nvPr>
        </p:nvSpPr>
        <p:spPr>
          <a:xfrm>
            <a:off x="248575" y="1376425"/>
            <a:ext cx="8700000" cy="342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600"/>
              <a:t>A </a:t>
            </a:r>
            <a:r>
              <a:rPr b="1" lang="en" sz="1600"/>
              <a:t>DataFrame</a:t>
            </a:r>
            <a:r>
              <a:rPr lang="en" sz="1600"/>
              <a:t> is a data structure that stores and aligns data in a table using rows and columns. </a:t>
            </a:r>
            <a:endParaRPr sz="1600"/>
          </a:p>
          <a:p>
            <a:pPr indent="-330200" lvl="0" marL="914400" rtl="0" algn="l">
              <a:spcBef>
                <a:spcPts val="1200"/>
              </a:spcBef>
              <a:spcAft>
                <a:spcPts val="0"/>
              </a:spcAft>
              <a:buSzPts val="1600"/>
              <a:buChar char="●"/>
            </a:pPr>
            <a:r>
              <a:rPr lang="en" sz="1600"/>
              <a:t>It is essentially a collection of more than one Series. </a:t>
            </a:r>
            <a:endParaRPr sz="1600"/>
          </a:p>
        </p:txBody>
      </p:sp>
      <p:graphicFrame>
        <p:nvGraphicFramePr>
          <p:cNvPr id="110" name="Google Shape;110;p19"/>
          <p:cNvGraphicFramePr/>
          <p:nvPr/>
        </p:nvGraphicFramePr>
        <p:xfrm>
          <a:off x="4360675" y="3153725"/>
          <a:ext cx="3000000" cy="3000000"/>
        </p:xfrm>
        <a:graphic>
          <a:graphicData uri="http://schemas.openxmlformats.org/drawingml/2006/table">
            <a:tbl>
              <a:tblPr>
                <a:noFill/>
                <a:tableStyleId>{E759BB57-851F-4C18-8D62-AFBCC80DCAF7}</a:tableStyleId>
              </a:tblPr>
              <a:tblGrid>
                <a:gridCol w="556500"/>
                <a:gridCol w="2015700"/>
                <a:gridCol w="2015700"/>
              </a:tblGrid>
              <a:tr h="419500">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T cap="flat" cmpd="sng" w="9525">
                      <a:solidFill>
                        <a:srgbClr val="9E9E9E">
                          <a:alpha val="0"/>
                        </a:srgbClr>
                      </a:solidFill>
                      <a:prstDash val="solid"/>
                      <a:round/>
                      <a:headEnd len="sm" w="sm" type="none"/>
                      <a:tailEnd len="sm" w="sm" type="none"/>
                    </a:lnT>
                  </a:tcPr>
                </a:tc>
                <a:tc>
                  <a:txBody>
                    <a:bodyPr/>
                    <a:lstStyle/>
                    <a:p>
                      <a:pPr indent="0" lvl="0" marL="0" rtl="0" algn="r">
                        <a:spcBef>
                          <a:spcPts val="0"/>
                        </a:spcBef>
                        <a:spcAft>
                          <a:spcPts val="0"/>
                        </a:spcAft>
                        <a:buNone/>
                      </a:pPr>
                      <a:r>
                        <a:rPr b="1" lang="en">
                          <a:highlight>
                            <a:srgbClr val="FFFF00"/>
                          </a:highlight>
                        </a:rPr>
                        <a:t>mammal</a:t>
                      </a:r>
                      <a:endParaRPr b="1">
                        <a:highlight>
                          <a:srgbClr val="FFFF00"/>
                        </a:highlight>
                      </a:endParaRPr>
                    </a:p>
                  </a:txBody>
                  <a:tcPr marT="91425" marB="91425" marR="91425" marL="91425">
                    <a:lnR cap="flat" cmpd="sng" w="9525">
                      <a:solidFill>
                        <a:srgbClr val="9E9E9E"/>
                      </a:solidFill>
                      <a:prstDash val="solid"/>
                      <a:round/>
                      <a:headEnd len="sm" w="sm" type="none"/>
                      <a:tailEnd len="sm" w="sm" type="none"/>
                    </a:lnR>
                    <a:solidFill>
                      <a:srgbClr val="27A9E1">
                        <a:alpha val="52690"/>
                      </a:srgbClr>
                    </a:solidFill>
                  </a:tcPr>
                </a:tc>
                <a:tc>
                  <a:txBody>
                    <a:bodyPr/>
                    <a:lstStyle/>
                    <a:p>
                      <a:pPr indent="0" lvl="0" marL="0" rtl="0" algn="r">
                        <a:spcBef>
                          <a:spcPts val="0"/>
                        </a:spcBef>
                        <a:spcAft>
                          <a:spcPts val="0"/>
                        </a:spcAft>
                        <a:buNone/>
                      </a:pPr>
                      <a:r>
                        <a:rPr b="1" lang="en">
                          <a:highlight>
                            <a:srgbClr val="FFFF00"/>
                          </a:highlight>
                        </a:rPr>
                        <a:t>life_span</a:t>
                      </a:r>
                      <a:endParaRPr b="1">
                        <a:highlight>
                          <a:srgbClr val="FFFF00"/>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27A9E1">
                        <a:alpha val="52690"/>
                      </a:srgbClr>
                    </a:solidFill>
                  </a:tcPr>
                </a:tc>
              </a:tr>
              <a:tr h="441450">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r">
                        <a:spcBef>
                          <a:spcPts val="0"/>
                        </a:spcBef>
                        <a:spcAft>
                          <a:spcPts val="0"/>
                        </a:spcAft>
                        <a:buNone/>
                      </a:pPr>
                      <a:r>
                        <a:rPr lang="en"/>
                        <a:t>African Elephant</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r">
                        <a:spcBef>
                          <a:spcPts val="0"/>
                        </a:spcBef>
                        <a:spcAft>
                          <a:spcPts val="0"/>
                        </a:spcAft>
                        <a:buNone/>
                      </a:pPr>
                      <a:r>
                        <a:rPr lang="en"/>
                        <a:t>70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4145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r">
                        <a:spcBef>
                          <a:spcPts val="0"/>
                        </a:spcBef>
                        <a:spcAft>
                          <a:spcPts val="0"/>
                        </a:spcAft>
                        <a:buNone/>
                      </a:pPr>
                      <a:r>
                        <a:rPr lang="en">
                          <a:solidFill>
                            <a:schemeClr val="dk1"/>
                          </a:solidFill>
                        </a:rPr>
                        <a:t>Bottlenose Dolphin </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r">
                        <a:spcBef>
                          <a:spcPts val="0"/>
                        </a:spcBef>
                        <a:spcAft>
                          <a:spcPts val="0"/>
                        </a:spcAft>
                        <a:buNone/>
                      </a:pPr>
                      <a:r>
                        <a:rPr lang="en"/>
                        <a:t>25</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195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r">
                        <a:spcBef>
                          <a:spcPts val="0"/>
                        </a:spcBef>
                        <a:spcAft>
                          <a:spcPts val="0"/>
                        </a:spcAft>
                        <a:buNone/>
                      </a:pPr>
                      <a:r>
                        <a:rPr lang="en">
                          <a:solidFill>
                            <a:schemeClr val="dk1"/>
                          </a:solidFill>
                        </a:rPr>
                        <a:t>Cheetah</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r">
                        <a:spcBef>
                          <a:spcPts val="0"/>
                        </a:spcBef>
                        <a:spcAft>
                          <a:spcPts val="0"/>
                        </a:spcAft>
                        <a:buNone/>
                      </a:pPr>
                      <a:r>
                        <a:rPr lang="en"/>
                        <a:t>14</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11" name="Google Shape;111;p19"/>
          <p:cNvSpPr txBox="1"/>
          <p:nvPr/>
        </p:nvSpPr>
        <p:spPr>
          <a:xfrm>
            <a:off x="86050" y="2352425"/>
            <a:ext cx="89676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Courier New"/>
                <a:ea typeface="Courier New"/>
                <a:cs typeface="Courier New"/>
                <a:sym typeface="Courier New"/>
              </a:rPr>
              <a:t>mammals = pd.DataFrame({</a:t>
            </a:r>
            <a:r>
              <a:rPr b="1" lang="en" sz="1300">
                <a:solidFill>
                  <a:srgbClr val="0B5394"/>
                </a:solidFill>
                <a:latin typeface="Courier New"/>
                <a:ea typeface="Courier New"/>
                <a:cs typeface="Courier New"/>
                <a:sym typeface="Courier New"/>
              </a:rPr>
              <a:t>"</a:t>
            </a:r>
            <a:r>
              <a:rPr b="1" lang="en" sz="1300">
                <a:solidFill>
                  <a:srgbClr val="0B5394"/>
                </a:solidFill>
                <a:highlight>
                  <a:srgbClr val="FFFF00"/>
                </a:highlight>
                <a:latin typeface="Courier New"/>
                <a:ea typeface="Courier New"/>
                <a:cs typeface="Courier New"/>
                <a:sym typeface="Courier New"/>
              </a:rPr>
              <a:t>mammal</a:t>
            </a:r>
            <a:r>
              <a:rPr b="1" lang="en" sz="1300">
                <a:solidFill>
                  <a:srgbClr val="0B5394"/>
                </a:solidFill>
                <a:latin typeface="Courier New"/>
                <a:ea typeface="Courier New"/>
                <a:cs typeface="Courier New"/>
                <a:sym typeface="Courier New"/>
              </a:rPr>
              <a:t>"</a:t>
            </a:r>
            <a:r>
              <a:rPr b="1" lang="en" sz="1300">
                <a:latin typeface="Courier New"/>
                <a:ea typeface="Courier New"/>
                <a:cs typeface="Courier New"/>
                <a:sym typeface="Courier New"/>
              </a:rPr>
              <a:t>:[</a:t>
            </a:r>
            <a:r>
              <a:rPr b="1" lang="en" sz="1300">
                <a:solidFill>
                  <a:srgbClr val="1C4587"/>
                </a:solidFill>
                <a:latin typeface="Courier New"/>
                <a:ea typeface="Courier New"/>
                <a:cs typeface="Courier New"/>
                <a:sym typeface="Courier New"/>
              </a:rPr>
              <a:t>"African Elephant", "Bottlenose Dolphin", "Cheetah"</a:t>
            </a:r>
            <a:r>
              <a:rPr b="1" lang="en" sz="1300">
                <a:latin typeface="Courier New"/>
                <a:ea typeface="Courier New"/>
                <a:cs typeface="Courier New"/>
                <a:sym typeface="Courier New"/>
              </a:rPr>
              <a:t>],</a:t>
            </a:r>
            <a:endParaRPr b="1" sz="1300">
              <a:latin typeface="Courier New"/>
              <a:ea typeface="Courier New"/>
              <a:cs typeface="Courier New"/>
              <a:sym typeface="Courier New"/>
            </a:endParaRPr>
          </a:p>
          <a:p>
            <a:pPr indent="0" lvl="0" marL="2286000" rtl="0" algn="l">
              <a:spcBef>
                <a:spcPts val="0"/>
              </a:spcBef>
              <a:spcAft>
                <a:spcPts val="0"/>
              </a:spcAft>
              <a:buNone/>
            </a:pPr>
            <a:r>
              <a:rPr b="1" lang="en" sz="1300">
                <a:solidFill>
                  <a:srgbClr val="0B5394"/>
                </a:solidFill>
                <a:latin typeface="Courier New"/>
                <a:ea typeface="Courier New"/>
                <a:cs typeface="Courier New"/>
                <a:sym typeface="Courier New"/>
              </a:rPr>
              <a:t>"</a:t>
            </a:r>
            <a:r>
              <a:rPr b="1" lang="en" sz="1300">
                <a:solidFill>
                  <a:srgbClr val="0B5394"/>
                </a:solidFill>
                <a:highlight>
                  <a:srgbClr val="FFFF00"/>
                </a:highlight>
                <a:latin typeface="Courier New"/>
                <a:ea typeface="Courier New"/>
                <a:cs typeface="Courier New"/>
                <a:sym typeface="Courier New"/>
              </a:rPr>
              <a:t>life_span</a:t>
            </a:r>
            <a:r>
              <a:rPr b="1" lang="en" sz="1300">
                <a:solidFill>
                  <a:srgbClr val="0B5394"/>
                </a:solidFill>
                <a:latin typeface="Courier New"/>
                <a:ea typeface="Courier New"/>
                <a:cs typeface="Courier New"/>
                <a:sym typeface="Courier New"/>
              </a:rPr>
              <a:t>": </a:t>
            </a:r>
            <a:r>
              <a:rPr b="1" lang="en" sz="1300">
                <a:solidFill>
                  <a:schemeClr val="dk1"/>
                </a:solidFill>
                <a:latin typeface="Courier New"/>
                <a:ea typeface="Courier New"/>
                <a:cs typeface="Courier New"/>
                <a:sym typeface="Courier New"/>
              </a:rPr>
              <a:t>[</a:t>
            </a:r>
            <a:r>
              <a:rPr b="1" lang="en" sz="1300">
                <a:solidFill>
                  <a:srgbClr val="1C4587"/>
                </a:solidFill>
                <a:latin typeface="Courier New"/>
                <a:ea typeface="Courier New"/>
                <a:cs typeface="Courier New"/>
                <a:sym typeface="Courier New"/>
              </a:rPr>
              <a:t>70, 25, 14</a:t>
            </a:r>
            <a:r>
              <a:rPr b="1" lang="en" sz="1300">
                <a:solidFill>
                  <a:schemeClr val="dk1"/>
                </a:solidFill>
                <a:latin typeface="Courier New"/>
                <a:ea typeface="Courier New"/>
                <a:cs typeface="Courier New"/>
                <a:sym typeface="Courier New"/>
              </a:rPr>
              <a:t>]}</a:t>
            </a:r>
            <a:r>
              <a:rPr b="1" lang="en" sz="1300">
                <a:latin typeface="Courier New"/>
                <a:ea typeface="Courier New"/>
                <a:cs typeface="Courier New"/>
                <a:sym typeface="Courier New"/>
              </a:rPr>
              <a:t>)</a:t>
            </a:r>
            <a:endParaRPr sz="1300">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DataFrame </a:t>
            </a:r>
            <a:endParaRPr/>
          </a:p>
        </p:txBody>
      </p:sp>
      <p:sp>
        <p:nvSpPr>
          <p:cNvPr id="117" name="Google Shape;117;p20"/>
          <p:cNvSpPr txBox="1"/>
          <p:nvPr>
            <p:ph idx="1" type="body"/>
          </p:nvPr>
        </p:nvSpPr>
        <p:spPr>
          <a:xfrm>
            <a:off x="248575" y="1376425"/>
            <a:ext cx="8700000" cy="342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600"/>
              <a:t>A </a:t>
            </a:r>
            <a:r>
              <a:rPr b="1" lang="en" sz="1600"/>
              <a:t>DataFrame</a:t>
            </a:r>
            <a:r>
              <a:rPr lang="en" sz="1600"/>
              <a:t> is a data structure that stores and aligns data in a table using rows and columns. </a:t>
            </a:r>
            <a:endParaRPr sz="1600"/>
          </a:p>
          <a:p>
            <a:pPr indent="-330200" lvl="0" marL="914400" rtl="0" algn="l">
              <a:spcBef>
                <a:spcPts val="1200"/>
              </a:spcBef>
              <a:spcAft>
                <a:spcPts val="0"/>
              </a:spcAft>
              <a:buSzPts val="1600"/>
              <a:buChar char="●"/>
            </a:pPr>
            <a:r>
              <a:rPr lang="en" sz="1600"/>
              <a:t>It is essentially a collection of more than one Series. </a:t>
            </a:r>
            <a:endParaRPr sz="1600"/>
          </a:p>
        </p:txBody>
      </p:sp>
      <p:graphicFrame>
        <p:nvGraphicFramePr>
          <p:cNvPr id="118" name="Google Shape;118;p20"/>
          <p:cNvGraphicFramePr/>
          <p:nvPr/>
        </p:nvGraphicFramePr>
        <p:xfrm>
          <a:off x="4360675" y="3153725"/>
          <a:ext cx="3000000" cy="3000000"/>
        </p:xfrm>
        <a:graphic>
          <a:graphicData uri="http://schemas.openxmlformats.org/drawingml/2006/table">
            <a:tbl>
              <a:tblPr>
                <a:noFill/>
                <a:tableStyleId>{E759BB57-851F-4C18-8D62-AFBCC80DCAF7}</a:tableStyleId>
              </a:tblPr>
              <a:tblGrid>
                <a:gridCol w="556500"/>
                <a:gridCol w="2015700"/>
                <a:gridCol w="2015700"/>
              </a:tblGrid>
              <a:tr h="419500">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T cap="flat" cmpd="sng" w="9525">
                      <a:solidFill>
                        <a:srgbClr val="9E9E9E">
                          <a:alpha val="0"/>
                        </a:srgbClr>
                      </a:solidFill>
                      <a:prstDash val="solid"/>
                      <a:round/>
                      <a:headEnd len="sm" w="sm" type="none"/>
                      <a:tailEnd len="sm" w="sm" type="none"/>
                    </a:lnT>
                  </a:tcPr>
                </a:tc>
                <a:tc>
                  <a:txBody>
                    <a:bodyPr/>
                    <a:lstStyle/>
                    <a:p>
                      <a:pPr indent="0" lvl="0" marL="0" rtl="0" algn="r">
                        <a:spcBef>
                          <a:spcPts val="0"/>
                        </a:spcBef>
                        <a:spcAft>
                          <a:spcPts val="0"/>
                        </a:spcAft>
                        <a:buNone/>
                      </a:pPr>
                      <a:r>
                        <a:rPr b="1" lang="en"/>
                        <a:t>mammal</a:t>
                      </a:r>
                      <a:endParaRPr b="1"/>
                    </a:p>
                  </a:txBody>
                  <a:tcPr marT="91425" marB="91425" marR="91425" marL="91425">
                    <a:lnR cap="flat" cmpd="sng" w="9525">
                      <a:solidFill>
                        <a:srgbClr val="9E9E9E"/>
                      </a:solidFill>
                      <a:prstDash val="solid"/>
                      <a:round/>
                      <a:headEnd len="sm" w="sm" type="none"/>
                      <a:tailEnd len="sm" w="sm" type="none"/>
                    </a:lnR>
                    <a:solidFill>
                      <a:srgbClr val="27A9E1">
                        <a:alpha val="52690"/>
                      </a:srgbClr>
                    </a:solidFill>
                  </a:tcPr>
                </a:tc>
                <a:tc>
                  <a:txBody>
                    <a:bodyPr/>
                    <a:lstStyle/>
                    <a:p>
                      <a:pPr indent="0" lvl="0" marL="0" rtl="0" algn="r">
                        <a:spcBef>
                          <a:spcPts val="0"/>
                        </a:spcBef>
                        <a:spcAft>
                          <a:spcPts val="0"/>
                        </a:spcAft>
                        <a:buNone/>
                      </a:pPr>
                      <a:r>
                        <a:rPr b="1" lang="en"/>
                        <a:t>life_span</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27A9E1">
                        <a:alpha val="52690"/>
                      </a:srgbClr>
                    </a:solidFill>
                  </a:tcPr>
                </a:tc>
              </a:tr>
              <a:tr h="441450">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r">
                        <a:spcBef>
                          <a:spcPts val="0"/>
                        </a:spcBef>
                        <a:spcAft>
                          <a:spcPts val="0"/>
                        </a:spcAft>
                        <a:buNone/>
                      </a:pPr>
                      <a:r>
                        <a:rPr lang="en"/>
                        <a:t>African Elephant</a:t>
                      </a:r>
                      <a:endParaRPr/>
                    </a:p>
                  </a:txBody>
                  <a:tcPr marT="91425" marB="91425" marR="91425" marL="91425">
                    <a:lnR cap="flat" cmpd="sng" w="9525">
                      <a:solidFill>
                        <a:srgbClr val="9E9E9E"/>
                      </a:solidFill>
                      <a:prstDash val="solid"/>
                      <a:round/>
                      <a:headEnd len="sm" w="sm" type="none"/>
                      <a:tailEnd len="sm" w="sm" type="none"/>
                    </a:lnR>
                    <a:solidFill>
                      <a:srgbClr val="FFFF00"/>
                    </a:solidFill>
                  </a:tcPr>
                </a:tc>
                <a:tc>
                  <a:txBody>
                    <a:bodyPr/>
                    <a:lstStyle/>
                    <a:p>
                      <a:pPr indent="0" lvl="0" marL="0" rtl="0" algn="r">
                        <a:spcBef>
                          <a:spcPts val="0"/>
                        </a:spcBef>
                        <a:spcAft>
                          <a:spcPts val="0"/>
                        </a:spcAft>
                        <a:buNone/>
                      </a:pPr>
                      <a:r>
                        <a:rPr lang="en"/>
                        <a:t>70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4145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r">
                        <a:spcBef>
                          <a:spcPts val="0"/>
                        </a:spcBef>
                        <a:spcAft>
                          <a:spcPts val="0"/>
                        </a:spcAft>
                        <a:buNone/>
                      </a:pPr>
                      <a:r>
                        <a:rPr lang="en">
                          <a:solidFill>
                            <a:schemeClr val="dk1"/>
                          </a:solidFill>
                        </a:rPr>
                        <a:t>Bottlenose Dolphin </a:t>
                      </a:r>
                      <a:endParaRPr/>
                    </a:p>
                  </a:txBody>
                  <a:tcPr marT="91425" marB="91425" marR="91425" marL="91425">
                    <a:lnR cap="flat" cmpd="sng" w="9525">
                      <a:solidFill>
                        <a:srgbClr val="9E9E9E"/>
                      </a:solidFill>
                      <a:prstDash val="solid"/>
                      <a:round/>
                      <a:headEnd len="sm" w="sm" type="none"/>
                      <a:tailEnd len="sm" w="sm" type="none"/>
                    </a:lnR>
                    <a:solidFill>
                      <a:srgbClr val="FFFF00"/>
                    </a:solidFill>
                  </a:tcPr>
                </a:tc>
                <a:tc>
                  <a:txBody>
                    <a:bodyPr/>
                    <a:lstStyle/>
                    <a:p>
                      <a:pPr indent="0" lvl="0" marL="0" rtl="0" algn="r">
                        <a:spcBef>
                          <a:spcPts val="0"/>
                        </a:spcBef>
                        <a:spcAft>
                          <a:spcPts val="0"/>
                        </a:spcAft>
                        <a:buNone/>
                      </a:pPr>
                      <a:r>
                        <a:rPr lang="en"/>
                        <a:t>25</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195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r">
                        <a:spcBef>
                          <a:spcPts val="0"/>
                        </a:spcBef>
                        <a:spcAft>
                          <a:spcPts val="0"/>
                        </a:spcAft>
                        <a:buNone/>
                      </a:pPr>
                      <a:r>
                        <a:rPr lang="en">
                          <a:solidFill>
                            <a:schemeClr val="dk1"/>
                          </a:solidFill>
                        </a:rPr>
                        <a:t>Cheetah</a:t>
                      </a:r>
                      <a:endParaRPr/>
                    </a:p>
                  </a:txBody>
                  <a:tcPr marT="91425" marB="91425" marR="91425" marL="91425">
                    <a:lnR cap="flat" cmpd="sng" w="9525">
                      <a:solidFill>
                        <a:srgbClr val="9E9E9E"/>
                      </a:solidFill>
                      <a:prstDash val="solid"/>
                      <a:round/>
                      <a:headEnd len="sm" w="sm" type="none"/>
                      <a:tailEnd len="sm" w="sm" type="none"/>
                    </a:lnR>
                    <a:solidFill>
                      <a:srgbClr val="FFFF00"/>
                    </a:solidFill>
                  </a:tcPr>
                </a:tc>
                <a:tc>
                  <a:txBody>
                    <a:bodyPr/>
                    <a:lstStyle/>
                    <a:p>
                      <a:pPr indent="0" lvl="0" marL="0" rtl="0" algn="r">
                        <a:spcBef>
                          <a:spcPts val="0"/>
                        </a:spcBef>
                        <a:spcAft>
                          <a:spcPts val="0"/>
                        </a:spcAft>
                        <a:buNone/>
                      </a:pPr>
                      <a:r>
                        <a:rPr lang="en"/>
                        <a:t>14</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19" name="Google Shape;119;p20"/>
          <p:cNvSpPr txBox="1"/>
          <p:nvPr/>
        </p:nvSpPr>
        <p:spPr>
          <a:xfrm>
            <a:off x="86050" y="2352425"/>
            <a:ext cx="89676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Courier New"/>
                <a:ea typeface="Courier New"/>
                <a:cs typeface="Courier New"/>
                <a:sym typeface="Courier New"/>
              </a:rPr>
              <a:t>mammals = pd.DataFrame({</a:t>
            </a:r>
            <a:r>
              <a:rPr b="1" lang="en" sz="1300">
                <a:solidFill>
                  <a:srgbClr val="0B5394"/>
                </a:solidFill>
                <a:latin typeface="Courier New"/>
                <a:ea typeface="Courier New"/>
                <a:cs typeface="Courier New"/>
                <a:sym typeface="Courier New"/>
              </a:rPr>
              <a:t>"mammal"</a:t>
            </a:r>
            <a:r>
              <a:rPr b="1" lang="en" sz="1300">
                <a:latin typeface="Courier New"/>
                <a:ea typeface="Courier New"/>
                <a:cs typeface="Courier New"/>
                <a:sym typeface="Courier New"/>
              </a:rPr>
              <a:t>:</a:t>
            </a:r>
            <a:r>
              <a:rPr b="1" lang="en" sz="1300">
                <a:highlight>
                  <a:srgbClr val="FFFF00"/>
                </a:highlight>
                <a:latin typeface="Courier New"/>
                <a:ea typeface="Courier New"/>
                <a:cs typeface="Courier New"/>
                <a:sym typeface="Courier New"/>
              </a:rPr>
              <a:t>[</a:t>
            </a:r>
            <a:r>
              <a:rPr b="1" lang="en" sz="1300">
                <a:solidFill>
                  <a:srgbClr val="1C4587"/>
                </a:solidFill>
                <a:highlight>
                  <a:srgbClr val="FFFF00"/>
                </a:highlight>
                <a:latin typeface="Courier New"/>
                <a:ea typeface="Courier New"/>
                <a:cs typeface="Courier New"/>
                <a:sym typeface="Courier New"/>
              </a:rPr>
              <a:t>"African Elephant", "Bottlenose Dolphin", "Cheetah"</a:t>
            </a:r>
            <a:r>
              <a:rPr b="1" lang="en" sz="1300">
                <a:highlight>
                  <a:srgbClr val="FFFF00"/>
                </a:highlight>
                <a:latin typeface="Courier New"/>
                <a:ea typeface="Courier New"/>
                <a:cs typeface="Courier New"/>
                <a:sym typeface="Courier New"/>
              </a:rPr>
              <a:t>]</a:t>
            </a:r>
            <a:r>
              <a:rPr b="1" lang="en" sz="1300">
                <a:latin typeface="Courier New"/>
                <a:ea typeface="Courier New"/>
                <a:cs typeface="Courier New"/>
                <a:sym typeface="Courier New"/>
              </a:rPr>
              <a:t>,</a:t>
            </a:r>
            <a:endParaRPr b="1" sz="1300">
              <a:latin typeface="Courier New"/>
              <a:ea typeface="Courier New"/>
              <a:cs typeface="Courier New"/>
              <a:sym typeface="Courier New"/>
            </a:endParaRPr>
          </a:p>
          <a:p>
            <a:pPr indent="0" lvl="0" marL="2286000" rtl="0" algn="l">
              <a:spcBef>
                <a:spcPts val="0"/>
              </a:spcBef>
              <a:spcAft>
                <a:spcPts val="0"/>
              </a:spcAft>
              <a:buNone/>
            </a:pPr>
            <a:r>
              <a:rPr b="1" lang="en" sz="1300">
                <a:solidFill>
                  <a:srgbClr val="0B5394"/>
                </a:solidFill>
                <a:latin typeface="Courier New"/>
                <a:ea typeface="Courier New"/>
                <a:cs typeface="Courier New"/>
                <a:sym typeface="Courier New"/>
              </a:rPr>
              <a:t>"life_span": </a:t>
            </a:r>
            <a:r>
              <a:rPr b="1" lang="en" sz="1300">
                <a:solidFill>
                  <a:schemeClr val="dk1"/>
                </a:solidFill>
                <a:latin typeface="Courier New"/>
                <a:ea typeface="Courier New"/>
                <a:cs typeface="Courier New"/>
                <a:sym typeface="Courier New"/>
              </a:rPr>
              <a:t>[</a:t>
            </a:r>
            <a:r>
              <a:rPr b="1" lang="en" sz="1300">
                <a:solidFill>
                  <a:srgbClr val="1C4587"/>
                </a:solidFill>
                <a:latin typeface="Courier New"/>
                <a:ea typeface="Courier New"/>
                <a:cs typeface="Courier New"/>
                <a:sym typeface="Courier New"/>
              </a:rPr>
              <a:t>70, 25, 14</a:t>
            </a:r>
            <a:r>
              <a:rPr b="1" lang="en" sz="1300">
                <a:solidFill>
                  <a:schemeClr val="dk1"/>
                </a:solidFill>
                <a:latin typeface="Courier New"/>
                <a:ea typeface="Courier New"/>
                <a:cs typeface="Courier New"/>
                <a:sym typeface="Courier New"/>
              </a:rPr>
              <a:t>]}</a:t>
            </a:r>
            <a:r>
              <a:rPr b="1" lang="en" sz="1300">
                <a:latin typeface="Courier New"/>
                <a:ea typeface="Courier New"/>
                <a:cs typeface="Courier New"/>
                <a:sym typeface="Courier New"/>
              </a:rPr>
              <a:t>)</a:t>
            </a:r>
            <a:endParaRPr sz="1300">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DataFrame </a:t>
            </a:r>
            <a:endParaRPr/>
          </a:p>
        </p:txBody>
      </p:sp>
      <p:sp>
        <p:nvSpPr>
          <p:cNvPr id="125" name="Google Shape;125;p21"/>
          <p:cNvSpPr txBox="1"/>
          <p:nvPr>
            <p:ph idx="1" type="body"/>
          </p:nvPr>
        </p:nvSpPr>
        <p:spPr>
          <a:xfrm>
            <a:off x="248575" y="1376425"/>
            <a:ext cx="8700000" cy="342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600"/>
              <a:t>A </a:t>
            </a:r>
            <a:r>
              <a:rPr b="1" lang="en" sz="1600"/>
              <a:t>DataFrame</a:t>
            </a:r>
            <a:r>
              <a:rPr lang="en" sz="1600"/>
              <a:t> is a data structure that stores and aligns data in a table using rows and columns. </a:t>
            </a:r>
            <a:endParaRPr sz="1600"/>
          </a:p>
          <a:p>
            <a:pPr indent="-330200" lvl="0" marL="914400" rtl="0" algn="l">
              <a:spcBef>
                <a:spcPts val="1200"/>
              </a:spcBef>
              <a:spcAft>
                <a:spcPts val="0"/>
              </a:spcAft>
              <a:buSzPts val="1600"/>
              <a:buChar char="●"/>
            </a:pPr>
            <a:r>
              <a:rPr lang="en" sz="1600"/>
              <a:t>It is essentially a collection of more than one Series. </a:t>
            </a:r>
            <a:endParaRPr sz="1600"/>
          </a:p>
        </p:txBody>
      </p:sp>
      <p:graphicFrame>
        <p:nvGraphicFramePr>
          <p:cNvPr id="126" name="Google Shape;126;p21"/>
          <p:cNvGraphicFramePr/>
          <p:nvPr/>
        </p:nvGraphicFramePr>
        <p:xfrm>
          <a:off x="4360675" y="3153725"/>
          <a:ext cx="3000000" cy="3000000"/>
        </p:xfrm>
        <a:graphic>
          <a:graphicData uri="http://schemas.openxmlformats.org/drawingml/2006/table">
            <a:tbl>
              <a:tblPr>
                <a:noFill/>
                <a:tableStyleId>{E759BB57-851F-4C18-8D62-AFBCC80DCAF7}</a:tableStyleId>
              </a:tblPr>
              <a:tblGrid>
                <a:gridCol w="556500"/>
                <a:gridCol w="2015700"/>
                <a:gridCol w="2015700"/>
              </a:tblGrid>
              <a:tr h="419500">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T cap="flat" cmpd="sng" w="9525">
                      <a:solidFill>
                        <a:srgbClr val="9E9E9E">
                          <a:alpha val="0"/>
                        </a:srgbClr>
                      </a:solidFill>
                      <a:prstDash val="solid"/>
                      <a:round/>
                      <a:headEnd len="sm" w="sm" type="none"/>
                      <a:tailEnd len="sm" w="sm" type="none"/>
                    </a:lnT>
                  </a:tcPr>
                </a:tc>
                <a:tc>
                  <a:txBody>
                    <a:bodyPr/>
                    <a:lstStyle/>
                    <a:p>
                      <a:pPr indent="0" lvl="0" marL="0" rtl="0" algn="r">
                        <a:spcBef>
                          <a:spcPts val="0"/>
                        </a:spcBef>
                        <a:spcAft>
                          <a:spcPts val="0"/>
                        </a:spcAft>
                        <a:buNone/>
                      </a:pPr>
                      <a:r>
                        <a:rPr b="1" lang="en"/>
                        <a:t>mammal</a:t>
                      </a:r>
                      <a:endParaRPr b="1"/>
                    </a:p>
                  </a:txBody>
                  <a:tcPr marT="91425" marB="91425" marR="91425" marL="91425">
                    <a:lnR cap="flat" cmpd="sng" w="9525">
                      <a:solidFill>
                        <a:srgbClr val="9E9E9E"/>
                      </a:solidFill>
                      <a:prstDash val="solid"/>
                      <a:round/>
                      <a:headEnd len="sm" w="sm" type="none"/>
                      <a:tailEnd len="sm" w="sm" type="none"/>
                    </a:lnR>
                    <a:solidFill>
                      <a:srgbClr val="27A9E1">
                        <a:alpha val="52690"/>
                      </a:srgbClr>
                    </a:solidFill>
                  </a:tcPr>
                </a:tc>
                <a:tc>
                  <a:txBody>
                    <a:bodyPr/>
                    <a:lstStyle/>
                    <a:p>
                      <a:pPr indent="0" lvl="0" marL="0" rtl="0" algn="r">
                        <a:spcBef>
                          <a:spcPts val="0"/>
                        </a:spcBef>
                        <a:spcAft>
                          <a:spcPts val="0"/>
                        </a:spcAft>
                        <a:buNone/>
                      </a:pPr>
                      <a:r>
                        <a:rPr b="1" lang="en"/>
                        <a:t>life_span</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27A9E1">
                        <a:alpha val="52690"/>
                      </a:srgbClr>
                    </a:solidFill>
                  </a:tcPr>
                </a:tc>
              </a:tr>
              <a:tr h="441450">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r">
                        <a:spcBef>
                          <a:spcPts val="0"/>
                        </a:spcBef>
                        <a:spcAft>
                          <a:spcPts val="0"/>
                        </a:spcAft>
                        <a:buNone/>
                      </a:pPr>
                      <a:r>
                        <a:rPr lang="en"/>
                        <a:t>African Elephant</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r">
                        <a:spcBef>
                          <a:spcPts val="0"/>
                        </a:spcBef>
                        <a:spcAft>
                          <a:spcPts val="0"/>
                        </a:spcAft>
                        <a:buNone/>
                      </a:pPr>
                      <a:r>
                        <a:rPr lang="en"/>
                        <a:t>70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4145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r">
                        <a:spcBef>
                          <a:spcPts val="0"/>
                        </a:spcBef>
                        <a:spcAft>
                          <a:spcPts val="0"/>
                        </a:spcAft>
                        <a:buNone/>
                      </a:pPr>
                      <a:r>
                        <a:rPr lang="en">
                          <a:solidFill>
                            <a:schemeClr val="dk1"/>
                          </a:solidFill>
                        </a:rPr>
                        <a:t>Bottlenose Dolphin </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r">
                        <a:spcBef>
                          <a:spcPts val="0"/>
                        </a:spcBef>
                        <a:spcAft>
                          <a:spcPts val="0"/>
                        </a:spcAft>
                        <a:buNone/>
                      </a:pPr>
                      <a:r>
                        <a:rPr lang="en"/>
                        <a:t>25</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195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r">
                        <a:spcBef>
                          <a:spcPts val="0"/>
                        </a:spcBef>
                        <a:spcAft>
                          <a:spcPts val="0"/>
                        </a:spcAft>
                        <a:buNone/>
                      </a:pPr>
                      <a:r>
                        <a:rPr lang="en">
                          <a:solidFill>
                            <a:schemeClr val="dk1"/>
                          </a:solidFill>
                        </a:rPr>
                        <a:t>Cheetah</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r">
                        <a:spcBef>
                          <a:spcPts val="0"/>
                        </a:spcBef>
                        <a:spcAft>
                          <a:spcPts val="0"/>
                        </a:spcAft>
                        <a:buNone/>
                      </a:pPr>
                      <a:r>
                        <a:rPr lang="en"/>
                        <a:t>14</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27" name="Google Shape;127;p21"/>
          <p:cNvSpPr txBox="1"/>
          <p:nvPr/>
        </p:nvSpPr>
        <p:spPr>
          <a:xfrm>
            <a:off x="86050" y="2352425"/>
            <a:ext cx="89676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Courier New"/>
                <a:ea typeface="Courier New"/>
                <a:cs typeface="Courier New"/>
                <a:sym typeface="Courier New"/>
              </a:rPr>
              <a:t>mammals = pd.DataFrame({</a:t>
            </a:r>
            <a:r>
              <a:rPr b="1" lang="en" sz="1300">
                <a:solidFill>
                  <a:srgbClr val="0B5394"/>
                </a:solidFill>
                <a:latin typeface="Courier New"/>
                <a:ea typeface="Courier New"/>
                <a:cs typeface="Courier New"/>
                <a:sym typeface="Courier New"/>
              </a:rPr>
              <a:t>"mammal"</a:t>
            </a:r>
            <a:r>
              <a:rPr b="1" lang="en" sz="1300">
                <a:latin typeface="Courier New"/>
                <a:ea typeface="Courier New"/>
                <a:cs typeface="Courier New"/>
                <a:sym typeface="Courier New"/>
              </a:rPr>
              <a:t>:[</a:t>
            </a:r>
            <a:r>
              <a:rPr b="1" lang="en" sz="1300">
                <a:solidFill>
                  <a:srgbClr val="1C4587"/>
                </a:solidFill>
                <a:latin typeface="Courier New"/>
                <a:ea typeface="Courier New"/>
                <a:cs typeface="Courier New"/>
                <a:sym typeface="Courier New"/>
              </a:rPr>
              <a:t>"African Elephant", "Bottlenose Dolphin", "Cheetah"</a:t>
            </a:r>
            <a:r>
              <a:rPr b="1" lang="en" sz="1300">
                <a:latin typeface="Courier New"/>
                <a:ea typeface="Courier New"/>
                <a:cs typeface="Courier New"/>
                <a:sym typeface="Courier New"/>
              </a:rPr>
              <a:t>]</a:t>
            </a:r>
            <a:r>
              <a:rPr b="1" lang="en" sz="1300">
                <a:highlight>
                  <a:srgbClr val="FFFF00"/>
                </a:highlight>
                <a:latin typeface="Courier New"/>
                <a:ea typeface="Courier New"/>
                <a:cs typeface="Courier New"/>
                <a:sym typeface="Courier New"/>
              </a:rPr>
              <a:t>,</a:t>
            </a:r>
            <a:endParaRPr b="1" sz="1300">
              <a:highlight>
                <a:srgbClr val="FFFF00"/>
              </a:highlight>
              <a:latin typeface="Courier New"/>
              <a:ea typeface="Courier New"/>
              <a:cs typeface="Courier New"/>
              <a:sym typeface="Courier New"/>
            </a:endParaRPr>
          </a:p>
          <a:p>
            <a:pPr indent="0" lvl="0" marL="2286000" rtl="0" algn="l">
              <a:spcBef>
                <a:spcPts val="0"/>
              </a:spcBef>
              <a:spcAft>
                <a:spcPts val="0"/>
              </a:spcAft>
              <a:buNone/>
            </a:pPr>
            <a:r>
              <a:rPr b="1" lang="en" sz="1300">
                <a:solidFill>
                  <a:srgbClr val="0B5394"/>
                </a:solidFill>
                <a:latin typeface="Courier New"/>
                <a:ea typeface="Courier New"/>
                <a:cs typeface="Courier New"/>
                <a:sym typeface="Courier New"/>
              </a:rPr>
              <a:t>"life_span": </a:t>
            </a:r>
            <a:r>
              <a:rPr b="1" lang="en" sz="1300">
                <a:solidFill>
                  <a:schemeClr val="dk1"/>
                </a:solidFill>
                <a:latin typeface="Courier New"/>
                <a:ea typeface="Courier New"/>
                <a:cs typeface="Courier New"/>
                <a:sym typeface="Courier New"/>
              </a:rPr>
              <a:t>[</a:t>
            </a:r>
            <a:r>
              <a:rPr b="1" lang="en" sz="1300">
                <a:solidFill>
                  <a:srgbClr val="1C4587"/>
                </a:solidFill>
                <a:latin typeface="Courier New"/>
                <a:ea typeface="Courier New"/>
                <a:cs typeface="Courier New"/>
                <a:sym typeface="Courier New"/>
              </a:rPr>
              <a:t>70, 25, 14</a:t>
            </a:r>
            <a:r>
              <a:rPr b="1" lang="en" sz="1300">
                <a:solidFill>
                  <a:schemeClr val="dk1"/>
                </a:solidFill>
                <a:latin typeface="Courier New"/>
                <a:ea typeface="Courier New"/>
                <a:cs typeface="Courier New"/>
                <a:sym typeface="Courier New"/>
              </a:rPr>
              <a:t>]}</a:t>
            </a:r>
            <a:r>
              <a:rPr b="1" lang="en" sz="1300">
                <a:latin typeface="Courier New"/>
                <a:ea typeface="Courier New"/>
                <a:cs typeface="Courier New"/>
                <a:sym typeface="Courier New"/>
              </a:rPr>
              <a:t>)</a:t>
            </a:r>
            <a:endParaRPr sz="1300">
              <a:latin typeface="Proxima Nova"/>
              <a:ea typeface="Proxima Nova"/>
              <a:cs typeface="Proxima Nova"/>
              <a:sym typeface="Proxima Nova"/>
            </a:endParaRPr>
          </a:p>
        </p:txBody>
      </p:sp>
      <p:cxnSp>
        <p:nvCxnSpPr>
          <p:cNvPr id="128" name="Google Shape;128;p21"/>
          <p:cNvCxnSpPr/>
          <p:nvPr/>
        </p:nvCxnSpPr>
        <p:spPr>
          <a:xfrm flipH="1">
            <a:off x="8742275" y="2036375"/>
            <a:ext cx="321000" cy="439500"/>
          </a:xfrm>
          <a:prstGeom prst="straightConnector1">
            <a:avLst/>
          </a:prstGeom>
          <a:noFill/>
          <a:ln cap="flat" cmpd="sng" w="28575">
            <a:solidFill>
              <a:schemeClr val="accent1"/>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DataFrame </a:t>
            </a:r>
            <a:endParaRPr/>
          </a:p>
        </p:txBody>
      </p:sp>
      <p:sp>
        <p:nvSpPr>
          <p:cNvPr id="134" name="Google Shape;134;p22"/>
          <p:cNvSpPr txBox="1"/>
          <p:nvPr>
            <p:ph idx="1" type="body"/>
          </p:nvPr>
        </p:nvSpPr>
        <p:spPr>
          <a:xfrm>
            <a:off x="248575" y="1376425"/>
            <a:ext cx="8700000" cy="342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600"/>
              <a:t>A </a:t>
            </a:r>
            <a:r>
              <a:rPr b="1" lang="en" sz="1600"/>
              <a:t>DataFrame</a:t>
            </a:r>
            <a:r>
              <a:rPr lang="en" sz="1600"/>
              <a:t> is a data structure that stores and aligns data in a table using rows and columns. </a:t>
            </a:r>
            <a:endParaRPr sz="1600"/>
          </a:p>
          <a:p>
            <a:pPr indent="-330200" lvl="0" marL="914400" rtl="0" algn="l">
              <a:spcBef>
                <a:spcPts val="1200"/>
              </a:spcBef>
              <a:spcAft>
                <a:spcPts val="0"/>
              </a:spcAft>
              <a:buSzPts val="1600"/>
              <a:buChar char="●"/>
            </a:pPr>
            <a:r>
              <a:rPr lang="en" sz="1600"/>
              <a:t>It is essentially a collection of more than one Series. </a:t>
            </a:r>
            <a:endParaRPr sz="1600"/>
          </a:p>
        </p:txBody>
      </p:sp>
      <p:graphicFrame>
        <p:nvGraphicFramePr>
          <p:cNvPr id="135" name="Google Shape;135;p22"/>
          <p:cNvGraphicFramePr/>
          <p:nvPr/>
        </p:nvGraphicFramePr>
        <p:xfrm>
          <a:off x="4360675" y="3153725"/>
          <a:ext cx="3000000" cy="3000000"/>
        </p:xfrm>
        <a:graphic>
          <a:graphicData uri="http://schemas.openxmlformats.org/drawingml/2006/table">
            <a:tbl>
              <a:tblPr>
                <a:noFill/>
                <a:tableStyleId>{E759BB57-851F-4C18-8D62-AFBCC80DCAF7}</a:tableStyleId>
              </a:tblPr>
              <a:tblGrid>
                <a:gridCol w="556500"/>
                <a:gridCol w="2015700"/>
                <a:gridCol w="2015700"/>
              </a:tblGrid>
              <a:tr h="419500">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T cap="flat" cmpd="sng" w="9525">
                      <a:solidFill>
                        <a:srgbClr val="9E9E9E">
                          <a:alpha val="0"/>
                        </a:srgbClr>
                      </a:solidFill>
                      <a:prstDash val="solid"/>
                      <a:round/>
                      <a:headEnd len="sm" w="sm" type="none"/>
                      <a:tailEnd len="sm" w="sm" type="none"/>
                    </a:lnT>
                  </a:tcPr>
                </a:tc>
                <a:tc>
                  <a:txBody>
                    <a:bodyPr/>
                    <a:lstStyle/>
                    <a:p>
                      <a:pPr indent="0" lvl="0" marL="0" rtl="0" algn="r">
                        <a:spcBef>
                          <a:spcPts val="0"/>
                        </a:spcBef>
                        <a:spcAft>
                          <a:spcPts val="0"/>
                        </a:spcAft>
                        <a:buNone/>
                      </a:pPr>
                      <a:r>
                        <a:rPr b="1" lang="en"/>
                        <a:t>mammal</a:t>
                      </a:r>
                      <a:endParaRPr b="1"/>
                    </a:p>
                  </a:txBody>
                  <a:tcPr marT="91425" marB="91425" marR="91425" marL="91425">
                    <a:lnR cap="flat" cmpd="sng" w="9525">
                      <a:solidFill>
                        <a:srgbClr val="9E9E9E"/>
                      </a:solidFill>
                      <a:prstDash val="solid"/>
                      <a:round/>
                      <a:headEnd len="sm" w="sm" type="none"/>
                      <a:tailEnd len="sm" w="sm" type="none"/>
                    </a:lnR>
                    <a:solidFill>
                      <a:srgbClr val="27A9E1">
                        <a:alpha val="52690"/>
                      </a:srgbClr>
                    </a:solidFill>
                  </a:tcPr>
                </a:tc>
                <a:tc>
                  <a:txBody>
                    <a:bodyPr/>
                    <a:lstStyle/>
                    <a:p>
                      <a:pPr indent="0" lvl="0" marL="0" rtl="0" algn="r">
                        <a:spcBef>
                          <a:spcPts val="0"/>
                        </a:spcBef>
                        <a:spcAft>
                          <a:spcPts val="0"/>
                        </a:spcAft>
                        <a:buNone/>
                      </a:pPr>
                      <a:r>
                        <a:rPr b="1" lang="en"/>
                        <a:t>life_span</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27A9E1">
                        <a:alpha val="52690"/>
                      </a:srgbClr>
                    </a:solidFill>
                  </a:tcPr>
                </a:tc>
              </a:tr>
              <a:tr h="441450">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r">
                        <a:spcBef>
                          <a:spcPts val="0"/>
                        </a:spcBef>
                        <a:spcAft>
                          <a:spcPts val="0"/>
                        </a:spcAft>
                        <a:buNone/>
                      </a:pPr>
                      <a:r>
                        <a:rPr lang="en"/>
                        <a:t>African Elephant</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r">
                        <a:spcBef>
                          <a:spcPts val="0"/>
                        </a:spcBef>
                        <a:spcAft>
                          <a:spcPts val="0"/>
                        </a:spcAft>
                        <a:buNone/>
                      </a:pPr>
                      <a:r>
                        <a:rPr lang="en"/>
                        <a:t>70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00"/>
                    </a:solidFill>
                  </a:tcPr>
                </a:tc>
              </a:tr>
              <a:tr h="44145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r">
                        <a:spcBef>
                          <a:spcPts val="0"/>
                        </a:spcBef>
                        <a:spcAft>
                          <a:spcPts val="0"/>
                        </a:spcAft>
                        <a:buNone/>
                      </a:pPr>
                      <a:r>
                        <a:rPr lang="en">
                          <a:solidFill>
                            <a:schemeClr val="dk1"/>
                          </a:solidFill>
                        </a:rPr>
                        <a:t>Bottlenose Dolphin </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r">
                        <a:spcBef>
                          <a:spcPts val="0"/>
                        </a:spcBef>
                        <a:spcAft>
                          <a:spcPts val="0"/>
                        </a:spcAft>
                        <a:buNone/>
                      </a:pPr>
                      <a:r>
                        <a:rPr lang="en"/>
                        <a:t>25</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00"/>
                    </a:solidFill>
                  </a:tcPr>
                </a:tc>
              </a:tr>
              <a:tr h="4195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r">
                        <a:spcBef>
                          <a:spcPts val="0"/>
                        </a:spcBef>
                        <a:spcAft>
                          <a:spcPts val="0"/>
                        </a:spcAft>
                        <a:buNone/>
                      </a:pPr>
                      <a:r>
                        <a:rPr lang="en">
                          <a:solidFill>
                            <a:schemeClr val="dk1"/>
                          </a:solidFill>
                        </a:rPr>
                        <a:t>Cheetah</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r">
                        <a:spcBef>
                          <a:spcPts val="0"/>
                        </a:spcBef>
                        <a:spcAft>
                          <a:spcPts val="0"/>
                        </a:spcAft>
                        <a:buNone/>
                      </a:pPr>
                      <a:r>
                        <a:rPr lang="en"/>
                        <a:t>14</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00"/>
                    </a:solidFill>
                  </a:tcPr>
                </a:tc>
              </a:tr>
            </a:tbl>
          </a:graphicData>
        </a:graphic>
      </p:graphicFrame>
      <p:sp>
        <p:nvSpPr>
          <p:cNvPr id="136" name="Google Shape;136;p22"/>
          <p:cNvSpPr txBox="1"/>
          <p:nvPr/>
        </p:nvSpPr>
        <p:spPr>
          <a:xfrm>
            <a:off x="86050" y="2352425"/>
            <a:ext cx="89676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Courier New"/>
                <a:ea typeface="Courier New"/>
                <a:cs typeface="Courier New"/>
                <a:sym typeface="Courier New"/>
              </a:rPr>
              <a:t>mammals = pd.DataFrame({</a:t>
            </a:r>
            <a:r>
              <a:rPr b="1" lang="en" sz="1300">
                <a:solidFill>
                  <a:srgbClr val="0B5394"/>
                </a:solidFill>
                <a:latin typeface="Courier New"/>
                <a:ea typeface="Courier New"/>
                <a:cs typeface="Courier New"/>
                <a:sym typeface="Courier New"/>
              </a:rPr>
              <a:t>"mammal"</a:t>
            </a:r>
            <a:r>
              <a:rPr b="1" lang="en" sz="1300">
                <a:latin typeface="Courier New"/>
                <a:ea typeface="Courier New"/>
                <a:cs typeface="Courier New"/>
                <a:sym typeface="Courier New"/>
              </a:rPr>
              <a:t>:[</a:t>
            </a:r>
            <a:r>
              <a:rPr b="1" lang="en" sz="1300">
                <a:solidFill>
                  <a:srgbClr val="1C4587"/>
                </a:solidFill>
                <a:latin typeface="Courier New"/>
                <a:ea typeface="Courier New"/>
                <a:cs typeface="Courier New"/>
                <a:sym typeface="Courier New"/>
              </a:rPr>
              <a:t>"African Elephant", "Bottlenose Dolphin", "Cheetah"</a:t>
            </a:r>
            <a:r>
              <a:rPr b="1" lang="en" sz="1300">
                <a:latin typeface="Courier New"/>
                <a:ea typeface="Courier New"/>
                <a:cs typeface="Courier New"/>
                <a:sym typeface="Courier New"/>
              </a:rPr>
              <a:t>],</a:t>
            </a:r>
            <a:endParaRPr b="1" sz="1300">
              <a:latin typeface="Courier New"/>
              <a:ea typeface="Courier New"/>
              <a:cs typeface="Courier New"/>
              <a:sym typeface="Courier New"/>
            </a:endParaRPr>
          </a:p>
          <a:p>
            <a:pPr indent="0" lvl="0" marL="2286000" rtl="0" algn="l">
              <a:spcBef>
                <a:spcPts val="0"/>
              </a:spcBef>
              <a:spcAft>
                <a:spcPts val="0"/>
              </a:spcAft>
              <a:buNone/>
            </a:pPr>
            <a:r>
              <a:rPr b="1" lang="en" sz="1300">
                <a:solidFill>
                  <a:srgbClr val="0B5394"/>
                </a:solidFill>
                <a:latin typeface="Courier New"/>
                <a:ea typeface="Courier New"/>
                <a:cs typeface="Courier New"/>
                <a:sym typeface="Courier New"/>
              </a:rPr>
              <a:t>"life_span": </a:t>
            </a:r>
            <a:r>
              <a:rPr b="1" lang="en" sz="1300">
                <a:solidFill>
                  <a:schemeClr val="dk1"/>
                </a:solidFill>
                <a:highlight>
                  <a:srgbClr val="FFFF00"/>
                </a:highlight>
                <a:latin typeface="Courier New"/>
                <a:ea typeface="Courier New"/>
                <a:cs typeface="Courier New"/>
                <a:sym typeface="Courier New"/>
              </a:rPr>
              <a:t>[</a:t>
            </a:r>
            <a:r>
              <a:rPr b="1" lang="en" sz="1300">
                <a:solidFill>
                  <a:srgbClr val="1C4587"/>
                </a:solidFill>
                <a:highlight>
                  <a:srgbClr val="FFFF00"/>
                </a:highlight>
                <a:latin typeface="Courier New"/>
                <a:ea typeface="Courier New"/>
                <a:cs typeface="Courier New"/>
                <a:sym typeface="Courier New"/>
              </a:rPr>
              <a:t>70, 25, 14</a:t>
            </a:r>
            <a:r>
              <a:rPr b="1" lang="en" sz="1300">
                <a:solidFill>
                  <a:schemeClr val="dk1"/>
                </a:solidFill>
                <a:highlight>
                  <a:srgbClr val="FFFF00"/>
                </a:highlight>
                <a:latin typeface="Courier New"/>
                <a:ea typeface="Courier New"/>
                <a:cs typeface="Courier New"/>
                <a:sym typeface="Courier New"/>
              </a:rPr>
              <a:t>]}</a:t>
            </a:r>
            <a:r>
              <a:rPr b="1" lang="en" sz="1300">
                <a:latin typeface="Courier New"/>
                <a:ea typeface="Courier New"/>
                <a:cs typeface="Courier New"/>
                <a:sym typeface="Courier New"/>
              </a:rPr>
              <a:t>)</a:t>
            </a:r>
            <a:endParaRPr sz="1300">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DataFrame Functions </a:t>
            </a:r>
            <a:endParaRPr/>
          </a:p>
        </p:txBody>
      </p:sp>
      <p:sp>
        <p:nvSpPr>
          <p:cNvPr id="142" name="Google Shape;142;p23"/>
          <p:cNvSpPr txBox="1"/>
          <p:nvPr>
            <p:ph idx="1" type="body"/>
          </p:nvPr>
        </p:nvSpPr>
        <p:spPr>
          <a:xfrm>
            <a:off x="57350" y="1224025"/>
            <a:ext cx="9006000" cy="3423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sz="1400">
                <a:solidFill>
                  <a:srgbClr val="000000"/>
                </a:solidFill>
                <a:latin typeface="Consolas"/>
                <a:ea typeface="Consolas"/>
                <a:cs typeface="Consolas"/>
                <a:sym typeface="Consolas"/>
              </a:rPr>
              <a:t>mammals = pd.DataFrame({</a:t>
            </a:r>
            <a:r>
              <a:rPr b="1" lang="en" sz="1400">
                <a:solidFill>
                  <a:srgbClr val="073763"/>
                </a:solidFill>
                <a:latin typeface="Consolas"/>
                <a:ea typeface="Consolas"/>
                <a:cs typeface="Consolas"/>
                <a:sym typeface="Consolas"/>
              </a:rPr>
              <a:t>"mammal"</a:t>
            </a:r>
            <a:r>
              <a:rPr b="1" lang="en" sz="1400">
                <a:solidFill>
                  <a:srgbClr val="000000"/>
                </a:solidFill>
                <a:latin typeface="Consolas"/>
                <a:ea typeface="Consolas"/>
                <a:cs typeface="Consolas"/>
                <a:sym typeface="Consolas"/>
              </a:rPr>
              <a:t>: ["</a:t>
            </a:r>
            <a:r>
              <a:rPr b="1" lang="en" sz="1400">
                <a:solidFill>
                  <a:srgbClr val="073763"/>
                </a:solidFill>
                <a:latin typeface="Consolas"/>
                <a:ea typeface="Consolas"/>
                <a:cs typeface="Consolas"/>
                <a:sym typeface="Consolas"/>
              </a:rPr>
              <a:t>African Elephant", "Bottlenose Dolphin", "Cheetah",                                                                                                                  </a:t>
            </a:r>
            <a:br>
              <a:rPr b="1" lang="en" sz="1400">
                <a:solidFill>
                  <a:srgbClr val="073763"/>
                </a:solidFill>
                <a:latin typeface="Consolas"/>
                <a:ea typeface="Consolas"/>
                <a:cs typeface="Consolas"/>
                <a:sym typeface="Consolas"/>
              </a:rPr>
            </a:br>
            <a:r>
              <a:rPr b="1" lang="en" sz="1400">
                <a:solidFill>
                  <a:srgbClr val="073763"/>
                </a:solidFill>
                <a:latin typeface="Consolas"/>
                <a:ea typeface="Consolas"/>
                <a:cs typeface="Consolas"/>
                <a:sym typeface="Consolas"/>
              </a:rPr>
              <a:t>				                "Domestic Cat", "Giraffe", "Ground Squirrel", "Horse",  </a:t>
            </a:r>
            <a:br>
              <a:rPr b="1" lang="en" sz="1400">
                <a:solidFill>
                  <a:srgbClr val="073763"/>
                </a:solidFill>
                <a:latin typeface="Consolas"/>
                <a:ea typeface="Consolas"/>
                <a:cs typeface="Consolas"/>
                <a:sym typeface="Consolas"/>
              </a:rPr>
            </a:br>
            <a:r>
              <a:rPr b="1" lang="en" sz="1400">
                <a:solidFill>
                  <a:srgbClr val="073763"/>
                </a:solidFill>
                <a:latin typeface="Consolas"/>
                <a:ea typeface="Consolas"/>
                <a:cs typeface="Consolas"/>
                <a:sym typeface="Consolas"/>
              </a:rPr>
              <a:t>                                   "House Mouse", "Human", "Killer Whale", "Lion", "Pig", </a:t>
            </a:r>
            <a:br>
              <a:rPr b="1" lang="en" sz="1400">
                <a:solidFill>
                  <a:srgbClr val="073763"/>
                </a:solidFill>
                <a:latin typeface="Consolas"/>
                <a:ea typeface="Consolas"/>
                <a:cs typeface="Consolas"/>
                <a:sym typeface="Consolas"/>
              </a:rPr>
            </a:br>
            <a:r>
              <a:rPr b="1" lang="en" sz="1400">
                <a:solidFill>
                  <a:srgbClr val="073763"/>
                </a:solidFill>
                <a:latin typeface="Consolas"/>
                <a:ea typeface="Consolas"/>
                <a:cs typeface="Consolas"/>
                <a:sym typeface="Consolas"/>
              </a:rPr>
              <a:t>							  "Rabbit"</a:t>
            </a:r>
            <a:r>
              <a:rPr b="1" lang="en" sz="1400">
                <a:solidFill>
                  <a:srgbClr val="000000"/>
                </a:solidFill>
                <a:latin typeface="Consolas"/>
                <a:ea typeface="Consolas"/>
                <a:cs typeface="Consolas"/>
                <a:sym typeface="Consolas"/>
              </a:rPr>
              <a:t>],</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rPr b="1" lang="en" sz="1400">
                <a:solidFill>
                  <a:srgbClr val="000000"/>
                </a:solidFill>
                <a:latin typeface="Consolas"/>
                <a:ea typeface="Consolas"/>
                <a:cs typeface="Consolas"/>
                <a:sym typeface="Consolas"/>
              </a:rPr>
              <a:t>        			     </a:t>
            </a:r>
            <a:r>
              <a:rPr b="1" lang="en" sz="1400">
                <a:solidFill>
                  <a:srgbClr val="073763"/>
                </a:solidFill>
                <a:latin typeface="Consolas"/>
                <a:ea typeface="Consolas"/>
                <a:cs typeface="Consolas"/>
                <a:sym typeface="Consolas"/>
              </a:rPr>
              <a:t>"life_span"</a:t>
            </a:r>
            <a:r>
              <a:rPr b="1" lang="en" sz="1400">
                <a:solidFill>
                  <a:srgbClr val="000000"/>
                </a:solidFill>
                <a:latin typeface="Consolas"/>
                <a:ea typeface="Consolas"/>
                <a:cs typeface="Consolas"/>
                <a:sym typeface="Consolas"/>
              </a:rPr>
              <a:t>: [</a:t>
            </a:r>
            <a:r>
              <a:rPr b="1" lang="en" sz="1400">
                <a:solidFill>
                  <a:srgbClr val="0000FF"/>
                </a:solidFill>
                <a:latin typeface="Consolas"/>
                <a:ea typeface="Consolas"/>
                <a:cs typeface="Consolas"/>
                <a:sym typeface="Consolas"/>
              </a:rPr>
              <a:t>70</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25</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14</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16</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25</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9</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25</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3</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80</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50</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15</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10</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5</a:t>
            </a:r>
            <a:r>
              <a:rPr b="1" lang="en" sz="1400">
                <a:solidFill>
                  <a:srgbClr val="000000"/>
                </a:solidFill>
                <a:latin typeface="Consolas"/>
                <a:ea typeface="Consolas"/>
                <a:cs typeface="Consolas"/>
                <a:sym typeface="Consolas"/>
              </a:rPr>
              <a:t>],</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rPr b="1" lang="en" sz="1400">
                <a:solidFill>
                  <a:srgbClr val="000000"/>
                </a:solidFill>
                <a:latin typeface="Consolas"/>
                <a:ea typeface="Consolas"/>
                <a:cs typeface="Consolas"/>
                <a:sym typeface="Consolas"/>
              </a:rPr>
              <a:t>        			     </a:t>
            </a:r>
            <a:r>
              <a:rPr b="1" lang="en" sz="1400">
                <a:solidFill>
                  <a:srgbClr val="073763"/>
                </a:solidFill>
                <a:latin typeface="Consolas"/>
                <a:ea typeface="Consolas"/>
                <a:cs typeface="Consolas"/>
                <a:sym typeface="Consolas"/>
              </a:rPr>
              <a:t>"hours_of_sleep"</a:t>
            </a:r>
            <a:r>
              <a:rPr b="1" lang="en" sz="1400">
                <a:solidFill>
                  <a:srgbClr val="000000"/>
                </a:solidFill>
                <a:latin typeface="Consolas"/>
                <a:ea typeface="Consolas"/>
                <a:cs typeface="Consolas"/>
                <a:sym typeface="Consolas"/>
              </a:rPr>
              <a:t>: [</a:t>
            </a:r>
            <a:r>
              <a:rPr b="1" lang="en" sz="1400">
                <a:solidFill>
                  <a:srgbClr val="0000FF"/>
                </a:solidFill>
                <a:latin typeface="Consolas"/>
                <a:ea typeface="Consolas"/>
                <a:cs typeface="Consolas"/>
                <a:sym typeface="Consolas"/>
              </a:rPr>
              <a:t>3</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5</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12</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12</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2</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15</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3</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12</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8</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3</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20</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8</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11</a:t>
            </a:r>
            <a:r>
              <a:rPr b="1" lang="en" sz="1400">
                <a:solidFill>
                  <a:srgbClr val="000000"/>
                </a:solidFill>
                <a:latin typeface="Consolas"/>
                <a:ea typeface="Consolas"/>
                <a:cs typeface="Consolas"/>
                <a:sym typeface="Consolas"/>
              </a:rPr>
              <a:t>]})</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t/>
            </a:r>
            <a:endParaRPr b="1" sz="1400">
              <a:solidFill>
                <a:srgbClr val="741B47"/>
              </a:solidFill>
              <a:latin typeface="Consolas"/>
              <a:ea typeface="Consolas"/>
              <a:cs typeface="Consolas"/>
              <a:sym typeface="Consolas"/>
            </a:endParaRPr>
          </a:p>
          <a:p>
            <a:pPr indent="0" lvl="0" marL="0" rtl="0" algn="l">
              <a:spcBef>
                <a:spcPts val="1200"/>
              </a:spcBef>
              <a:spcAft>
                <a:spcPts val="0"/>
              </a:spcAft>
              <a:buNone/>
            </a:pPr>
            <a:r>
              <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t/>
            </a:r>
            <a:endParaRPr b="1" sz="1200">
              <a:solidFill>
                <a:srgbClr val="741B47"/>
              </a:solidFill>
              <a:latin typeface="Consolas"/>
              <a:ea typeface="Consolas"/>
              <a:cs typeface="Consolas"/>
              <a:sym typeface="Consolas"/>
            </a:endParaRPr>
          </a:p>
          <a:p>
            <a:pPr indent="0" lvl="0" marL="0" rtl="0" algn="l">
              <a:spcBef>
                <a:spcPts val="1200"/>
              </a:spcBef>
              <a:spcAft>
                <a:spcPts val="0"/>
              </a:spcAft>
              <a:buClr>
                <a:schemeClr val="dk1"/>
              </a:buClr>
              <a:buSzPct val="91666"/>
              <a:buFont typeface="Arial"/>
              <a:buNone/>
            </a:pPr>
            <a:r>
              <a:t/>
            </a:r>
            <a:endParaRPr b="1" sz="1200">
              <a:solidFill>
                <a:srgbClr val="111111"/>
              </a:solidFill>
              <a:latin typeface="Consolas"/>
              <a:ea typeface="Consolas"/>
              <a:cs typeface="Consolas"/>
              <a:sym typeface="Consolas"/>
            </a:endParaRPr>
          </a:p>
          <a:p>
            <a:pPr indent="0" lvl="0" marL="0" rtl="0" algn="l">
              <a:spcBef>
                <a:spcPts val="1200"/>
              </a:spcBef>
              <a:spcAft>
                <a:spcPts val="0"/>
              </a:spcAft>
              <a:buNone/>
            </a:pPr>
            <a:r>
              <a:t/>
            </a:r>
            <a:endParaRPr b="1" sz="1200">
              <a:solidFill>
                <a:srgbClr val="111111"/>
              </a:solidFill>
              <a:latin typeface="Consolas"/>
              <a:ea typeface="Consolas"/>
              <a:cs typeface="Consolas"/>
              <a:sym typeface="Consolas"/>
            </a:endParaRPr>
          </a:p>
          <a:p>
            <a:pPr indent="0" lvl="0" marL="0" rtl="0" algn="l">
              <a:spcBef>
                <a:spcPts val="1200"/>
              </a:spcBef>
              <a:spcAft>
                <a:spcPts val="1200"/>
              </a:spcAft>
              <a:buNone/>
            </a:pPr>
            <a:r>
              <a:t/>
            </a:r>
            <a:endParaRPr b="1" sz="1350">
              <a:solidFill>
                <a:srgbClr val="333333"/>
              </a:solidFill>
              <a:highlight>
                <a:srgbClr val="FFFFFF"/>
              </a:highlight>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