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Lst>
  <p:sldSz cy="5143500" cx="9144000"/>
  <p:notesSz cx="6858000" cy="9144000"/>
  <p:embeddedFontLst>
    <p:embeddedFont>
      <p:font typeface="Amatic SC"/>
      <p:regular r:id="rId94"/>
      <p:bold r:id="rId95"/>
    </p:embeddedFont>
    <p:embeddedFont>
      <p:font typeface="Source Code Pro"/>
      <p:regular r:id="rId96"/>
      <p:bold r:id="rId97"/>
      <p:italic r:id="rId98"/>
      <p:boldItalic r:id="rId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AmaticSC-bold.fntdata"/><Relationship Id="rId94" Type="http://schemas.openxmlformats.org/officeDocument/2006/relationships/font" Target="fonts/AmaticSC-regular.fntdata"/><Relationship Id="rId97" Type="http://schemas.openxmlformats.org/officeDocument/2006/relationships/font" Target="fonts/SourceCodePro-bold.fntdata"/><Relationship Id="rId96" Type="http://schemas.openxmlformats.org/officeDocument/2006/relationships/font" Target="fonts/SourceCodePro-regular.fntdata"/><Relationship Id="rId11" Type="http://schemas.openxmlformats.org/officeDocument/2006/relationships/slide" Target="slides/slide6.xml"/><Relationship Id="rId99" Type="http://schemas.openxmlformats.org/officeDocument/2006/relationships/font" Target="fonts/SourceCodePro-boldItalic.fntdata"/><Relationship Id="rId10" Type="http://schemas.openxmlformats.org/officeDocument/2006/relationships/slide" Target="slides/slide5.xml"/><Relationship Id="rId98"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c62add89e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c62add89e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c62add89e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c62add89e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c62add89e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c62add89e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c62add89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c62add89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c62add89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c62add89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c62add89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c62add89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c62add89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c62add89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c62add89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c62add89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c62add89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c62add89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c62add89e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c62add89e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c62add89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c62add89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c62add89e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c62add89e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c62add89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c62add89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c62add89e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c62add89e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c62add89e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c62add89e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c62add89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c62add89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c62add89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c62add89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c62add89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c62add89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c62add89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c62add89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c62add89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c62add89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c62add89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c62add89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c62add89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c62add89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c62add89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c62add89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c62add89e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c62add89e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c62add89e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c62add89e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c62add89e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c62add89e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c62add89e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c62add89e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c62add89e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c62add89e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c62add89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c62add89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c62add89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c62add89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c62add89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c62add89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c62add89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c62add89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c62add89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c62add89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c62add89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c62add89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c62add89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c62add89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c62add89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c62add89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c62add89e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c62add89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c62add89e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c62add89e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c62add89e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c62add89e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c62add89e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0c62add89e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c62add89e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c62add89e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c62add89e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c62add89e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c62add89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c62add89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c62add89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c62add89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c62add89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c62add89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c62add89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c62add89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c62add89e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0c62add89e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c62add89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0c62add89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c62add89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0c62add89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c62add89e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c62add89e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c62add89e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c62add89e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c62add89e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0c62add89e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0c62add89e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0c62add89e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0c62add89e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0c62add89e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c62add89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c62add89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0c62add89e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0c62add89e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0c62add89e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0c62add89e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c62add89e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0c62add89e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0c62add89e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0c62add89e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0c62add89e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0c62add89e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0c62add89e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0c62add89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c62add89e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0c62add89e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0c62add89e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0c62add89e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0c62add89e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0c62add89e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c62add89e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0c62add89e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c62add89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c62add89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c62add89e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c62add89e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0c62add89e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0c62add89e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0c62add89e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0c62add89e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0c62add89e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0c62add89e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0c62add89e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0c62add89e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c62add89e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c62add89e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0c62add89e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0c62add89e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0c62add89e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0c62add89e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0c62add89e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0c62add89e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0c62add89e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0c62add89e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c62add89e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c62add89e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0c62add89e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0c62add89e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0c62add89e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0c62add89e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0c62add89e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0c62add89e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0c62add89e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0c62add89e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0c62add89e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0c62add89e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0c62add89e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0c62add89e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0c62add89e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0c62add89e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0c62add89e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0c62add89e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0c62add89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0c62add89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c62add89e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c62add89e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NSIsImNvbnRlbnRJbnN0YW5jZUlkIjoiMWVtaUswbjVOQk5yN3VZQnJQOGlYcjBOWmttZ0IxZi1JeVRVajFqNjBFRUUvMTMzOGY0YmEtMDYzZC00ZjM5LWJmZGItMGIyZDlkMTJiZjFkIn0=pearId=magic-pear-metadata-identifi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OSIsImNvbnRlbnRJbnN0YW5jZUlkIjoiMWVtaUswbjVOQk5yN3VZQnJQOGlYcjBOWmttZ0IxZi1JeVRVajFqNjBFRUUvMzQyMjYzMTgtYWYyNy00ZGViLWEyODUtOWRiMzQwNzlhZDRmIn0=pearId=magic-pear-metadata-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2MyIsImNvbnRlbnRJbnN0YW5jZUlkIjoiMWVtaUswbjVOQk5yN3VZQnJQOGlYcjBOWmttZ0IxZi1JeVRVajFqNjBFRUUvNWFkZWMzYzctZDVmYy00Nzk2LWI5M2MtMDkwMzFmMzUyN2RmIn0=pearId=magic-pear-metadata-identif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learn.shayhowe.com/html-css/box-model"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bGVhcm4uc2hheWhvd2UuY29tL2h0bWwtY3NzL2JveC1tb2RlbCIsImFuc3dlcnMiOltdfQ==pearId=magic-pear-shape-identifier" TargetMode="External"/><Relationship Id="rId5" Type="http://schemas.openxmlformats.org/officeDocument/2006/relationships/image" Target="../media/image5.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VtYmVkZGVkV2Vic2l0ZSIsInNsaWRlSWQiOiJnMTBjNjJhZGQ4OWVfMF8xMDAiLCJjb250ZW50SW5zdGFuY2VJZCI6IjFlbWlLMG41TkJOcjd1WUJyUDhpWHIwTlprbWdCMWYtSXlUVWoxajYwRUVFLzM4MTAyNjY5LThlZjAtNDYyMy04ZTQ3LTUzZmUxZDAzMGE4MiJ9pearId=magic-pear-metadata-identifi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css-tricks.com/the-css-box-mode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w3schools.com/css/css_boxmodel.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MSIsImNvbnRlbnRJbnN0YW5jZUlkIjoiMWVtaUswbjVOQk5yN3VZQnJQOGlYcjBOWmttZ0IxZi1JeVRVajFqNjBFRUUvYTM0N2U4MTgtYWVjMy00M2Y5LTllMzItYjQ0NjZmN2ZlMTFmIn0=pearId=magic-pear-metadata-identifi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NSIsImNvbnRlbnRJbnN0YW5jZUlkIjoiMWVtaUswbjVOQk5yN3VZQnJQOGlYcjBOWmttZ0IxZi1JeVRVajFqNjBFRUUvMTMzOGY0YmEtMDYzZC00ZjM5LWJmZGItMGIyZDlkMTJiZjFkIn0=pearId=magic-pear-metadata-identifi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OSIsImNvbnRlbnRJbnN0YW5jZUlkIjoiMWVtaUswbjVOQk5yN3VZQnJQOGlYcjBOWmttZ0IxZi1JeVRVajFqNjBFRUUvMzQyMjYzMTgtYWYyNy00ZGViLWEyODUtOWRiMzQwNzlhZDRmIn0=pearId=magic-pear-metadata-identifi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2MyIsImNvbnRlbnRJbnN0YW5jZUlkIjoiMWVtaUswbjVOQk5yN3VZQnJQOGlYcjBOWmttZ0IxZi1JeVRVajFqNjBFRUUvNWFkZWMzYzctZDVmYy00Nzk2LWI5M2MtMDkwMzFmMzUyN2RmIn0=pearId=magic-pear-metadata-identifi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alistapart.com/article/css-floats-101"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Wxpc3RhcGFydC5jb20vYXJ0aWNsZS9jc3MtZmxvYXRzLTEwMSIsImFuc3dlcnMiOltdfQ==pearId=magic-pear-shape-identifier" TargetMode="External"/><Relationship Id="rId5" Type="http://schemas.openxmlformats.org/officeDocument/2006/relationships/image" Target="../media/image4.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VtYmVkZGVkV2Vic2l0ZSIsInNsaWRlSWQiOiJnMTBjNjJhZGQ4OWVfMF8xMzgiLCJjb250ZW50SW5zdGFuY2VJZCI6IjFlbWlLMG41TkJOcjd1WUJyUDhpWHIwTlprbWdCMWYtSXlUVWoxajYwRUVFL2Q2Y2E5MjNhLWYwMTQtNDdmNC04MGI3LTNmOGIxMzE1YzYzZCJ9pearId=magic-pear-metadata-identifie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alistapart.com/article/css-positioning-101"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Wxpc3RhcGFydC5jb20vYXJ0aWNsZS9jc3MtcG9zaXRpb25pbmctMTAxIiwiYW5zd2VycyI6W119pearId=magic-pear-shape-identifier" TargetMode="External"/><Relationship Id="rId5" Type="http://schemas.openxmlformats.org/officeDocument/2006/relationships/image" Target="../media/image10.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VtYmVkZGVkV2Vic2l0ZSIsInNsaWRlSWQiOiJnMTBjNjJhZGQ4OWVfMF8xNDQiLCJjb250ZW50SW5zdGFuY2VJZCI6IjFlbWlLMG41TkJOcjd1WUJyUDhpWHIwTlprbWdCMWYtSXlUVWoxajYwRUVFLzZlNjExMmZlLTVlYzQtNGJlMC1hM2Y4LTI5ZDcwMTA0Njc5MiJ9pearId=magic-pear-metadata-identifi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www.barelyfitz.com/screencast/html-training/css/positioning/"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3d3LmJhcmVseWZpdHouY29tL3NjcmVlbmNhc3QvaHRtbC10cmFpbmluZy9jc3MvcG9zaXRpb25pbmcvIiwiYW5zd2VycyI6W119pearId=magic-pear-shape-identifier" TargetMode="External"/><Relationship Id="rId5" Type="http://schemas.openxmlformats.org/officeDocument/2006/relationships/image" Target="../media/image9.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VtYmVkZGVkV2Vic2l0ZSIsInNsaWRlSWQiOiJnMTBjNjJhZGQ4OWVfMF8xNTAiLCJjb250ZW50SW5zdGFuY2VJZCI6IjFlbWlLMG41TkJOcjd1WUJyUDhpWHIwTlprbWdCMWYtSXlUVWoxajYwRUVFLzcxN2E4YzdkLTgyYzktNGIwNS1hNzRjLTg0ZjE4M2IxOTcxZCJ9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youtube.com/watch?v=TiY5FuwgocI" TargetMode="External"/><Relationship Id="rId4" Type="http://schemas.openxmlformats.org/officeDocument/2006/relationships/hyperlink" Target="http://coding.smashingmagazine.com/2013/08/09/absolute-horizontal-vertical-centering-css/" TargetMode="External"/><Relationship Id="rId5" Type="http://schemas.openxmlformats.org/officeDocument/2006/relationships/hyperlink" Target="http://www.w3schools.com/css/css_float.asp" TargetMode="External"/><Relationship Id="rId6" Type="http://schemas.openxmlformats.org/officeDocument/2006/relationships/hyperlink" Target="http://www.w3schools.com/css/css_positioning.as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MSIsImNvbnRlbnRJbnN0YW5jZUlkIjoiMWVtaUswbjVOQk5yN3VZQnJQOGlYcjBOWmttZ0IxZi1JeVRVajFqNjBFRUUvYTM0N2U4MTgtYWVjMy00M2Y5LTllMzItYjQ0NjZmN2ZlMTFmIn0=pearId=magic-pear-metadata-identifi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NSIsImNvbnRlbnRJbnN0YW5jZUlkIjoiMWVtaUswbjVOQk5yN3VZQnJQOGlYcjBOWmttZ0IxZi1JeVRVajFqNjBFRUUvMTMzOGY0YmEtMDYzZC00ZjM5LWJmZGItMGIyZDlkMTJiZjFkIn0=pearId=magic-pear-metadata-identifie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OSIsImNvbnRlbnRJbnN0YW5jZUlkIjoiMWVtaUswbjVOQk5yN3VZQnJQOGlYcjBOWmttZ0IxZi1JeVRVajFqNjBFRUUvMzQyMjYzMTgtYWYyNy00ZGViLWEyODUtOWRiMzQwNzlhZDRmIn0=pearId=magic-pear-metadata-identifie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2MyIsImNvbnRlbnRJbnN0YW5jZUlkIjoiMWVtaUswbjVOQk5yN3VZQnJQOGlYcjBOWmttZ0IxZi1JeVRVajFqNjBFRUUvNWFkZWMzYzctZDVmYy00Nzk2LWI5M2MtMDkwMzFmMzUyN2RmIn0=pearId=magic-pear-metadata-identifier"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caniuse.com/#search=fle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twitter.com/wesbos" TargetMode="External"/><Relationship Id="rId4" Type="http://schemas.openxmlformats.org/officeDocument/2006/relationships/hyperlink" Target="https://flexbox.io/" TargetMode="External"/><Relationship Id="rId5" Type="http://schemas.openxmlformats.org/officeDocument/2006/relationships/hyperlink" Target="https://www.youtube.com/playlist?list=PLu8EoSxDXHP7xj_y6NIAhy0wuCd4uVdid"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css-tricks.com/snippets/css/a-guide-to-flexbox/"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www.internetingishard.com/html-and-css/flexbox/"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flexboxfroggy.com/" TargetMode="External"/><Relationship Id="rId4" Type="http://schemas.openxmlformats.org/officeDocument/2006/relationships/hyperlink" Target="https://developer.mozilla.org/en-US/docs/Web/CSS/flex" TargetMode="External"/><Relationship Id="rId5" Type="http://schemas.openxmlformats.org/officeDocument/2006/relationships/hyperlink" Target="https://bocoup.com/blog/dive-into-flexbox"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MSIsImNvbnRlbnRJbnN0YW5jZUlkIjoiMWVtaUswbjVOQk5yN3VZQnJQOGlYcjBOWmttZ0IxZi1JeVRVajFqNjBFRUUvYTM0N2U4MTgtYWVjMy00M2Y5LTllMzItYjQ0NjZmN2ZlMTFmIn0=pearId=magic-pear-metadata-identifier"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NSIsImNvbnRlbnRJbnN0YW5jZUlkIjoiMWVtaUswbjVOQk5yN3VZQnJQOGlYcjBOWmttZ0IxZi1JeVRVajFqNjBFRUUvMTMzOGY0YmEtMDYzZC00ZjM5LWJmZGItMGIyZDlkMTJiZjFkIn0=pearId=magic-pear-metadata-identifier"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OSIsImNvbnRlbnRJbnN0YW5jZUlkIjoiMWVtaUswbjVOQk5yN3VZQnJQOGlYcjBOWmttZ0IxZi1JeVRVajFqNjBFRUUvMzQyMjYzMTgtYWYyNy00ZGViLWEyODUtOWRiMzQwNzlhZDRmIn0=pearId=magic-pear-metadata-identifier"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2MyIsImNvbnRlbnRJbnN0YW5jZUlkIjoiMWVtaUswbjVOQk5yN3VZQnJQOGlYcjBOWmttZ0IxZi1JeVRVajFqNjBFRUUvNWFkZWMzYzctZDVmYy00Nzk2LWI5M2MtMDkwMzFmMzUyN2RmIn0=pearId=magic-pear-metadata-identifier"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learn.shayhowe.com/html-css/getting-to-know-cs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bGVhcm4uc2hheWhvd2UuY29tL2h0bWwtY3NzL2dldHRpbmctdG8ta25vdy1jc3MvIiwiYW5zd2VycyI6W119pearId=magic-pear-shape-identifier" TargetMode="External"/><Relationship Id="rId5" Type="http://schemas.openxmlformats.org/officeDocument/2006/relationships/image" Target="../media/image6.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VtYmVkZGVkV2Vic2l0ZSIsInNsaWRlSWQiOiJnMTBjNjJhZGQ4OWVfMF82NSIsImNvbnRlbnRJbnN0YW5jZUlkIjoiMWVtaUswbjVOQk5yN3VZQnJQOGlYcjBOWmttZ0IxZi1JeVRVajFqNjBFRUUvZTMwNzJmZDQtZTA5Mi00YjIxLThiZmYtMThhNzliMDA1OTNkIn0=pearId=magic-pear-metadata-identifier"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caniuse.com/#feat=css-grid"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cssgridgarden.co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gridbyexample.com/vide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cssgrid.io/"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developer.mozilla.org/en-US/docs/Web/CSS/CSS_Grid_Layout" TargetMode="External"/><Relationship Id="rId4" Type="http://schemas.openxmlformats.org/officeDocument/2006/relationships/hyperlink" Target="https://youtu.be/N5Lt1SLqBmQ"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ss-tricks.com/attribute-selector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3NzLXRyaWNrcy5jb20vYXR0cmlidXRlLXNlbGVjdG9ycy8iLCJhbnN3ZXJzIjpbXX0=pearId=magic-pear-shape-identifier" TargetMode="External"/><Relationship Id="rId5" Type="http://schemas.openxmlformats.org/officeDocument/2006/relationships/image" Target="../media/image7.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VtYmVkZGVkV2Vic2l0ZSIsInNsaWRlSWQiOiJnMTBjNjJhZGQ4OWVfMF83MiIsImNvbnRlbnRJbnN0YW5jZUlkIjoiMWVtaUswbjVOQk5yN3VZQnJQOGlYcjBOWmttZ0IxZi1JeVRVajFqNjBFRUUvMmNiMmM1NTEtNTMzNS00NTUyLWJkOWUtYzhjODAxNzIwY2I5In0=pearId=magic-pear-metadata-identifi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MSIsImNvbnRlbnRJbnN0YW5jZUlkIjoiMWVtaUswbjVOQk5yN3VZQnJQOGlYcjBOWmttZ0IxZi1JeVRVajFqNjBFRUUvYTM0N2U4MTgtYWVjMy00M2Y5LTllMzItYjQ0NjZmN2ZlMTFmIn0=pearId=magic-pear-metadata-identifier"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NSIsImNvbnRlbnRJbnN0YW5jZUlkIjoiMWVtaUswbjVOQk5yN3VZQnJQOGlYcjBOWmttZ0IxZi1JeVRVajFqNjBFRUUvMTMzOGY0YmEtMDYzZC00ZjM5LWJmZGItMGIyZDlkMTJiZjFkIn0=pearId=magic-pear-metadata-identifier"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OSIsImNvbnRlbnRJbnN0YW5jZUlkIjoiMWVtaUswbjVOQk5yN3VZQnJQOGlYcjBOWmttZ0IxZi1JeVRVajFqNjBFRUUvMzQyMjYzMTgtYWYyNy00ZGViLWEyODUtOWRiMzQwNzlhZDRmIn0=pearId=magic-pear-metadata-identifier"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2MyIsImNvbnRlbnRJbnN0YW5jZUlkIjoiMWVtaUswbjVOQk5yN3VZQnJQOGlYcjBOWmttZ0IxZi1JeVRVajFqNjBFRUUvNWFkZWMzYzctZDVmYy00Nzk2LWI5M2MtMDkwMzFmMzUyN2RmIn0=pearId=magic-pear-metadata-identifier"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docs.google.com/document/d/1w7Gnz1MUkk25VAPVTQ4AmgwXEoegonwyPgnn4cTf-KQ/edit?usp=sharing"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ZG9jcy5nb29nbGUuY29tL2RvY3VtZW50L2QvMXc3R256MU1Va2syNVZBUFZUUTRBbWd3WEVvZWdvbnd5UGdubjRjVGYtS1EvZWRpdD91c3A9c2hhcmluZyIsImFuc3dlcnMiOltdfQ==pearId=magic-pear-shape-identifier" TargetMode="External"/><Relationship Id="rId5" Type="http://schemas.openxmlformats.org/officeDocument/2006/relationships/image" Target="../media/image11.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VtYmVkZGVkV2Vic2l0ZSIsInNsaWRlSWQiOiJnMTBjNjJhZGQ4OWVfMF8yNzAiLCJjb250ZW50SW5zdGFuY2VJZCI6IjFlbWlLMG41TkJOcjd1WUJyUDhpWHIwTlprbWdCMWYtSXlUVWoxajYwRUVFLzc0NTExNzFmLTQ0NDMtNGQyMC04YmYxLThmODJhOWQxMmE1OCJ9pearId=magic-pear-metadata-identifier"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www.learnlayout.co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learnlayout.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flukeout.github.io/" TargetMode="External"/><Relationship Id="rId4" Type="http://schemas.openxmlformats.org/officeDocument/2006/relationships/hyperlink" Target="http://coding.smashingmagazine.com/2009/08/17/taming-advanced-css-selector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codeguide.co/#css" TargetMode="External"/><Relationship Id="rId4" Type="http://schemas.openxmlformats.org/officeDocument/2006/relationships/hyperlink" Target="http://cssreference.io/"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MSIsImNvbnRlbnRJbnN0YW5jZUlkIjoiMWVtaUswbjVOQk5yN3VZQnJQOGlYcjBOWmttZ0IxZi1JeVRVajFqNjBFRUUvYTM0N2U4MTgtYWVjMy00M2Y5LTllMzItYjQ0NjZmN2ZlMTFmIn0=pearId=magic-pear-metadata-identifier"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NSIsImNvbnRlbnRJbnN0YW5jZUlkIjoiMWVtaUswbjVOQk5yN3VZQnJQOGlYcjBOWmttZ0IxZi1JeVRVajFqNjBFRUUvMTMzOGY0YmEtMDYzZC00ZjM5LWJmZGItMGIyZDlkMTJiZjFkIn0=pearId=magic-pear-metadata-identifier"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OSIsImNvbnRlbnRJbnN0YW5jZUlkIjoiMWVtaUswbjVOQk5yN3VZQnJQOGlYcjBOWmttZ0IxZi1JeVRVajFqNjBFRUUvMzQyMjYzMTgtYWYyNy00ZGViLWEyODUtOWRiMzQwNzlhZDRmIn0=pearId=magic-pear-metadata-identifier"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2MyIsImNvbnRlbnRJbnN0YW5jZUlkIjoiMWVtaUswbjVOQk5yN3VZQnJQOGlYcjBOWmttZ0IxZi1JeVRVajFqNjBFRUUvNWFkZWMzYzctZDVmYy00Nzk2LWI5M2MtMDkwMzFmMzUyN2RmIn0=pearId=magic-pear-metadata-identifier"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http://learn.shayhowe.com/html-css/setting-backgrounds-and-gradient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bGVhcm4uc2hheWhvd2UuY29tL2h0bWwtY3NzL3NldHRpbmctYmFja2dyb3VuZHMtYW5kLWdyYWRpZW50cy8iLCJhbnN3ZXJzIjpbXX0=pearId=magic-pear-shape-identifier" TargetMode="External"/><Relationship Id="rId5" Type="http://schemas.openxmlformats.org/officeDocument/2006/relationships/image" Target="../media/image12.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VtYmVkZGVkV2Vic2l0ZSIsInNsaWRlSWQiOiJnMTBjNjJhZGQ4OWVfMF8zMTkiLCJjb250ZW50SW5zdGFuY2VJZCI6IjFlbWlLMG41TkJOcjd1WUJyUDhpWHIwTlprbWdCMWYtSXlUVWoxajYwRUVFL2E0NjMyZDI0LTg5NjctNGFlNy04NDliLTQzOTdiYWVjZmQ5OSJ9pearId=magic-pear-metadata-identifi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s://css-tricks.com/css3-gradients/"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http://www.w3schools.com/css/css_background.asp" TargetMode="External"/><Relationship Id="rId4" Type="http://schemas.openxmlformats.org/officeDocument/2006/relationships/hyperlink" Target="https://patrickbrosset.com/articles/2015-03-27-do-you-really-understand-CSS-linear-gradients/"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MSIsImNvbnRlbnRJbnN0YW5jZUlkIjoiMWVtaUswbjVOQk5yN3VZQnJQOGlYcjBOWmttZ0IxZi1JeVRVajFqNjBFRUUvYTM0N2U4MTgtYWVjMy00M2Y5LTllMzItYjQ0NjZmN2ZlMTFmIn0=pearId=magic-pear-metadata-identifier"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NSIsImNvbnRlbnRJbnN0YW5jZUlkIjoiMWVtaUswbjVOQk5yN3VZQnJQOGlYcjBOWmttZ0IxZi1JeVRVajFqNjBFRUUvMTMzOGY0YmEtMDYzZC00ZjM5LWJmZGItMGIyZDlkMTJiZjFkIn0=pearId=magic-pear-metadata-identifier"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OSIsImNvbnRlbnRJbnN0YW5jZUlkIjoiMWVtaUswbjVOQk5yN3VZQnJQOGlYcjBOWmttZ0IxZi1JeVRVajFqNjBFRUUvMzQyMjYzMTgtYWYyNy00ZGViLWEyODUtOWRiMzQwNzlhZDRmIn0=pearId=magic-pear-metadata-identifier"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2MyIsImNvbnRlbnRJbnN0YW5jZUlkIjoiMWVtaUswbjVOQk5yN3VZQnJQOGlYcjBOWmttZ0IxZi1JeVRVajFqNjBFRUUvNWFkZWMzYzctZDVmYy00Nzk2LWI5M2MtMDkwMzFmMzUyN2RmIn0=pearId=magic-pear-metadata-identifier"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docs.google.com/document/d/1V-b7VDEvhJINBQ1V8YmHTt_8QubRFS2a2CY0LMdA3n0/edit?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bWlLMG41TkJOcjd1WUJyUDhpWHIwTlprbWdCMWYtSXlUVWoxajYwRUVFIiwiY29udGVudElkIjoiY3VzdG9tLXJlc3BvbnNlLWZyZWVSZXNwb25zZS10ZXh0Iiwic2xpZGVJZCI6ImcxMGM2MmFkZDg5ZV8wXzM1MSIsImNvbnRlbnRJbnN0YW5jZUlkIjoiMWVtaUswbjVOQk5yN3VZQnJQOGlYcjBOWmttZ0IxZi1JeVRVajFqNjBFRUUvYTM0N2U4MTgtYWVjMy00M2Y5LTllMzItYjQ0NjZmN2ZlMTFmIn0=pearId=magic-pear-metadata-identifi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CSS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Mr 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2802750" y="802500"/>
            <a:ext cx="3538500" cy="3538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What’s the difference between using %, em and rem to specify sizes?</a:t>
            </a:r>
            <a:endParaRPr/>
          </a:p>
        </p:txBody>
      </p:sp>
      <p:pic>
        <p:nvPicPr>
          <p:cNvPr id="115" name="Google Shape;115;p2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16" name="Google Shape;116;p2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the three ways to include CSS in your project?</a:t>
            </a:r>
            <a:endParaRPr/>
          </a:p>
        </p:txBody>
      </p:sp>
      <p:pic>
        <p:nvPicPr>
          <p:cNvPr id="122" name="Google Shape;122;p2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23" name="Google Shape;123;p2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target a class inside an ID?</a:t>
            </a:r>
            <a:endParaRPr/>
          </a:p>
        </p:txBody>
      </p:sp>
      <p:pic>
        <p:nvPicPr>
          <p:cNvPr id="129" name="Google Shape;129;p2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30" name="Google Shape;130;p2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Box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41" name="Google Shape;141;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To do CSS correctly, you need to have a model in your head for how everything fits together on the page. Otherwise, you’re just randomly guessing and checking what works to move things around. The Box Model is that model. It defines how every element on the page gets placed and how they relate to each other.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You can’t be shaky on how it works if you want to be efficient with your </a:t>
            </a:r>
            <a:r>
              <a:rPr lang="en"/>
              <a:t>workflow</a:t>
            </a:r>
            <a:r>
              <a:rPr lang="en"/>
              <a:t>. So take the time to really nail down your mental model for how elements interact with each other on the page.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147" name="Google Shape;147;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What’s the difference between margin and padding?</a:t>
            </a:r>
            <a:endParaRPr/>
          </a:p>
          <a:p>
            <a:pPr indent="-342900" lvl="0" marL="457200" rtl="0" algn="l">
              <a:spcBef>
                <a:spcPts val="0"/>
              </a:spcBef>
              <a:spcAft>
                <a:spcPts val="0"/>
              </a:spcAft>
              <a:buSzPts val="1800"/>
              <a:buChar char="●"/>
            </a:pPr>
            <a:r>
              <a:rPr lang="en"/>
              <a:t>How do borders affect the size of the box?</a:t>
            </a:r>
            <a:endParaRPr/>
          </a:p>
          <a:p>
            <a:pPr indent="-342900" lvl="0" marL="457200" rtl="0" algn="l">
              <a:spcBef>
                <a:spcPts val="0"/>
              </a:spcBef>
              <a:spcAft>
                <a:spcPts val="0"/>
              </a:spcAft>
              <a:buSzPts val="1800"/>
              <a:buChar char="●"/>
            </a:pPr>
            <a:r>
              <a:rPr lang="en"/>
              <a:t>How can margins be used to center an element horizontally on the page?</a:t>
            </a:r>
            <a:endParaRPr/>
          </a:p>
          <a:p>
            <a:pPr indent="-342900" lvl="0" marL="457200" rtl="0" algn="l">
              <a:spcBef>
                <a:spcPts val="0"/>
              </a:spcBef>
              <a:spcAft>
                <a:spcPts val="0"/>
              </a:spcAft>
              <a:buSzPts val="1800"/>
              <a:buChar char="●"/>
            </a:pPr>
            <a:r>
              <a:rPr lang="en"/>
              <a:t>What does it mean that “margins are collapsed”?</a:t>
            </a:r>
            <a:endParaRPr/>
          </a:p>
          <a:p>
            <a:pPr indent="-342900" lvl="0" marL="457200" rtl="0" algn="l">
              <a:spcBef>
                <a:spcPts val="0"/>
              </a:spcBef>
              <a:spcAft>
                <a:spcPts val="0"/>
              </a:spcAft>
              <a:buSzPts val="1800"/>
              <a:buChar char="●"/>
            </a:pPr>
            <a:r>
              <a:rPr lang="en"/>
              <a:t>What is the difference between block, inline-block and inline elements when thinking about the box model?</a:t>
            </a:r>
            <a:endParaRPr/>
          </a:p>
          <a:p>
            <a:pPr indent="-342900" lvl="0" marL="457200" rtl="0" algn="l">
              <a:spcBef>
                <a:spcPts val="0"/>
              </a:spcBef>
              <a:spcAft>
                <a:spcPts val="0"/>
              </a:spcAft>
              <a:buSzPts val="1800"/>
              <a:buChar char="●"/>
            </a:pPr>
            <a:r>
              <a:rPr lang="en"/>
              <a:t>When are you required to specify the width of an element vs letting the browser figure it out for you?</a:t>
            </a:r>
            <a:endParaRPr/>
          </a:p>
          <a:p>
            <a:pPr indent="-342900" lvl="0" marL="457200" rtl="0" algn="l">
              <a:spcBef>
                <a:spcPts val="0"/>
              </a:spcBef>
              <a:spcAft>
                <a:spcPts val="0"/>
              </a:spcAft>
              <a:buSzPts val="1800"/>
              <a:buChar char="●"/>
            </a:pPr>
            <a:r>
              <a:rPr lang="en"/>
              <a:t>How do box shadows affect element box sizing?</a:t>
            </a:r>
            <a:endParaRPr/>
          </a:p>
          <a:p>
            <a:pPr indent="-342900" lvl="0" marL="457200" rtl="0" algn="l">
              <a:spcBef>
                <a:spcPts val="0"/>
              </a:spcBef>
              <a:spcAft>
                <a:spcPts val="0"/>
              </a:spcAft>
              <a:buSzPts val="1800"/>
              <a:buChar char="●"/>
            </a:pPr>
            <a:r>
              <a:rPr lang="en"/>
              <a:t>How can you check an element’s box model in your developer tools (it’s a helpful graphic)?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Model</a:t>
            </a:r>
            <a:endParaRPr/>
          </a:p>
        </p:txBody>
      </p:sp>
      <p:sp>
        <p:nvSpPr>
          <p:cNvPr id="153" name="Google Shape;153;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the C</a:t>
            </a:r>
            <a:r>
              <a:rPr lang="en" u="sng">
                <a:solidFill>
                  <a:schemeClr val="hlink"/>
                </a:solidFill>
                <a:hlinkClick r:id="rId3"/>
              </a:rPr>
              <a:t>SS Box Model from Shaye Howe (gets into floats and positioning a bit too)</a:t>
            </a:r>
            <a:endParaRPr/>
          </a:p>
        </p:txBody>
      </p:sp>
      <p:pic>
        <p:nvPicPr>
          <p:cNvPr id="154" name="Google Shape;154;p2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55" name="Google Shape;155;p2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CSS Tricks</a:t>
            </a:r>
            <a:endParaRPr/>
          </a:p>
        </p:txBody>
      </p:sp>
      <p:sp>
        <p:nvSpPr>
          <p:cNvPr id="161" name="Google Shape;161;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The CSS Box Model from CSS-Tricks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167" name="Google Shape;167;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CSS Box Model Docs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CSS Basics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again should represent a review from what you’ve already covered in the Web Design Lesson on HTML/CSS, but if you’re unable to answer the questions posed below in the “Learning Outcomes” section, you could probably benefit from the review of the basic stuff.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What’s the difference between margin and padding?</a:t>
            </a:r>
            <a:endParaRPr/>
          </a:p>
        </p:txBody>
      </p:sp>
      <p:pic>
        <p:nvPicPr>
          <p:cNvPr id="178" name="Google Shape;178;p3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79" name="Google Shape;179;p3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borders affect the size of the box?</a:t>
            </a:r>
            <a:endParaRPr/>
          </a:p>
        </p:txBody>
      </p:sp>
      <p:pic>
        <p:nvPicPr>
          <p:cNvPr id="185" name="Google Shape;185;p3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86" name="Google Shape;186;p3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box shadows affect element box sizing?</a:t>
            </a:r>
            <a:endParaRPr/>
          </a:p>
        </p:txBody>
      </p:sp>
      <p:pic>
        <p:nvPicPr>
          <p:cNvPr id="192" name="Google Shape;192;p3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93" name="Google Shape;193;p3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does it mean that “margins are collapsed”?</a:t>
            </a:r>
            <a:endParaRPr/>
          </a:p>
        </p:txBody>
      </p:sp>
      <p:pic>
        <p:nvPicPr>
          <p:cNvPr id="199" name="Google Shape;199;p3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00" name="Google Shape;200;p3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Floats and Positioning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211" name="Google Shape;211;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A major question all CSS-ers have again and again is “how can I get this stupid element exactly where I want it to go on the page!?!?!”. Traditionally, the answer lied in using floats and/or position attributes in combination with margins. You may still see this in use and may find it useful in some situations so we’ll start by learning about float based layouts. You’ll need to develop a mental model for what’s happening on the page when you float elements and when you use the different positioning types. Pay particular attention to which element acts as the parent of the element you’re messing with – there are some rules about that which get a bit confusing and can cause hair-pulling frustration. If you absolutely position an element inside an absolutely positioned element, where does the first element go?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217" name="Google Shape;217;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What is the DOM?</a:t>
            </a:r>
            <a:endParaRPr/>
          </a:p>
          <a:p>
            <a:pPr indent="-317182" lvl="0" marL="457200" rtl="0" algn="l">
              <a:spcBef>
                <a:spcPts val="0"/>
              </a:spcBef>
              <a:spcAft>
                <a:spcPts val="0"/>
              </a:spcAft>
              <a:buSzPct val="100000"/>
              <a:buChar char="●"/>
            </a:pPr>
            <a:r>
              <a:rPr lang="en"/>
              <a:t>How do elements get placed in the DOM by default?</a:t>
            </a:r>
            <a:endParaRPr/>
          </a:p>
          <a:p>
            <a:pPr indent="-317182" lvl="0" marL="457200" rtl="0" algn="l">
              <a:spcBef>
                <a:spcPts val="0"/>
              </a:spcBef>
              <a:spcAft>
                <a:spcPts val="0"/>
              </a:spcAft>
              <a:buSzPct val="100000"/>
              <a:buChar char="●"/>
            </a:pPr>
            <a:r>
              <a:rPr lang="en"/>
              <a:t>How can you override element positioning using the position attribute?</a:t>
            </a:r>
            <a:endParaRPr/>
          </a:p>
          <a:p>
            <a:pPr indent="-317182" lvl="0" marL="457200" rtl="0" algn="l">
              <a:spcBef>
                <a:spcPts val="0"/>
              </a:spcBef>
              <a:spcAft>
                <a:spcPts val="0"/>
              </a:spcAft>
              <a:buSzPct val="100000"/>
              <a:buChar char="●"/>
            </a:pPr>
            <a:r>
              <a:rPr lang="en"/>
              <a:t>When are you able to use the top left right and bottom attributes?</a:t>
            </a:r>
            <a:endParaRPr/>
          </a:p>
          <a:p>
            <a:pPr indent="-317182" lvl="0" marL="457200" rtl="0" algn="l">
              <a:spcBef>
                <a:spcPts val="0"/>
              </a:spcBef>
              <a:spcAft>
                <a:spcPts val="0"/>
              </a:spcAft>
              <a:buSzPct val="100000"/>
              <a:buChar char="●"/>
            </a:pPr>
            <a:r>
              <a:rPr lang="en"/>
              <a:t>What is the difference between float and position?</a:t>
            </a:r>
            <a:endParaRPr/>
          </a:p>
          <a:p>
            <a:pPr indent="-317182" lvl="0" marL="457200" rtl="0" algn="l">
              <a:spcBef>
                <a:spcPts val="0"/>
              </a:spcBef>
              <a:spcAft>
                <a:spcPts val="0"/>
              </a:spcAft>
              <a:buSzPct val="100000"/>
              <a:buChar char="●"/>
            </a:pPr>
            <a:r>
              <a:rPr lang="en"/>
              <a:t>Which element acts as the parent for a floated element?</a:t>
            </a:r>
            <a:endParaRPr/>
          </a:p>
          <a:p>
            <a:pPr indent="-317182" lvl="0" marL="457200" rtl="0" algn="l">
              <a:spcBef>
                <a:spcPts val="0"/>
              </a:spcBef>
              <a:spcAft>
                <a:spcPts val="0"/>
              </a:spcAft>
              <a:buSzPct val="100000"/>
              <a:buChar char="●"/>
            </a:pPr>
            <a:r>
              <a:rPr lang="en"/>
              <a:t>What is the difference between floating right and floating left?</a:t>
            </a:r>
            <a:endParaRPr/>
          </a:p>
          <a:p>
            <a:pPr indent="-317182" lvl="0" marL="457200" rtl="0" algn="l">
              <a:spcBef>
                <a:spcPts val="0"/>
              </a:spcBef>
              <a:spcAft>
                <a:spcPts val="0"/>
              </a:spcAft>
              <a:buSzPct val="100000"/>
              <a:buChar char="●"/>
            </a:pPr>
            <a:r>
              <a:rPr lang="en"/>
              <a:t>If you have a bunch of elements floated next to each other and you make the browser narrower, what happens?</a:t>
            </a:r>
            <a:endParaRPr/>
          </a:p>
          <a:p>
            <a:pPr indent="-317182" lvl="0" marL="457200" rtl="0" algn="l">
              <a:spcBef>
                <a:spcPts val="0"/>
              </a:spcBef>
              <a:spcAft>
                <a:spcPts val="0"/>
              </a:spcAft>
              <a:buSzPct val="100000"/>
              <a:buChar char="●"/>
            </a:pPr>
            <a:r>
              <a:rPr lang="en"/>
              <a:t>What’s the practical difference between relative and absolute positioning?</a:t>
            </a:r>
            <a:endParaRPr/>
          </a:p>
          <a:p>
            <a:pPr indent="-317182" lvl="0" marL="457200" rtl="0" algn="l">
              <a:spcBef>
                <a:spcPts val="0"/>
              </a:spcBef>
              <a:spcAft>
                <a:spcPts val="0"/>
              </a:spcAft>
              <a:buSzPct val="100000"/>
              <a:buChar char="●"/>
            </a:pPr>
            <a:r>
              <a:rPr lang="en"/>
              <a:t>Which element acts as the parent for an absolutely or relatively positioned element?</a:t>
            </a:r>
            <a:endParaRPr/>
          </a:p>
          <a:p>
            <a:pPr indent="-317182" lvl="0" marL="457200" rtl="0" algn="l">
              <a:spcBef>
                <a:spcPts val="0"/>
              </a:spcBef>
              <a:spcAft>
                <a:spcPts val="0"/>
              </a:spcAft>
              <a:buSzPct val="100000"/>
              <a:buChar char="●"/>
            </a:pPr>
            <a:r>
              <a:rPr lang="en"/>
              <a:t>How would you set up a grid of 20x20 boxes on the page using floats? Using lists?</a:t>
            </a:r>
            <a:endParaRPr/>
          </a:p>
          <a:p>
            <a:pPr indent="-317182" lvl="0" marL="457200" rtl="0" algn="l">
              <a:spcBef>
                <a:spcPts val="0"/>
              </a:spcBef>
              <a:spcAft>
                <a:spcPts val="0"/>
              </a:spcAft>
              <a:buSzPct val="100000"/>
              <a:buChar char="●"/>
            </a:pPr>
            <a:r>
              <a:rPr lang="en"/>
              <a:t>What are negative margins useful for?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Floats 101</a:t>
            </a:r>
            <a:endParaRPr/>
          </a:p>
        </p:txBody>
      </p:sp>
      <p:sp>
        <p:nvSpPr>
          <p:cNvPr id="223" name="Google Shape;223;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CSS Floats 101 from A List Apart</a:t>
            </a:r>
            <a:endParaRPr/>
          </a:p>
        </p:txBody>
      </p:sp>
      <p:pic>
        <p:nvPicPr>
          <p:cNvPr id="224" name="Google Shape;224;p3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25" name="Google Shape;225;p3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Positioning</a:t>
            </a:r>
            <a:endParaRPr/>
          </a:p>
        </p:txBody>
      </p:sp>
      <p:sp>
        <p:nvSpPr>
          <p:cNvPr id="231" name="Google Shape;231;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CSS Positioning 101 from A List Apart</a:t>
            </a:r>
            <a:endParaRPr/>
          </a:p>
        </p:txBody>
      </p:sp>
      <p:pic>
        <p:nvPicPr>
          <p:cNvPr id="232" name="Google Shape;232;p40">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33" name="Google Shape;233;p40">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 time</a:t>
            </a:r>
            <a:endParaRPr/>
          </a:p>
        </p:txBody>
      </p:sp>
      <p:sp>
        <p:nvSpPr>
          <p:cNvPr id="239" name="Google Shape;239;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Play around with the </a:t>
            </a:r>
            <a:r>
              <a:rPr lang="en" u="sng">
                <a:solidFill>
                  <a:schemeClr val="hlink"/>
                </a:solidFill>
                <a:hlinkClick r:id="rId3"/>
              </a:rPr>
              <a:t>Positioning Tutorial / Widget from BarelyFitz Designs</a:t>
            </a:r>
            <a:r>
              <a:rPr lang="en"/>
              <a:t> to see the differences between different positioning schemes.</a:t>
            </a:r>
            <a:endParaRPr/>
          </a:p>
        </p:txBody>
      </p:sp>
      <p:pic>
        <p:nvPicPr>
          <p:cNvPr id="240" name="Google Shape;240;p4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41" name="Google Shape;241;p4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What are selectors?</a:t>
            </a:r>
            <a:endParaRPr/>
          </a:p>
          <a:p>
            <a:pPr indent="-325755" lvl="0" marL="457200" rtl="0" algn="l">
              <a:spcBef>
                <a:spcPts val="0"/>
              </a:spcBef>
              <a:spcAft>
                <a:spcPts val="0"/>
              </a:spcAft>
              <a:buSzPct val="100000"/>
              <a:buChar char="●"/>
            </a:pPr>
            <a:r>
              <a:rPr lang="en"/>
              <a:t>In general, how specific should you be when targeting elements using selectors?</a:t>
            </a:r>
            <a:endParaRPr/>
          </a:p>
          <a:p>
            <a:pPr indent="-325755" lvl="0" marL="457200" rtl="0" algn="l">
              <a:spcBef>
                <a:spcPts val="0"/>
              </a:spcBef>
              <a:spcAft>
                <a:spcPts val="0"/>
              </a:spcAft>
              <a:buSzPct val="100000"/>
              <a:buChar char="●"/>
            </a:pPr>
            <a:r>
              <a:rPr lang="en"/>
              <a:t>What’s the difference between using %, em and rem to specify sizes?</a:t>
            </a:r>
            <a:endParaRPr/>
          </a:p>
          <a:p>
            <a:pPr indent="-325755" lvl="0" marL="457200" rtl="0" algn="l">
              <a:spcBef>
                <a:spcPts val="0"/>
              </a:spcBef>
              <a:spcAft>
                <a:spcPts val="0"/>
              </a:spcAft>
              <a:buSzPct val="100000"/>
              <a:buChar char="●"/>
            </a:pPr>
            <a:r>
              <a:rPr lang="en"/>
              <a:t>How do you select an element inside another element?</a:t>
            </a:r>
            <a:endParaRPr/>
          </a:p>
          <a:p>
            <a:pPr indent="-325755" lvl="0" marL="457200" rtl="0" algn="l">
              <a:spcBef>
                <a:spcPts val="0"/>
              </a:spcBef>
              <a:spcAft>
                <a:spcPts val="0"/>
              </a:spcAft>
              <a:buSzPct val="100000"/>
              <a:buChar char="●"/>
            </a:pPr>
            <a:r>
              <a:rPr lang="en"/>
              <a:t>How can you shorten up a long batch of CSS that’s doing the same thing to many different elements by putting them all in one line?</a:t>
            </a:r>
            <a:endParaRPr/>
          </a:p>
          <a:p>
            <a:pPr indent="-325755" lvl="0" marL="457200" rtl="0" algn="l">
              <a:spcBef>
                <a:spcPts val="0"/>
              </a:spcBef>
              <a:spcAft>
                <a:spcPts val="0"/>
              </a:spcAft>
              <a:buSzPct val="100000"/>
              <a:buChar char="●"/>
            </a:pPr>
            <a:r>
              <a:rPr lang="en"/>
              <a:t>How do you target the immediate child of an element?</a:t>
            </a:r>
            <a:endParaRPr/>
          </a:p>
          <a:p>
            <a:pPr indent="-325755" lvl="0" marL="457200" rtl="0" algn="l">
              <a:spcBef>
                <a:spcPts val="0"/>
              </a:spcBef>
              <a:spcAft>
                <a:spcPts val="0"/>
              </a:spcAft>
              <a:buSzPct val="100000"/>
              <a:buChar char="●"/>
            </a:pPr>
            <a:r>
              <a:rPr lang="en"/>
              <a:t>How do you target a class inside a class?</a:t>
            </a:r>
            <a:endParaRPr/>
          </a:p>
          <a:p>
            <a:pPr indent="-325755" lvl="0" marL="457200" rtl="0" algn="l">
              <a:spcBef>
                <a:spcPts val="0"/>
              </a:spcBef>
              <a:spcAft>
                <a:spcPts val="0"/>
              </a:spcAft>
              <a:buSzPct val="100000"/>
              <a:buChar char="●"/>
            </a:pPr>
            <a:r>
              <a:rPr lang="en"/>
              <a:t>How do you target a class inside an ID?</a:t>
            </a:r>
            <a:endParaRPr/>
          </a:p>
          <a:p>
            <a:pPr indent="-325755" lvl="0" marL="457200" rtl="0" algn="l">
              <a:spcBef>
                <a:spcPts val="0"/>
              </a:spcBef>
              <a:spcAft>
                <a:spcPts val="0"/>
              </a:spcAft>
              <a:buSzPct val="100000"/>
              <a:buChar char="●"/>
            </a:pPr>
            <a:r>
              <a:rPr lang="en"/>
              <a:t>How would you target “all the links inside li elements that have the class bunny which are inside the unordered list with the id things-that-hop”?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247" name="Google Shape;247;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Video: Positioning Elements</a:t>
            </a:r>
            <a:r>
              <a:rPr lang="en"/>
              <a:t> - amazing video giving a general overview of the different CSS position values and how they work.</a:t>
            </a:r>
            <a:endParaRPr/>
          </a:p>
          <a:p>
            <a:pPr indent="-342900" lvl="0" marL="457200" rtl="0" algn="l">
              <a:spcBef>
                <a:spcPts val="0"/>
              </a:spcBef>
              <a:spcAft>
                <a:spcPts val="0"/>
              </a:spcAft>
              <a:buSzPts val="1800"/>
              <a:buChar char="●"/>
            </a:pPr>
            <a:r>
              <a:rPr lang="en" u="sng">
                <a:solidFill>
                  <a:schemeClr val="hlink"/>
                </a:solidFill>
                <a:hlinkClick r:id="rId4"/>
              </a:rPr>
              <a:t>Absolute Horizontal and Vertical Positioning in CSS from Smashing Magazine</a:t>
            </a:r>
            <a:r>
              <a:rPr lang="en"/>
              <a:t> is a great resource for when you begin worrying about the finer details of positioning elements.</a:t>
            </a:r>
            <a:endParaRPr/>
          </a:p>
          <a:p>
            <a:pPr indent="-342900" lvl="0" marL="457200" rtl="0" algn="l">
              <a:spcBef>
                <a:spcPts val="0"/>
              </a:spcBef>
              <a:spcAft>
                <a:spcPts val="0"/>
              </a:spcAft>
              <a:buSzPts val="1800"/>
              <a:buChar char="●"/>
            </a:pPr>
            <a:r>
              <a:rPr lang="en" u="sng">
                <a:solidFill>
                  <a:schemeClr val="hlink"/>
                </a:solidFill>
                <a:hlinkClick r:id="rId5"/>
              </a:rPr>
              <a:t>CSS Float docs</a:t>
            </a:r>
            <a:endParaRPr/>
          </a:p>
          <a:p>
            <a:pPr indent="-342900" lvl="0" marL="457200" rtl="0" algn="l">
              <a:spcBef>
                <a:spcPts val="0"/>
              </a:spcBef>
              <a:spcAft>
                <a:spcPts val="0"/>
              </a:spcAft>
              <a:buSzPts val="1800"/>
              <a:buChar char="●"/>
            </a:pPr>
            <a:r>
              <a:rPr lang="en" u="sng">
                <a:solidFill>
                  <a:schemeClr val="hlink"/>
                </a:solidFill>
                <a:hlinkClick r:id="rId6"/>
              </a:rPr>
              <a:t>CSS Position docs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the DOM?</a:t>
            </a:r>
            <a:endParaRPr/>
          </a:p>
        </p:txBody>
      </p:sp>
      <p:pic>
        <p:nvPicPr>
          <p:cNvPr id="258" name="Google Shape;258;p4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59" name="Google Shape;259;p4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2802750" y="802500"/>
            <a:ext cx="3538500" cy="3538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How can you override element positioning using the position attribute?</a:t>
            </a:r>
            <a:endParaRPr/>
          </a:p>
        </p:txBody>
      </p:sp>
      <p:pic>
        <p:nvPicPr>
          <p:cNvPr id="265" name="Google Shape;265;p4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66" name="Google Shape;266;p4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the difference between floating right and floating left?</a:t>
            </a:r>
            <a:endParaRPr/>
          </a:p>
        </p:txBody>
      </p:sp>
      <p:pic>
        <p:nvPicPr>
          <p:cNvPr id="272" name="Google Shape;272;p4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73" name="Google Shape;273;p4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negative margins useful for?</a:t>
            </a:r>
            <a:endParaRPr/>
          </a:p>
        </p:txBody>
      </p:sp>
      <p:pic>
        <p:nvPicPr>
          <p:cNvPr id="279" name="Google Shape;279;p4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80" name="Google Shape;280;p4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Flexbox</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291" name="Google Shape;291;p4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Floats were never intended for layout, however clever developers found ways in which to use them to create their layouts. Having worked with floats you may have noticed some limitations and bugs (clearfix anyone? vertical centering?).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297" name="Google Shape;297;p5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How do you define a flex container?</a:t>
            </a:r>
            <a:endParaRPr/>
          </a:p>
          <a:p>
            <a:pPr indent="-342900" lvl="0" marL="457200" rtl="0" algn="l">
              <a:spcBef>
                <a:spcPts val="0"/>
              </a:spcBef>
              <a:spcAft>
                <a:spcPts val="0"/>
              </a:spcAft>
              <a:buSzPts val="1800"/>
              <a:buChar char="●"/>
            </a:pPr>
            <a:r>
              <a:rPr lang="en"/>
              <a:t>What items will become a flex-item?</a:t>
            </a:r>
            <a:endParaRPr/>
          </a:p>
          <a:p>
            <a:pPr indent="-342900" lvl="0" marL="457200" rtl="0" algn="l">
              <a:spcBef>
                <a:spcPts val="0"/>
              </a:spcBef>
              <a:spcAft>
                <a:spcPts val="0"/>
              </a:spcAft>
              <a:buSzPts val="1800"/>
              <a:buChar char="●"/>
            </a:pPr>
            <a:r>
              <a:rPr lang="en"/>
              <a:t>Can a flex item also be a flex container?</a:t>
            </a:r>
            <a:endParaRPr/>
          </a:p>
          <a:p>
            <a:pPr indent="-342900" lvl="0" marL="457200" rtl="0" algn="l">
              <a:spcBef>
                <a:spcPts val="0"/>
              </a:spcBef>
              <a:spcAft>
                <a:spcPts val="0"/>
              </a:spcAft>
              <a:buSzPts val="1800"/>
              <a:buChar char="●"/>
            </a:pPr>
            <a:r>
              <a:rPr lang="en"/>
              <a:t>When to use Flexbox?</a:t>
            </a:r>
            <a:endParaRPr/>
          </a:p>
          <a:p>
            <a:pPr indent="-342900" lvl="0" marL="457200" rtl="0" algn="l">
              <a:spcBef>
                <a:spcPts val="0"/>
              </a:spcBef>
              <a:spcAft>
                <a:spcPts val="0"/>
              </a:spcAft>
              <a:buSzPts val="1800"/>
              <a:buChar char="●"/>
            </a:pPr>
            <a:r>
              <a:rPr lang="en"/>
              <a:t>What is the difference between justify-content and align-items.</a:t>
            </a:r>
            <a:endParaRPr/>
          </a:p>
          <a:p>
            <a:pPr indent="-342900" lvl="0" marL="457200" rtl="0" algn="l">
              <a:spcBef>
                <a:spcPts val="0"/>
              </a:spcBef>
              <a:spcAft>
                <a:spcPts val="0"/>
              </a:spcAft>
              <a:buSzPts val="1800"/>
              <a:buChar char="●"/>
            </a:pPr>
            <a:r>
              <a:rPr lang="en"/>
              <a:t>How can you change the direction of the axis of Flexbox. What will this do to justify-content and align items?</a:t>
            </a:r>
            <a:endParaRPr/>
          </a:p>
          <a:p>
            <a:pPr indent="-342900" lvl="0" marL="457200" rtl="0" algn="l">
              <a:spcBef>
                <a:spcPts val="0"/>
              </a:spcBef>
              <a:spcAft>
                <a:spcPts val="0"/>
              </a:spcAft>
              <a:buSzPts val="1800"/>
              <a:buChar char="●"/>
            </a:pPr>
            <a:r>
              <a:rPr lang="en"/>
              <a:t>How do you change the display order of content with Flexbox. What is a drawback with this (for screen readers)?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303" name="Google Shape;303;p5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Flexbox is a new layout mode in CSS3 initially developed by Mozilla to make layouts. There were 3 different iterations of the flex property, the final 2012 spec — display: flex has excellent </a:t>
            </a:r>
            <a:r>
              <a:rPr lang="en" u="sng">
                <a:solidFill>
                  <a:schemeClr val="hlink"/>
                </a:solidFill>
                <a:hlinkClick r:id="rId3"/>
              </a:rPr>
              <a:t>browser support</a:t>
            </a:r>
            <a:r>
              <a:rPr lang="en"/>
              <a:t>. The current Flexbox spec is fully supported in all modern browsers, including mobile, IE11 and Edge.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What are the three ways to include CSS in your project?</a:t>
            </a:r>
            <a:endParaRPr/>
          </a:p>
          <a:p>
            <a:pPr indent="-342900" lvl="0" marL="457200" rtl="0" algn="l">
              <a:spcBef>
                <a:spcPts val="0"/>
              </a:spcBef>
              <a:spcAft>
                <a:spcPts val="0"/>
              </a:spcAft>
              <a:buSzPts val="1800"/>
              <a:buChar char="●"/>
            </a:pPr>
            <a:r>
              <a:rPr lang="en"/>
              <a:t>How do you import an external stylesheet?</a:t>
            </a:r>
            <a:endParaRPr/>
          </a:p>
          <a:p>
            <a:pPr indent="-342900" lvl="0" marL="457200" rtl="0" algn="l">
              <a:spcBef>
                <a:spcPts val="0"/>
              </a:spcBef>
              <a:spcAft>
                <a:spcPts val="0"/>
              </a:spcAft>
              <a:buSzPts val="1800"/>
              <a:buChar char="●"/>
            </a:pPr>
            <a:r>
              <a:rPr lang="en"/>
              <a:t>What is the browser’s default stylesheet?</a:t>
            </a:r>
            <a:endParaRPr/>
          </a:p>
          <a:p>
            <a:pPr indent="-342900" lvl="0" marL="457200" rtl="0" algn="l">
              <a:spcBef>
                <a:spcPts val="0"/>
              </a:spcBef>
              <a:spcAft>
                <a:spcPts val="0"/>
              </a:spcAft>
              <a:buSzPts val="1800"/>
              <a:buChar char="●"/>
            </a:pPr>
            <a:r>
              <a:rPr lang="en"/>
              <a:t>What is a “CSS Reset” file and why is it helpful?</a:t>
            </a:r>
            <a:endParaRPr/>
          </a:p>
          <a:p>
            <a:pPr indent="-342900" lvl="0" marL="457200" rtl="0" algn="l">
              <a:spcBef>
                <a:spcPts val="0"/>
              </a:spcBef>
              <a:spcAft>
                <a:spcPts val="0"/>
              </a:spcAft>
              <a:buSzPts val="1800"/>
              <a:buChar char="●"/>
            </a:pPr>
            <a:r>
              <a:rPr lang="en"/>
              <a:t>Which stylesheet has preference if you import multiple ones and there are overlapping styles?</a:t>
            </a:r>
            <a:endParaRPr/>
          </a:p>
          <a:p>
            <a:pPr indent="-342900" lvl="0" marL="457200" rtl="0" algn="l">
              <a:spcBef>
                <a:spcPts val="0"/>
              </a:spcBef>
              <a:spcAft>
                <a:spcPts val="0"/>
              </a:spcAft>
              <a:buSzPts val="1800"/>
              <a:buChar char="●"/>
            </a:pPr>
            <a:r>
              <a:rPr lang="en"/>
              <a:t>What is the order of priority of selectors (e.g. if you specify that the &lt;body&gt; has color black but &lt;h1&gt; tags have the color blue but class main-title has the color red, which will be used by &lt;body style="color:yellow"&gt;&lt;h1 class="main-title" style="color:green"&gt;Howdy!&lt;/h1&gt;&lt;body&gt;?)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Watch this!</a:t>
            </a:r>
            <a:endParaRPr/>
          </a:p>
        </p:txBody>
      </p:sp>
      <p:sp>
        <p:nvSpPr>
          <p:cNvPr id="309" name="Google Shape;309;p5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Watch </a:t>
            </a:r>
            <a:r>
              <a:rPr lang="en" u="sng">
                <a:solidFill>
                  <a:schemeClr val="hlink"/>
                </a:solidFill>
                <a:hlinkClick r:id="rId3"/>
              </a:rPr>
              <a:t>Wes Bos</a:t>
            </a:r>
            <a:r>
              <a:rPr lang="en"/>
              <a:t>’ tutorial </a:t>
            </a:r>
            <a:r>
              <a:rPr lang="en" u="sng">
                <a:solidFill>
                  <a:schemeClr val="hlink"/>
                </a:solidFill>
                <a:hlinkClick r:id="rId4"/>
              </a:rPr>
              <a:t>What the Flexbox?!</a:t>
            </a:r>
            <a:r>
              <a:rPr lang="en"/>
              <a:t>. This course consists of 20 videos covering Flexbox and are all available to </a:t>
            </a:r>
            <a:r>
              <a:rPr lang="en" u="sng">
                <a:solidFill>
                  <a:schemeClr val="hlink"/>
                </a:solidFill>
                <a:hlinkClick r:id="rId5"/>
              </a:rPr>
              <a:t>watch on YouTube</a:t>
            </a:r>
            <a:r>
              <a:rPr lang="en"/>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CSS Tricks</a:t>
            </a:r>
            <a:endParaRPr/>
          </a:p>
        </p:txBody>
      </p:sp>
      <p:sp>
        <p:nvSpPr>
          <p:cNvPr id="315" name="Google Shape;315;p5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Once you have completed the course you can read through </a:t>
            </a:r>
            <a:r>
              <a:rPr lang="en" u="sng">
                <a:solidFill>
                  <a:schemeClr val="hlink"/>
                </a:solidFill>
                <a:hlinkClick r:id="rId3"/>
              </a:rPr>
              <a:t>CSS-Tricks Complete Guide to Flexbox</a:t>
            </a:r>
            <a:r>
              <a:rPr lang="en"/>
              <a:t> if you want more in depth information.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a:t>
            </a:r>
            <a:endParaRPr/>
          </a:p>
        </p:txBody>
      </p:sp>
      <p:sp>
        <p:nvSpPr>
          <p:cNvPr id="321" name="Google Shape;321;p5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through </a:t>
            </a:r>
            <a:r>
              <a:rPr lang="en" u="sng">
                <a:solidFill>
                  <a:schemeClr val="hlink"/>
                </a:solidFill>
                <a:hlinkClick r:id="rId3"/>
              </a:rPr>
              <a:t>Interneting is hard’s</a:t>
            </a:r>
            <a:r>
              <a:rPr lang="en"/>
              <a:t> tutorial to see how to use Flexbox to help create flexible layouts.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327" name="Google Shape;327;p5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 the interactive </a:t>
            </a:r>
            <a:r>
              <a:rPr lang="en" u="sng">
                <a:solidFill>
                  <a:schemeClr val="hlink"/>
                </a:solidFill>
                <a:hlinkClick r:id="rId3"/>
              </a:rPr>
              <a:t>Flexbox froggy</a:t>
            </a:r>
            <a:r>
              <a:rPr lang="en"/>
              <a:t> game.</a:t>
            </a:r>
            <a:endParaRPr/>
          </a:p>
          <a:p>
            <a:pPr indent="-342900" lvl="0" marL="457200" rtl="0" algn="l">
              <a:spcBef>
                <a:spcPts val="0"/>
              </a:spcBef>
              <a:spcAft>
                <a:spcPts val="0"/>
              </a:spcAft>
              <a:buSzPts val="1800"/>
              <a:buChar char="●"/>
            </a:pPr>
            <a:r>
              <a:rPr lang="en"/>
              <a:t>This </a:t>
            </a:r>
            <a:r>
              <a:rPr lang="en" u="sng">
                <a:solidFill>
                  <a:schemeClr val="hlink"/>
                </a:solidFill>
                <a:hlinkClick r:id="rId4"/>
              </a:rPr>
              <a:t>MDN Flex article</a:t>
            </a:r>
            <a:r>
              <a:rPr lang="en"/>
              <a:t>, which shows examples of what you can achieve with Flexbox.</a:t>
            </a:r>
            <a:endParaRPr/>
          </a:p>
          <a:p>
            <a:pPr indent="-342900" lvl="0" marL="457200" rtl="0" algn="l">
              <a:spcBef>
                <a:spcPts val="0"/>
              </a:spcBef>
              <a:spcAft>
                <a:spcPts val="0"/>
              </a:spcAft>
              <a:buSzPts val="1800"/>
              <a:buChar char="●"/>
            </a:pPr>
            <a:r>
              <a:rPr lang="en" u="sng">
                <a:solidFill>
                  <a:schemeClr val="hlink"/>
                </a:solidFill>
                <a:hlinkClick r:id="rId5"/>
              </a:rPr>
              <a:t>Dive Into Flexbox</a:t>
            </a:r>
            <a:r>
              <a:rPr lang="en"/>
              <a:t> is an in depth article with examples.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6"/>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define a flex container?</a:t>
            </a:r>
            <a:endParaRPr/>
          </a:p>
        </p:txBody>
      </p:sp>
      <p:pic>
        <p:nvPicPr>
          <p:cNvPr id="338" name="Google Shape;338;p5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39" name="Google Shape;339;p5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Can a flex item also be a flex container?</a:t>
            </a:r>
            <a:endParaRPr/>
          </a:p>
        </p:txBody>
      </p:sp>
      <p:pic>
        <p:nvPicPr>
          <p:cNvPr id="345" name="Google Shape;345;p5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46" name="Google Shape;346;p5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the difference between justify-content and align-items.</a:t>
            </a:r>
            <a:endParaRPr/>
          </a:p>
        </p:txBody>
      </p:sp>
      <p:pic>
        <p:nvPicPr>
          <p:cNvPr id="352" name="Google Shape;352;p5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53" name="Google Shape;353;p5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0"/>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920"/>
              <a:t>How do you change the display order of content with Flexbox. What is a drawback with this (for screen readers)?</a:t>
            </a:r>
            <a:endParaRPr sz="3920"/>
          </a:p>
        </p:txBody>
      </p:sp>
      <p:pic>
        <p:nvPicPr>
          <p:cNvPr id="359" name="Google Shape;359;p6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60" name="Google Shape;360;p6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Grid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is a big one!</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Shay Howe on the Basics of HTML/CSS</a:t>
            </a:r>
            <a:r>
              <a:rPr lang="en"/>
              <a:t>.</a:t>
            </a:r>
            <a:endParaRPr/>
          </a:p>
        </p:txBody>
      </p:sp>
      <p:pic>
        <p:nvPicPr>
          <p:cNvPr id="82" name="Google Shape;82;p17">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83" name="Google Shape;83;p17">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371" name="Google Shape;371;p6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the limitations of the more traditional CSS layout techniques becoming more apparent with the huge growth in mobile and tablet sized screens, a new way was needed to reduce the current complexity of creating responsive website layouts.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Grid was introduced to fill this need.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377" name="Google Shape;377;p6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What is a grid?</a:t>
            </a:r>
            <a:endParaRPr/>
          </a:p>
          <a:p>
            <a:pPr indent="-325755" lvl="0" marL="457200" rtl="0" algn="l">
              <a:spcBef>
                <a:spcPts val="0"/>
              </a:spcBef>
              <a:spcAft>
                <a:spcPts val="0"/>
              </a:spcAft>
              <a:buSzPct val="100000"/>
              <a:buChar char="●"/>
            </a:pPr>
            <a:r>
              <a:rPr lang="en"/>
              <a:t>How do you create a grid container?</a:t>
            </a:r>
            <a:endParaRPr/>
          </a:p>
          <a:p>
            <a:pPr indent="-325755" lvl="0" marL="457200" rtl="0" algn="l">
              <a:spcBef>
                <a:spcPts val="0"/>
              </a:spcBef>
              <a:spcAft>
                <a:spcPts val="0"/>
              </a:spcAft>
              <a:buSzPct val="100000"/>
              <a:buChar char="●"/>
            </a:pPr>
            <a:r>
              <a:rPr lang="en"/>
              <a:t>How do you create a fixed track size?</a:t>
            </a:r>
            <a:endParaRPr/>
          </a:p>
          <a:p>
            <a:pPr indent="-325755" lvl="0" marL="457200" rtl="0" algn="l">
              <a:spcBef>
                <a:spcPts val="0"/>
              </a:spcBef>
              <a:spcAft>
                <a:spcPts val="0"/>
              </a:spcAft>
              <a:buSzPct val="100000"/>
              <a:buChar char="●"/>
            </a:pPr>
            <a:r>
              <a:rPr lang="en"/>
              <a:t>How do you create a flexible track size?</a:t>
            </a:r>
            <a:endParaRPr/>
          </a:p>
          <a:p>
            <a:pPr indent="-325755" lvl="0" marL="457200" rtl="0" algn="l">
              <a:spcBef>
                <a:spcPts val="0"/>
              </a:spcBef>
              <a:spcAft>
                <a:spcPts val="0"/>
              </a:spcAft>
              <a:buSzPct val="100000"/>
              <a:buChar char="●"/>
            </a:pPr>
            <a:r>
              <a:rPr lang="en"/>
              <a:t>What is the difference between an implicit and explicit grid?</a:t>
            </a:r>
            <a:endParaRPr/>
          </a:p>
          <a:p>
            <a:pPr indent="-325755" lvl="0" marL="457200" rtl="0" algn="l">
              <a:spcBef>
                <a:spcPts val="0"/>
              </a:spcBef>
              <a:spcAft>
                <a:spcPts val="0"/>
              </a:spcAft>
              <a:buSzPct val="100000"/>
              <a:buChar char="●"/>
            </a:pPr>
            <a:r>
              <a:rPr lang="en"/>
              <a:t>How is the fr unit used?</a:t>
            </a:r>
            <a:endParaRPr/>
          </a:p>
          <a:p>
            <a:pPr indent="-325755" lvl="0" marL="457200" rtl="0" algn="l">
              <a:spcBef>
                <a:spcPts val="0"/>
              </a:spcBef>
              <a:spcAft>
                <a:spcPts val="0"/>
              </a:spcAft>
              <a:buSzPct val="100000"/>
              <a:buChar char="●"/>
            </a:pPr>
            <a:r>
              <a:rPr lang="en"/>
              <a:t>How do you place items into a precise location on the grid?</a:t>
            </a:r>
            <a:endParaRPr/>
          </a:p>
          <a:p>
            <a:pPr indent="-325755" lvl="0" marL="457200" rtl="0" algn="l">
              <a:spcBef>
                <a:spcPts val="0"/>
              </a:spcBef>
              <a:spcAft>
                <a:spcPts val="0"/>
              </a:spcAft>
              <a:buSzPct val="100000"/>
              <a:buChar char="●"/>
            </a:pPr>
            <a:r>
              <a:rPr lang="en"/>
              <a:t>How does Grid handle overlapping content?</a:t>
            </a:r>
            <a:endParaRPr/>
          </a:p>
          <a:p>
            <a:pPr indent="-325755" lvl="0" marL="457200" rtl="0" algn="l">
              <a:spcBef>
                <a:spcPts val="0"/>
              </a:spcBef>
              <a:spcAft>
                <a:spcPts val="0"/>
              </a:spcAft>
              <a:buSzPct val="100000"/>
              <a:buChar char="●"/>
            </a:pPr>
            <a:r>
              <a:rPr lang="en"/>
              <a:t>What are grid lines and how are they used?</a:t>
            </a:r>
            <a:endParaRPr/>
          </a:p>
          <a:p>
            <a:pPr indent="-325755" lvl="0" marL="457200" rtl="0" algn="l">
              <a:spcBef>
                <a:spcPts val="0"/>
              </a:spcBef>
              <a:spcAft>
                <a:spcPts val="0"/>
              </a:spcAft>
              <a:buSzPct val="100000"/>
              <a:buChar char="●"/>
            </a:pPr>
            <a:r>
              <a:rPr lang="en"/>
              <a:t>How do you position items against the grid line?</a:t>
            </a:r>
            <a:endParaRPr/>
          </a:p>
          <a:p>
            <a:pPr indent="-325755" lvl="0" marL="457200" rtl="0" algn="l">
              <a:spcBef>
                <a:spcPts val="0"/>
              </a:spcBef>
              <a:spcAft>
                <a:spcPts val="0"/>
              </a:spcAft>
              <a:buSzPct val="100000"/>
              <a:buChar char="●"/>
            </a:pPr>
            <a:r>
              <a:rPr lang="en"/>
              <a:t>What is a grid cell?</a:t>
            </a:r>
            <a:endParaRPr/>
          </a:p>
          <a:p>
            <a:pPr indent="-325755" lvl="0" marL="457200" rtl="0" algn="l">
              <a:spcBef>
                <a:spcPts val="0"/>
              </a:spcBef>
              <a:spcAft>
                <a:spcPts val="0"/>
              </a:spcAft>
              <a:buSzPct val="100000"/>
              <a:buChar char="●"/>
            </a:pPr>
            <a:r>
              <a:rPr lang="en"/>
              <a:t>What are grid areas and how are they used to layout content?</a:t>
            </a:r>
            <a:endParaRPr/>
          </a:p>
          <a:p>
            <a:pPr indent="-325755" lvl="0" marL="457200" rtl="0" algn="l">
              <a:spcBef>
                <a:spcPts val="0"/>
              </a:spcBef>
              <a:spcAft>
                <a:spcPts val="0"/>
              </a:spcAft>
              <a:buSzPct val="100000"/>
              <a:buChar char="●"/>
            </a:pPr>
            <a:r>
              <a:rPr lang="en"/>
              <a:t>What are gutters (also known as alleys) in the grid?</a:t>
            </a:r>
            <a:endParaRPr/>
          </a:p>
          <a:p>
            <a:pPr indent="-325755" lvl="0" marL="457200" rtl="0" algn="l">
              <a:spcBef>
                <a:spcPts val="0"/>
              </a:spcBef>
              <a:spcAft>
                <a:spcPts val="0"/>
              </a:spcAft>
              <a:buSzPct val="100000"/>
              <a:buChar char="●"/>
            </a:pPr>
            <a:r>
              <a:rPr lang="en"/>
              <a:t>How can you nest grids?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383" name="Google Shape;383;p6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Grid layout introduces a two-dimensional grid system which works with columns and rows. This compares against the mainly one dimensional alternatives where you fix the layout to either columns or rows. The result is the ability to create complex layouts in a simple and clean way as you aren’t required to include anything in your HTML markup as you would with tools like Bootstrap.</a:t>
            </a:r>
            <a:endParaRPr/>
          </a:p>
          <a:p>
            <a:pPr indent="0" lvl="0" marL="0" rtl="0" algn="l">
              <a:spcBef>
                <a:spcPts val="1200"/>
              </a:spcBef>
              <a:spcAft>
                <a:spcPts val="0"/>
              </a:spcAft>
              <a:buNone/>
            </a:pPr>
            <a:r>
              <a:rPr lang="en"/>
              <a:t>If you have any experience with other CSS layout options like floats then Grid can take a little getting used to. Here are some practical tips that can help you as you use Grid in your layouts.</a:t>
            </a:r>
            <a:endParaRPr/>
          </a:p>
          <a:p>
            <a:pPr indent="0" lvl="0" marL="0" rtl="0" algn="l">
              <a:spcBef>
                <a:spcPts val="1200"/>
              </a:spcBef>
              <a:spcAft>
                <a:spcPts val="1200"/>
              </a:spcAft>
              <a:buNone/>
            </a:pPr>
            <a:r>
              <a:rPr lang="en"/>
              <a:t>1) Draw your grid first on paper. It really helps you have a visual representation of what you are trying to achieve and makes it much easier to set up the grid in the right way. You don’t want to have to keep making major adjustments for things you haven’t accounted for.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389" name="Google Shape;389;p6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2) Take care when using fractions. Grid offers a powerful feature to set widths as fractions of the available space. If you mix fractions and non-flexible spacing, such as pixels, fractions are calculated based on the space remaining after the fixed width elements are accounted for. This can mean the grid doesn’t end up looking how you pictured it.</a:t>
            </a:r>
            <a:endParaRPr/>
          </a:p>
          <a:p>
            <a:pPr indent="0" lvl="0" marL="0" rtl="0" algn="l">
              <a:spcBef>
                <a:spcPts val="1200"/>
              </a:spcBef>
              <a:spcAft>
                <a:spcPts val="0"/>
              </a:spcAft>
              <a:buNone/>
            </a:pPr>
            <a:r>
              <a:rPr lang="en"/>
              <a:t>3) If your layout includes any rows or columns with no elements, you need to account for this whitespace too. Be sure to account for empty contents as much as elements.</a:t>
            </a:r>
            <a:endParaRPr/>
          </a:p>
          <a:p>
            <a:pPr indent="0" lvl="0" marL="0" rtl="0" algn="l">
              <a:spcBef>
                <a:spcPts val="1200"/>
              </a:spcBef>
              <a:spcAft>
                <a:spcPts val="1200"/>
              </a:spcAft>
              <a:buNone/>
            </a:pPr>
            <a:r>
              <a:rPr lang="en"/>
              <a:t>4) Understand how explicit and implicit grids are formed. This will be covered more in the assignments but implicit grids can be formed when Grid is using your explicit grid template. Understanding how Grid forms these will really help you set up your grid properly and avoid unexpected results.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395" name="Google Shape;395;p6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5) While learning, start with a simple grid. Don’t complicate it too early by starting with elements spanning multiple rows and grids. Setup a simple grid and make small adjustments. If you create a grid with an even number of columns and rows it will limit the flexibility of the grid but while learning will help avoid any confusion.</a:t>
            </a:r>
            <a:endParaRPr/>
          </a:p>
          <a:p>
            <a:pPr indent="0" lvl="0" marL="0" rtl="0" algn="l">
              <a:spcBef>
                <a:spcPts val="1200"/>
              </a:spcBef>
              <a:spcAft>
                <a:spcPts val="0"/>
              </a:spcAft>
              <a:buNone/>
            </a:pPr>
            <a:r>
              <a:rPr lang="en"/>
              <a:t>One limitation to the current grid specification is that subgrids are not yet widely available. The CSS specification defines subgrid as a nested grid that follows the same grid as the parent. Currently only Firefox supports these, and there is no current </a:t>
            </a:r>
            <a:r>
              <a:rPr lang="en"/>
              <a:t>s</a:t>
            </a:r>
            <a:r>
              <a:rPr lang="en"/>
              <a:t>chedule for when other browsers will implement subgrids.</a:t>
            </a:r>
            <a:endParaRPr/>
          </a:p>
          <a:p>
            <a:pPr indent="0" lvl="0" marL="0" rtl="0" algn="l">
              <a:spcBef>
                <a:spcPts val="1200"/>
              </a:spcBef>
              <a:spcAft>
                <a:spcPts val="1200"/>
              </a:spcAft>
              <a:buNone/>
            </a:pPr>
            <a:r>
              <a:rPr lang="en"/>
              <a:t>Grid is now supported in all major browsers meaning you can use it right away to start creating awesome layouts. You can find out if your browser version supports it </a:t>
            </a:r>
            <a:r>
              <a:rPr lang="en" u="sng">
                <a:solidFill>
                  <a:schemeClr val="hlink"/>
                </a:solidFill>
                <a:hlinkClick r:id="rId3"/>
              </a:rPr>
              <a:t>here</a:t>
            </a:r>
            <a:r>
              <a:rPr lang="en"/>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CSS Grid Garden</a:t>
            </a:r>
            <a:endParaRPr/>
          </a:p>
        </p:txBody>
      </p:sp>
      <p:sp>
        <p:nvSpPr>
          <p:cNvPr id="401" name="Google Shape;401;p6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Complete </a:t>
            </a:r>
            <a:r>
              <a:rPr lang="en" u="sng">
                <a:solidFill>
                  <a:schemeClr val="hlink"/>
                </a:solidFill>
                <a:hlinkClick r:id="rId3"/>
              </a:rPr>
              <a:t>CSS Grid Garden</a:t>
            </a:r>
            <a:r>
              <a:rPr lang="en"/>
              <a:t>. An awesome resource for learning the basics of CSS Grid through 28 levels.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Watch this!</a:t>
            </a:r>
            <a:endParaRPr/>
          </a:p>
        </p:txBody>
      </p:sp>
      <p:sp>
        <p:nvSpPr>
          <p:cNvPr id="407" name="Google Shape;407;p6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Check out the videos at </a:t>
            </a:r>
            <a:r>
              <a:rPr lang="en" u="sng">
                <a:solidFill>
                  <a:schemeClr val="hlink"/>
                </a:solidFill>
                <a:hlinkClick r:id="rId3"/>
              </a:rPr>
              <a:t>Grid by Example</a:t>
            </a:r>
            <a:r>
              <a:rPr lang="en"/>
              <a:t>. They are nice and short and cover all the major areas of CSS Grid.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Grid Course</a:t>
            </a:r>
            <a:endParaRPr/>
          </a:p>
        </p:txBody>
      </p:sp>
      <p:sp>
        <p:nvSpPr>
          <p:cNvPr id="413" name="Google Shape;413;p6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Wes Bos has a </a:t>
            </a:r>
            <a:r>
              <a:rPr lang="en" u="sng">
                <a:solidFill>
                  <a:schemeClr val="hlink"/>
                </a:solidFill>
                <a:hlinkClick r:id="rId3"/>
              </a:rPr>
              <a:t>CSS Grid course</a:t>
            </a:r>
            <a:r>
              <a:rPr lang="en"/>
              <a:t> which goes really in depth on the subject.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419" name="Google Shape;419;p7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u="sng">
                <a:solidFill>
                  <a:schemeClr val="hlink"/>
                </a:solidFill>
                <a:hlinkClick r:id="rId3"/>
              </a:rPr>
              <a:t>MDN Grid pages</a:t>
            </a:r>
            <a:r>
              <a:rPr lang="en"/>
              <a:t> are a great place to review CSS Grid and make sure you are comfortable with the main areas of the specification.</a:t>
            </a:r>
            <a:endParaRPr/>
          </a:p>
          <a:p>
            <a:pPr indent="-342900" lvl="0" marL="457200" rtl="0" algn="l">
              <a:spcBef>
                <a:spcPts val="0"/>
              </a:spcBef>
              <a:spcAft>
                <a:spcPts val="0"/>
              </a:spcAft>
              <a:buSzPts val="1800"/>
              <a:buChar char="●"/>
            </a:pPr>
            <a:r>
              <a:rPr lang="en"/>
              <a:t>This </a:t>
            </a:r>
            <a:r>
              <a:rPr lang="en" u="sng">
                <a:solidFill>
                  <a:schemeClr val="hlink"/>
                </a:solidFill>
                <a:hlinkClick r:id="rId4"/>
              </a:rPr>
              <a:t>Rachel Andrew YouTube Video</a:t>
            </a:r>
            <a:r>
              <a:rPr lang="en"/>
              <a:t> is a great video on using Grid over other options.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Attributes</a:t>
            </a:r>
            <a:endParaRPr/>
          </a:p>
        </p:txBody>
      </p:sp>
      <p:sp>
        <p:nvSpPr>
          <p:cNvPr id="89" name="Google Shape;89;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CSS Tricks on Attribute Selectors</a:t>
            </a:r>
            <a:r>
              <a:rPr lang="en"/>
              <a:t>.</a:t>
            </a:r>
            <a:endParaRPr/>
          </a:p>
        </p:txBody>
      </p:sp>
      <p:pic>
        <p:nvPicPr>
          <p:cNvPr id="90" name="Google Shape;90;p1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91" name="Google Shape;91;p1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2"/>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a grid?</a:t>
            </a:r>
            <a:endParaRPr/>
          </a:p>
        </p:txBody>
      </p:sp>
      <p:pic>
        <p:nvPicPr>
          <p:cNvPr id="430" name="Google Shape;430;p7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31" name="Google Shape;431;p7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3"/>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create a fixed track size?</a:t>
            </a:r>
            <a:endParaRPr/>
          </a:p>
        </p:txBody>
      </p:sp>
      <p:pic>
        <p:nvPicPr>
          <p:cNvPr id="437" name="Google Shape;437;p7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38" name="Google Shape;438;p7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place items into a precise location on the grid?</a:t>
            </a:r>
            <a:endParaRPr/>
          </a:p>
        </p:txBody>
      </p:sp>
      <p:pic>
        <p:nvPicPr>
          <p:cNvPr id="444" name="Google Shape;444;p7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45" name="Google Shape;445;p7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a grid cell?</a:t>
            </a:r>
            <a:endParaRPr/>
          </a:p>
        </p:txBody>
      </p:sp>
      <p:pic>
        <p:nvPicPr>
          <p:cNvPr id="451" name="Google Shape;451;p7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52" name="Google Shape;452;p7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6"/>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Positioning and Floating</a:t>
            </a:r>
            <a:endParaRPr/>
          </a:p>
        </p:txBody>
      </p:sp>
      <p:sp>
        <p:nvSpPr>
          <p:cNvPr id="463" name="Google Shape;463;p7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 </a:t>
            </a:r>
            <a:r>
              <a:rPr lang="en" u="sng">
                <a:solidFill>
                  <a:schemeClr val="hlink"/>
                </a:solidFill>
                <a:hlinkClick r:id="rId3"/>
              </a:rPr>
              <a:t>this</a:t>
            </a:r>
            <a:r>
              <a:rPr lang="en"/>
              <a:t> right now!</a:t>
            </a:r>
            <a:endParaRPr/>
          </a:p>
        </p:txBody>
      </p:sp>
      <p:pic>
        <p:nvPicPr>
          <p:cNvPr id="464" name="Google Shape;464;p77">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465" name="Google Shape;465;p77">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Best Practices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476" name="Google Shape;476;p7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This is a brief catch-all section designed to make sure you understand not just what elements and selectors and attributes you CAN use, but which ones you SHOULD use in each situation. When you go visit several “normal” webpages (preferably one that isn’t too massively corporate, since they do some abnormal stuff), there are a lot of similarities in the way they are structured (which you can see in your developer tools). They all tend to judiciously use container divs for grouping elements and they use classes and IDs as necessary to determine styles.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You’ll also get the chance to review what was covered in previous sections by checking out </a:t>
            </a:r>
            <a:r>
              <a:rPr lang="en" u="sng">
                <a:solidFill>
                  <a:schemeClr val="hlink"/>
                </a:solidFill>
                <a:hlinkClick r:id="rId3"/>
              </a:rPr>
              <a:t>LearnLayout</a:t>
            </a:r>
            <a:r>
              <a:rPr lang="en"/>
              <a:t> and doing their exercises.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482" name="Google Shape;482;p8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a “container &lt;div&gt;”?</a:t>
            </a:r>
            <a:endParaRPr/>
          </a:p>
          <a:p>
            <a:pPr indent="-342900" lvl="0" marL="457200" rtl="0" algn="l">
              <a:spcBef>
                <a:spcPts val="0"/>
              </a:spcBef>
              <a:spcAft>
                <a:spcPts val="0"/>
              </a:spcAft>
              <a:buSzPts val="1800"/>
              <a:buChar char="●"/>
            </a:pPr>
            <a:r>
              <a:rPr lang="en"/>
              <a:t>When should you use &lt;span&gt; vs &lt;div&gt;?</a:t>
            </a:r>
            <a:endParaRPr/>
          </a:p>
          <a:p>
            <a:pPr indent="-342900" lvl="0" marL="457200" rtl="0" algn="l">
              <a:spcBef>
                <a:spcPts val="0"/>
              </a:spcBef>
              <a:spcAft>
                <a:spcPts val="0"/>
              </a:spcAft>
              <a:buSzPts val="1800"/>
              <a:buChar char="●"/>
            </a:pPr>
            <a:r>
              <a:rPr lang="en"/>
              <a:t>When should you use id vs class?</a:t>
            </a:r>
            <a:endParaRPr/>
          </a:p>
          <a:p>
            <a:pPr indent="-342900" lvl="0" marL="457200" rtl="0" algn="l">
              <a:spcBef>
                <a:spcPts val="0"/>
              </a:spcBef>
              <a:spcAft>
                <a:spcPts val="0"/>
              </a:spcAft>
              <a:buSzPts val="1800"/>
              <a:buChar char="●"/>
            </a:pPr>
            <a:r>
              <a:rPr lang="en"/>
              <a:t>What are good situations for breaking out styles into multiple classes?</a:t>
            </a:r>
            <a:endParaRPr/>
          </a:p>
          <a:p>
            <a:pPr indent="-342900" lvl="0" marL="457200" rtl="0" algn="l">
              <a:spcBef>
                <a:spcPts val="0"/>
              </a:spcBef>
              <a:spcAft>
                <a:spcPts val="0"/>
              </a:spcAft>
              <a:buSzPts val="1800"/>
              <a:buChar char="●"/>
            </a:pPr>
            <a:r>
              <a:rPr lang="en"/>
              <a:t>How can you use margins for alignment?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this</a:t>
            </a:r>
            <a:endParaRPr/>
          </a:p>
        </p:txBody>
      </p:sp>
      <p:sp>
        <p:nvSpPr>
          <p:cNvPr id="488" name="Google Shape;488;p8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 the exercises for </a:t>
            </a:r>
            <a:r>
              <a:rPr lang="en" u="sng">
                <a:solidFill>
                  <a:schemeClr val="hlink"/>
                </a:solidFill>
                <a:hlinkClick r:id="rId3"/>
              </a:rPr>
              <a:t>Learning CSS Layouts at LearnLayout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97" name="Google Shape;97;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Learn CSS Selectors Interactively Using CSS Diner</a:t>
            </a:r>
            <a:endParaRPr/>
          </a:p>
          <a:p>
            <a:pPr indent="-342900" lvl="0" marL="457200" rtl="0" algn="l">
              <a:spcBef>
                <a:spcPts val="0"/>
              </a:spcBef>
              <a:spcAft>
                <a:spcPts val="0"/>
              </a:spcAft>
              <a:buSzPts val="1800"/>
              <a:buChar char="●"/>
            </a:pPr>
            <a:r>
              <a:rPr lang="en" u="sng">
                <a:solidFill>
                  <a:schemeClr val="hlink"/>
                </a:solidFill>
                <a:hlinkClick r:id="rId4"/>
              </a:rPr>
              <a:t>Smashing Magazine on Taming Advanced CSS Selectors</a:t>
            </a:r>
            <a:endParaRPr/>
          </a:p>
          <a:p>
            <a:pPr indent="0" lvl="0" marL="0" rtl="0" algn="l">
              <a:spcBef>
                <a:spcPts val="120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494" name="Google Shape;494;p8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CSS Style Guide</a:t>
            </a:r>
            <a:r>
              <a:rPr lang="en"/>
              <a:t> by Mark Otto, one of the creators of Bootstrap.</a:t>
            </a:r>
            <a:endParaRPr/>
          </a:p>
          <a:p>
            <a:pPr indent="-342900" lvl="0" marL="457200" rtl="0" algn="l">
              <a:spcBef>
                <a:spcPts val="0"/>
              </a:spcBef>
              <a:spcAft>
                <a:spcPts val="0"/>
              </a:spcAft>
              <a:buSzPts val="1800"/>
              <a:buChar char="●"/>
            </a:pPr>
            <a:r>
              <a:rPr lang="en" u="sng">
                <a:solidFill>
                  <a:schemeClr val="hlink"/>
                </a:solidFill>
                <a:hlinkClick r:id="rId4"/>
              </a:rPr>
              <a:t>CSS Reference</a:t>
            </a:r>
            <a:r>
              <a:rPr lang="en"/>
              <a:t>, a visual guide to CSS, by Jeremy Thomas.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a “container &lt;div&gt;”?</a:t>
            </a:r>
            <a:endParaRPr/>
          </a:p>
        </p:txBody>
      </p:sp>
      <p:pic>
        <p:nvPicPr>
          <p:cNvPr id="505" name="Google Shape;505;p8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06" name="Google Shape;506;p8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When should you use &lt;span&gt; vs &lt;div&gt;?</a:t>
            </a:r>
            <a:endParaRPr/>
          </a:p>
        </p:txBody>
      </p:sp>
      <p:pic>
        <p:nvPicPr>
          <p:cNvPr id="512" name="Google Shape;512;p8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13" name="Google Shape;513;p8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When should you use id vs class?</a:t>
            </a:r>
            <a:endParaRPr/>
          </a:p>
        </p:txBody>
      </p:sp>
      <p:pic>
        <p:nvPicPr>
          <p:cNvPr id="519" name="Google Shape;519;p8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20" name="Google Shape;520;p8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7"/>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can you use margins for alignment?</a:t>
            </a:r>
            <a:endParaRPr/>
          </a:p>
        </p:txBody>
      </p:sp>
      <p:pic>
        <p:nvPicPr>
          <p:cNvPr id="526" name="Google Shape;526;p8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27" name="Google Shape;527;p8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Backgrounds and Gradients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538" name="Google Shape;538;p8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Backgrounds are usually ignored until they become a problem and then you’re left trying to figure out why your elements are coming out looking so odd. This brief section should get you thinking properly about backgrounds and the kinds of things you can do with them by just using regular old CSS.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544" name="Google Shape;544;p9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How do you set the background color?</a:t>
            </a:r>
            <a:endParaRPr/>
          </a:p>
          <a:p>
            <a:pPr indent="-325755" lvl="0" marL="457200" rtl="0" algn="l">
              <a:spcBef>
                <a:spcPts val="0"/>
              </a:spcBef>
              <a:spcAft>
                <a:spcPts val="0"/>
              </a:spcAft>
              <a:buSzPct val="100000"/>
              <a:buChar char="●"/>
            </a:pPr>
            <a:r>
              <a:rPr lang="en"/>
              <a:t>Which color is used when elements are stacked on top of each other (on the z-axis)?</a:t>
            </a:r>
            <a:endParaRPr/>
          </a:p>
          <a:p>
            <a:pPr indent="-325755" lvl="0" marL="457200" rtl="0" algn="l">
              <a:spcBef>
                <a:spcPts val="0"/>
              </a:spcBef>
              <a:spcAft>
                <a:spcPts val="0"/>
              </a:spcAft>
              <a:buSzPct val="100000"/>
              <a:buChar char="●"/>
            </a:pPr>
            <a:r>
              <a:rPr lang="en"/>
              <a:t>How do you set a partially transparent color? (rgba anyone?)</a:t>
            </a:r>
            <a:endParaRPr/>
          </a:p>
          <a:p>
            <a:pPr indent="-325755" lvl="0" marL="457200" rtl="0" algn="l">
              <a:spcBef>
                <a:spcPts val="0"/>
              </a:spcBef>
              <a:spcAft>
                <a:spcPts val="0"/>
              </a:spcAft>
              <a:buSzPct val="100000"/>
              <a:buChar char="●"/>
            </a:pPr>
            <a:r>
              <a:rPr lang="en"/>
              <a:t>Where are gradients most commonly used in “real world” websites?</a:t>
            </a:r>
            <a:endParaRPr/>
          </a:p>
          <a:p>
            <a:pPr indent="-325755" lvl="0" marL="457200" rtl="0" algn="l">
              <a:spcBef>
                <a:spcPts val="0"/>
              </a:spcBef>
              <a:spcAft>
                <a:spcPts val="0"/>
              </a:spcAft>
              <a:buSzPct val="100000"/>
              <a:buChar char="●"/>
            </a:pPr>
            <a:r>
              <a:rPr lang="en"/>
              <a:t>How do you set a gradient background?</a:t>
            </a:r>
            <a:endParaRPr/>
          </a:p>
          <a:p>
            <a:pPr indent="-325755" lvl="0" marL="457200" rtl="0" algn="l">
              <a:spcBef>
                <a:spcPts val="0"/>
              </a:spcBef>
              <a:spcAft>
                <a:spcPts val="0"/>
              </a:spcAft>
              <a:buSzPct val="100000"/>
              <a:buChar char="●"/>
            </a:pPr>
            <a:r>
              <a:rPr lang="en"/>
              <a:t>How do you make an image the background of an element?</a:t>
            </a:r>
            <a:endParaRPr/>
          </a:p>
          <a:p>
            <a:pPr indent="-325755" lvl="0" marL="457200" rtl="0" algn="l">
              <a:spcBef>
                <a:spcPts val="0"/>
              </a:spcBef>
              <a:spcAft>
                <a:spcPts val="0"/>
              </a:spcAft>
              <a:buSzPct val="100000"/>
              <a:buChar char="●"/>
            </a:pPr>
            <a:r>
              <a:rPr lang="en"/>
              <a:t>Why is it useful to make the image the background of an element instead of using a regular &lt;img&gt; tag?</a:t>
            </a:r>
            <a:endParaRPr/>
          </a:p>
          <a:p>
            <a:pPr indent="-325755" lvl="0" marL="457200" rtl="0" algn="l">
              <a:spcBef>
                <a:spcPts val="0"/>
              </a:spcBef>
              <a:spcAft>
                <a:spcPts val="0"/>
              </a:spcAft>
              <a:buSzPct val="100000"/>
              <a:buChar char="●"/>
            </a:pPr>
            <a:r>
              <a:rPr lang="en"/>
              <a:t>How do you make a background image of a fixed size?</a:t>
            </a:r>
            <a:endParaRPr/>
          </a:p>
          <a:p>
            <a:pPr indent="-325755" lvl="0" marL="457200" rtl="0" algn="l">
              <a:spcBef>
                <a:spcPts val="0"/>
              </a:spcBef>
              <a:spcAft>
                <a:spcPts val="0"/>
              </a:spcAft>
              <a:buSzPct val="100000"/>
              <a:buChar char="●"/>
            </a:pPr>
            <a:r>
              <a:rPr lang="en"/>
              <a:t>How do you make a background image repeat?</a:t>
            </a:r>
            <a:endParaRPr/>
          </a:p>
          <a:p>
            <a:pPr indent="-325755" lvl="0" marL="457200" rtl="0" algn="l">
              <a:spcBef>
                <a:spcPts val="0"/>
              </a:spcBef>
              <a:spcAft>
                <a:spcPts val="0"/>
              </a:spcAft>
              <a:buSzPct val="100000"/>
              <a:buChar char="●"/>
            </a:pPr>
            <a:r>
              <a:rPr lang="en"/>
              <a:t>How do you get your page’s background image to fill the page even when you resize the browser?</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this</a:t>
            </a:r>
            <a:endParaRPr/>
          </a:p>
        </p:txBody>
      </p:sp>
      <p:sp>
        <p:nvSpPr>
          <p:cNvPr id="550" name="Google Shape;550;p9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Shay Howe on Backgrounds &amp; Gradients</a:t>
            </a:r>
            <a:endParaRPr/>
          </a:p>
        </p:txBody>
      </p:sp>
      <p:pic>
        <p:nvPicPr>
          <p:cNvPr id="551" name="Google Shape;551;p9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552" name="Google Shape;552;p9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CSS Tricks</a:t>
            </a:r>
            <a:endParaRPr/>
          </a:p>
        </p:txBody>
      </p:sp>
      <p:sp>
        <p:nvSpPr>
          <p:cNvPr id="558" name="Google Shape;558;p9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Skim through this </a:t>
            </a:r>
            <a:r>
              <a:rPr lang="en" u="sng">
                <a:solidFill>
                  <a:schemeClr val="hlink"/>
                </a:solidFill>
                <a:hlinkClick r:id="rId3"/>
              </a:rPr>
              <a:t>CSS Tricks article</a:t>
            </a:r>
            <a:r>
              <a:rPr lang="en"/>
              <a:t> on the different types of gradients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564" name="Google Shape;564;p9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CSS Backgrounds</a:t>
            </a:r>
            <a:endParaRPr/>
          </a:p>
          <a:p>
            <a:pPr indent="-342900" lvl="0" marL="457200" rtl="0" algn="l">
              <a:spcBef>
                <a:spcPts val="0"/>
              </a:spcBef>
              <a:spcAft>
                <a:spcPts val="0"/>
              </a:spcAft>
              <a:buSzPts val="1800"/>
              <a:buChar char="●"/>
            </a:pPr>
            <a:r>
              <a:rPr lang="en" u="sng">
                <a:solidFill>
                  <a:schemeClr val="hlink"/>
                </a:solidFill>
                <a:hlinkClick r:id="rId4"/>
              </a:rPr>
              <a:t>Do you really understand CSS linear-gradients?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set the background color?</a:t>
            </a:r>
            <a:endParaRPr/>
          </a:p>
        </p:txBody>
      </p:sp>
      <p:pic>
        <p:nvPicPr>
          <p:cNvPr id="575" name="Google Shape;575;p9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76" name="Google Shape;576;p9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6"/>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set a partially transparent color?</a:t>
            </a:r>
            <a:endParaRPr/>
          </a:p>
        </p:txBody>
      </p:sp>
      <p:pic>
        <p:nvPicPr>
          <p:cNvPr id="582" name="Google Shape;582;p9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83" name="Google Shape;583;p9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7"/>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make a background image repeat?</a:t>
            </a:r>
            <a:endParaRPr/>
          </a:p>
        </p:txBody>
      </p:sp>
      <p:pic>
        <p:nvPicPr>
          <p:cNvPr id="589" name="Google Shape;589;p9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90" name="Google Shape;590;p9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8"/>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make a background image of a fixed size?</a:t>
            </a:r>
            <a:endParaRPr/>
          </a:p>
        </p:txBody>
      </p:sp>
      <p:pic>
        <p:nvPicPr>
          <p:cNvPr id="596" name="Google Shape;596;p9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97" name="Google Shape;597;p9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9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Building with Background and Gradients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10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Building with Background and Gradients</a:t>
            </a:r>
            <a:endParaRPr/>
          </a:p>
        </p:txBody>
      </p:sp>
      <p:sp>
        <p:nvSpPr>
          <p:cNvPr id="608" name="Google Shape;608;p10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 </a:t>
            </a:r>
            <a:r>
              <a:rPr lang="en" u="sng">
                <a:solidFill>
                  <a:schemeClr val="hlink"/>
                </a:solidFill>
                <a:hlinkClick r:id="rId3"/>
              </a:rPr>
              <a:t>this</a:t>
            </a:r>
            <a:r>
              <a:rPr lang="en"/>
              <a:t> now!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selectors?</a:t>
            </a:r>
            <a:endParaRPr/>
          </a:p>
        </p:txBody>
      </p:sp>
      <p:pic>
        <p:nvPicPr>
          <p:cNvPr id="108" name="Google Shape;108;p2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9" name="Google Shape;109;p2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