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Amatic SC"/>
      <p:regular r:id="rId34"/>
      <p:bold r:id="rId35"/>
    </p:embeddedFont>
    <p:embeddedFont>
      <p:font typeface="Source Code Pr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AmaticSC-bold.fntdata"/><Relationship Id="rId12" Type="http://schemas.openxmlformats.org/officeDocument/2006/relationships/slide" Target="slides/slide7.xml"/><Relationship Id="rId34" Type="http://schemas.openxmlformats.org/officeDocument/2006/relationships/font" Target="fonts/AmaticSC-regular.fntdata"/><Relationship Id="rId15" Type="http://schemas.openxmlformats.org/officeDocument/2006/relationships/slide" Target="slides/slide10.xml"/><Relationship Id="rId37" Type="http://schemas.openxmlformats.org/officeDocument/2006/relationships/font" Target="fonts/SourceCodePro-bold.fntdata"/><Relationship Id="rId14" Type="http://schemas.openxmlformats.org/officeDocument/2006/relationships/slide" Target="slides/slide9.xml"/><Relationship Id="rId36" Type="http://schemas.openxmlformats.org/officeDocument/2006/relationships/font" Target="fonts/SourceCodePro-regular.fntdata"/><Relationship Id="rId17" Type="http://schemas.openxmlformats.org/officeDocument/2006/relationships/slide" Target="slides/slide12.xml"/><Relationship Id="rId39" Type="http://schemas.openxmlformats.org/officeDocument/2006/relationships/font" Target="fonts/SourceCodePro-boldItalic.fntdata"/><Relationship Id="rId16" Type="http://schemas.openxmlformats.org/officeDocument/2006/relationships/slide" Target="slides/slide11.xml"/><Relationship Id="rId38" Type="http://schemas.openxmlformats.org/officeDocument/2006/relationships/font" Target="fonts/SourceCodePr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f5581e8f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f5581e8f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f5581e8f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f5581e8f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f5581e8f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f5581e8f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f5581e8f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f5581e8f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f5581e8f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f5581e8f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f5581e8f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f5581e8f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f5581e8f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f5581e8f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f5581e8f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f5581e8f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f5581e8f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f5581e8f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f5581e8f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f5581e8f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f5581e8f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f5581e8f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f5581e8f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f5581e8f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f5581e8f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f5581e8f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f5581e8fb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f5581e8f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f5581e8fb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f5581e8f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f5581e8f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f5581e8f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f5581e8fb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f5581e8fb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f5581e8f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f5581e8f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f5581e8fb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f5581e8fb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f5581e8fb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0f5581e8f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f5581e8f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f5581e8f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f5581e8f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f5581e8f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f5581e8f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f5581e8f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f5581e8f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f5581e8f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f5581e8f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f5581e8f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f5581e8f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f5581e8f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f5581e8f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f5581e8f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PdDNDYWowTUVxZ0xKVm9BSjZUYk03SnVncl95bG5ya1BwWFFlRjgwODVVIiwiY29udGVudElkIjoiY3VzdG9tLXJlc3BvbnNlLWZyZWVSZXNwb25zZS10ZXh0Iiwic2xpZGVJZCI6ImcxMGY1NTgxZThmYl8wXzk5IiwiY29udGVudEluc3RhbmNlSWQiOiIxT3QzQ2FqME1FcWdMSlZvQUo2VGJNN0p1Z3JfeWxucmtQcFhRZUY4MDg1VS9mZGFiNmNkNy0yZWMwLTRlMTUtYTNmYy0yYmQ5MWNiZGE1NjUifQ==pearId=magic-pear-metadata-identifi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4.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PdDNDYWowTUVxZ0xKVm9BSjZUYk03SnVncl95bG5ya1BwWFFlRjgwODVVIiwiY29udGVudElkIjoiY3VzdG9tLXJlc3BvbnNlLWZyZWVSZXNwb25zZS10ZXh0Iiwic2xpZGVJZCI6ImcxMGY1NTgxZThmYl8wXzEwNCIsImNvbnRlbnRJbnN0YW5jZUlkIjoiMU90M0NhajBNRXFnTEpWb0FKNlRiTTdKdWdyX3lsbnJrUHBYUWVGODA4NVUvYzg5YmQzNjQtZGM5MC00NGJjLWFlMTctNjk1M2EyM2EzZTc3In0=pearId=magic-pear-metadata-identifi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PdDNDYWowTUVxZ0xKVm9BSjZUYk03SnVncl95bG5ya1BwWFFlRjgwODVVIiwiY29udGVudElkIjoiY3VzdG9tLXJlc3BvbnNlLWZyZWVSZXNwb25zZS10ZXh0Iiwic2xpZGVJZCI6ImcxMGY1NTgxZThmYl8wXzEwOSIsImNvbnRlbnRJbnN0YW5jZUlkIjoiMU90M0NhajBNRXFnTEpWb0FKNlRiTTdKdWdyX3lsbnJrUHBYUWVGODA4NVUvMDlhZGQ1M2QtNWZlZC00MDU1LTljNzctZmM4OTJmNDc5ODJkIn0=pearId=magic-pear-metadata-identifier" TargetMode="External"/></Relationships>
</file>

<file path=ppt/slides/_rels/slide14.xml.rels><?xml version="1.0" encoding="UTF-8" standalone="yes"?><Relationships xmlns="http://schemas.openxmlformats.org/package/2006/relationships"><Relationship Id="rId11" Type="http://schemas.openxmlformats.org/officeDocument/2006/relationships/hyperlink" Target="https://medium.com/design-ux/dc849621262f" TargetMode="External"/><Relationship Id="rId10" Type="http://schemas.openxmlformats.org/officeDocument/2006/relationships/hyperlink" Target="http://ia.net/blog/learning-to-see/" TargetMode="External"/><Relationship Id="rId13" Type="http://schemas.openxmlformats.org/officeDocument/2006/relationships/hyperlink" Target="https://www.mysliderule.com/learning-paths/user-experience-design" TargetMode="External"/><Relationship Id="rId12" Type="http://schemas.openxmlformats.org/officeDocument/2006/relationships/hyperlink" Target="http://www.uxpin.com/knowledge.html" TargetMode="External"/><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hackdesign.org/" TargetMode="External"/><Relationship Id="rId4" Type="http://schemas.openxmlformats.org/officeDocument/2006/relationships/hyperlink" Target="http://52weeksofux.com/" TargetMode="External"/><Relationship Id="rId9" Type="http://schemas.openxmlformats.org/officeDocument/2006/relationships/hyperlink" Target="http://nathanbarry.com/how-to-use-photoshop-to-design-interfaces/" TargetMode="External"/><Relationship Id="rId5" Type="http://schemas.openxmlformats.org/officeDocument/2006/relationships/hyperlink" Target="https://web.archive.org/web/20170223060444/http://blog.formedfunction.com/post/3029763425/on-visual-hierarchy" TargetMode="External"/><Relationship Id="rId6" Type="http://schemas.openxmlformats.org/officeDocument/2006/relationships/hyperlink" Target="http://webdesign.tutsplus.com/articles/design-theory/understanding-visual-hierarchy-in-web-design/" TargetMode="External"/><Relationship Id="rId7" Type="http://schemas.openxmlformats.org/officeDocument/2006/relationships/hyperlink" Target="http://www.jjg.net/elements/pdf/elements_ch02.pdf" TargetMode="External"/><Relationship Id="rId8" Type="http://schemas.openxmlformats.org/officeDocument/2006/relationships/hyperlink" Target="http://designupdate.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learn.shayhowe.com/html-css/typography"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bGVhcm4uc2hheWhvd2UuY29tL2h0bWwtY3NzL3R5cG9ncmFwaHkiLCJhbnN3ZXJzIjpbXX0=pearId=magic-pear-shape-identifier" TargetMode="External"/><Relationship Id="rId5" Type="http://schemas.openxmlformats.org/officeDocument/2006/relationships/image" Target="../media/image13.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PdDNDYWowTUVxZ0xKVm9BSjZUYk03SnVncl95bG5ya1BwWFFlRjgwODVVIiwiY29udGVudElkIjoiY3VzdG9tLXJlc3BvbnNlLWVtYmVkZGVkV2Vic2l0ZSIsInNsaWRlSWQiOiJnMTBmNTU4MWU4ZmJfMF8xMzYiLCJjb250ZW50SW5zdGFuY2VJZCI6IjFPdDNDYWowTUVxZ0xKVm9BSjZUYk03SnVncl95bG5ya1BwWFFlRjgwODVVLzlhN2RkMGNhLTUwMzAtNDc1My05OTA5LTdiMTU3NDI5NzIxNSJ9pearId=magic-pear-metadata-identifie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impactplus.com/blog/sans-serif-vs-serif-font-which-should-you-use-when"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d3d3LmltcGFjdHBsdXMuY29tL2Jsb2cvc2Fucy1zZXJpZi12cy1zZXJpZi1mb250LXdoaWNoLXNob3VsZC15b3UtdXNlLXdoZW4iLCJhbnN3ZXJzIjpbXX0=pearId=magic-pear-shape-identifier" TargetMode="External"/><Relationship Id="rId5" Type="http://schemas.openxmlformats.org/officeDocument/2006/relationships/image" Target="../media/image15.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PdDNDYWowTUVxZ0xKVm9BSjZUYk03SnVncl95bG5ya1BwWFFlRjgwODVVIiwiY29udGVudElkIjoiY3VzdG9tLXJlc3BvbnNlLWVtYmVkZGVkV2Vic2l0ZSIsInNsaWRlSWQiOiJnMTBmNTU4MWU4ZmJfMF8xNDIiLCJjb250ZW50SW5zdGFuY2VJZCI6IjFPdDNDYWowTUVxZ0xKVm9BSjZUYk03SnVncl95bG5ya1BwWFFlRjgwODVVL2U1MDk5OTY5LTYwOTAtNDYxNS1iNmYxLTc4NDJlYTYwZTRkYyJ9pearId=magic-pear-metadata-identifi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designshack.net/articles/css/a-beginners-guide-to-using-google-web-fonts/"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ZGVzaWduc2hhY2submV0L2FydGljbGVzL2Nzcy9hLWJlZ2lubmVycy1ndWlkZS10by11c2luZy1nb29nbGUtd2ViLWZvbnRzLyIsImFuc3dlcnMiOltdfQ==pearId=magic-pear-shape-identifier" TargetMode="External"/><Relationship Id="rId5" Type="http://schemas.openxmlformats.org/officeDocument/2006/relationships/image" Target="../media/image12.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PdDNDYWowTUVxZ0xKVm9BSjZUYk03SnVncl95bG5ya1BwWFFlRjgwODVVIiwiY29udGVudElkIjoiY3VzdG9tLXJlc3BvbnNlLWVtYmVkZGVkV2Vic2l0ZSIsInNsaWRlSWQiOiJnMTBmNTU4MWU4ZmJfMF8xNDgiLCJjb250ZW50SW5zdGFuY2VJZCI6IjFPdDNDYWowTUVxZ0xKVm9BSjZUYk03SnVncl95bG5ya1BwWFFlRjgwODVVLzFmYTZmMDE4LWQxMGUtNDVjNy04NTI5LTM3ZTM4NDVhOWE1NiJ9pearId=magic-pear-metadata-identifie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www.google.com/fonts"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d3d3Lmdvb2dsZS5jb20vZm9udHMiLCJhbnN3ZXJzIjpbXX0=pearId=magic-pear-shape-identifier" TargetMode="External"/><Relationship Id="rId5" Type="http://schemas.openxmlformats.org/officeDocument/2006/relationships/image" Target="../media/image14.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PdDNDYWowTUVxZ0xKVm9BSjZUYk03SnVncl95bG5ya1BwWFFlRjgwODVVIiwiY29udGVudElkIjoiY3VzdG9tLXJlc3BvbnNlLWVtYmVkZGVkV2Vic2l0ZSIsInNsaWRlSWQiOiJnMTBmNTU4MWU4ZmJfMF8xNTUiLCJjb250ZW50SW5zdGFuY2VJZCI6IjFPdDNDYWowTUVxZ0xKVm9BSjZUYk03SnVncl95bG5ya1BwWFFlRjgwODVVL2I0NmM5ODM2LThmYTMtNDI4Zi04Y2RmLWYxZGE0NTA2ZDMwOCJ9pearId=magic-pear-metadata-identifie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8.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PdDNDYWowTUVxZ0xKVm9BSjZUYk03SnVncl95bG5ya1BwWFFlRjgwODVVIiwiY29udGVudElkIjoiY3VzdG9tLXJlc3BvbnNlLWZyZWVSZXNwb25zZS10ZXh0Iiwic2xpZGVJZCI6ImcxMGY1NTgxZThmYl8wXzE2NSIsImNvbnRlbnRJbnN0YW5jZUlkIjoiMU90M0NhajBNRXFnTEpWb0FKNlRiTTdKdWdyX3lsbnJrUHBYUWVGODA4NVUvMGQ5M2JmYTEtYmIxMS00OTk2LWFmMGQtZGYwOGMyMDdhM2U3In0=pearId=magic-pear-metadata-identifie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6.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PdDNDYWowTUVxZ0xKVm9BSjZUYk03SnVncl95bG5ya1BwWFFlRjgwODVVIiwiY29udGVudElkIjoiY3VzdG9tLXJlc3BvbnNlLWZyZWVSZXNwb25zZS10ZXh0Iiwic2xpZGVJZCI6ImcxMGY1NTgxZThmYl8wXzE3MCIsImNvbnRlbnRJbnN0YW5jZUlkIjoiMU90M0NhajBNRXFnTEpWb0FKNlRiTTdKdWdyX3lsbnJrUHBYUWVGODA4NVUvMGFiNTgzYTgtMzdhNy00NWU1LWJkNmEtMzljOTY3MGM0NmRlIn0=pearId=magic-pear-metadata-identifie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5.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PdDNDYWowTUVxZ0xKVm9BSjZUYk03SnVncl95bG5ya1BwWFFlRjgwODVVIiwiY29udGVudElkIjoiY3VzdG9tLXJlc3BvbnNlLWZyZWVSZXNwb25zZS10ZXh0Iiwic2xpZGVJZCI6ImcxMGY1NTgxZThmYl8wXzE3NSIsImNvbnRlbnRJbnN0YW5jZUlkIjoiMU90M0NhajBNRXFnTEpWb0FKNlRiTTdKdWdyX3lsbnJrUHBYUWVGODA4NVUvMWYxYmE5OTAtMDE2Mi00MDU0LThkYmQtZmQ0MjJiMDA2MmM3In0=pearId=magic-pear-metadata-identifier"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www.html5rocks.com/en/tutorials/webfonts/quick/"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docs.google.com/document/d/18bGOIldNKsOlqfBllcts8aNzGetRXqDuum4xKuex2F0/edit?usp=sharing"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ZG9jcy5nb29nbGUuY29tL2RvY3VtZW50L2QvMThiR09JbGROS3NPbHFmQmxsY3RzOGFOekdldFJYcUR1dW00eEt1ZXgyRjAvZWRpdD91c3A9c2hhcmluZyIsImFuc3dlcnMiOltdfQ==pearId=magic-pear-shape-identifier" TargetMode="External"/><Relationship Id="rId5" Type="http://schemas.openxmlformats.org/officeDocument/2006/relationships/image" Target="../media/image11.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PdDNDYWowTUVxZ0xKVm9BSjZUYk03SnVncl95bG5ya1BwWFFlRjgwODVVIiwiY29udGVudElkIjoiY3VzdG9tLXJlc3BvbnNlLWVtYmVkZGVkV2Vic2l0ZSIsInNsaWRlSWQiOiJnMTBmNTU4MWU4ZmJfMF8xOTAiLCJjb250ZW50SW5zdGFuY2VJZCI6IjFPdDNDYWowTUVxZ0xKVm9BSjZUYk03SnVncl95bG5ya1BwWFFlRjgwODVVL2U0Yjc3YzU0LTZlNjEtNDE2ZS1iMGNjLTJjMTA1NTc2NDk1YSJ9pearId=magic-pear-metadata-identifi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tartupsthisishowdesignworks.com/"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c3RhcnR1cHN0aGlzaXNob3dkZXNpZ253b3Jrcy5jb20vIiwiYW5zd2VycyI6W119pearId=magic-pear-shape-identifier" TargetMode="External"/><Relationship Id="rId5" Type="http://schemas.openxmlformats.org/officeDocument/2006/relationships/image" Target="../media/image1.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PdDNDYWowTUVxZ0xKVm9BSjZUYk03SnVncl95bG5ya1BwWFFlRjgwODVVIiwiY29udGVudElkIjoiY3VzdG9tLXJlc3BvbnNlLWVtYmVkZGVkV2Vic2l0ZSIsInNsaWRlSWQiOiJnMTBmNTU4MWU4ZmJfMF82NSIsImNvbnRlbnRJbnN0YW5jZUlkIjoiMU90M0NhajBNRXFnTEpWb0FKNlRiTTdKdWdyX3lsbnJrUHBYUWVGODA4NVUvMjVhNzQ4YWQtNmE5ZC00MmIxLWI4ODktZGI1OWUwY2FhMTc0In0=pearId=magic-pear-metadata-identifi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eb.archive.org/web/20190825035454/https://www.homestead.com/blog/06/2013/ux-101-what-user-experience-infographic"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d2ViLmFyY2hpdmUub3JnL3dlYi8yMDE5MDgyNTAzNTQ1NC9odHRwczovL3d3dy5ob21lc3RlYWQuY29tL2Jsb2cvMDYvMjAxMy91eC0xMDEtd2hhdC11c2VyLWV4cGVyaWVuY2UtaW5mb2dyYXBoaWMiLCJhbnN3ZXJzIjpbXX0=pearId=magic-pear-shape-identifier" TargetMode="External"/><Relationship Id="rId5" Type="http://schemas.openxmlformats.org/officeDocument/2006/relationships/image" Target="../media/image16.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PdDNDYWowTUVxZ0xKVm9BSjZUYk03SnVncl95bG5ya1BwWFFlRjgwODVVIiwiY29udGVudElkIjoiY3VzdG9tLXJlc3BvbnNlLWVtYmVkZGVkV2Vic2l0ZSIsInNsaWRlSWQiOiJnMTBmNTU4MWU4ZmJfMF83MSIsImNvbnRlbnRJbnN0YW5jZUlkIjoiMU90M0NhajBNRXFnTEpWb0FKNlRiTTdKdWdyX3lsbnJrUHBYUWVGODA4NVUvNTA1Y2E2ZTAtYTFhMS00NzM3LWEzNDYtNTA5NWJlMDRhMGJhIn0=pearId=magic-pear-metadata-identifi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uxdesign.smashingmagazine.com/2010/10/05/what-is-user-experience-design-overview-tools-and-resources/"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dXhkZXNpZ24uc21hc2hpbmdtYWdhemluZS5jb20vMjAxMC8xMC8wNS93aGF0LWlzLXVzZXItZXhwZXJpZW5jZS1kZXNpZ24tb3ZlcnZpZXctdG9vbHMtYW5kLXJlc291cmNlcy8iLCJhbnN3ZXJzIjpbXX0=pearId=magic-pear-shape-identifier" TargetMode="External"/><Relationship Id="rId5" Type="http://schemas.openxmlformats.org/officeDocument/2006/relationships/image" Target="../media/image7.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PdDNDYWowTUVxZ0xKVm9BSjZUYk03SnVncl95bG5ya1BwWFFlRjgwODVVIiwiY29udGVudElkIjoiY3VzdG9tLXJlc3BvbnNlLWVtYmVkZGVkV2Vic2l0ZSIsInNsaWRlSWQiOiJnMTBmNTU4MWU4ZmJfMF83NyIsImNvbnRlbnRJbnN0YW5jZUlkIjoiMU90M0NhajBNRXFnTEpWb0FKNlRiTTdKdWdyX3lsbnJrUHBYUWVGODA4NVUvMjQ5NTI5NTgtNjBlNy00ZDY4LThhNzktMTllYjNlYWY5OWZhIn0=pearId=magic-pear-metadata-identifi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52weeksofux.com/post/443828775/visual-hierarchy"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NTJ3ZWVrc29mdXguY29tL3Bvc3QvNDQzODI4Nzc1L3Zpc3VhbC1oaWVyYXJjaHkiLCJhbnN3ZXJzIjpbXX0=pearId=magic-pear-shape-identifier" TargetMode="External"/><Relationship Id="rId5" Type="http://schemas.openxmlformats.org/officeDocument/2006/relationships/image" Target="../media/image9.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PdDNDYWowTUVxZ0xKVm9BSjZUYk03SnVncl95bG5ya1BwWFFlRjgwODVVIiwiY29udGVudElkIjoiY3VzdG9tLXJlc3BvbnNlLWVtYmVkZGVkV2Vic2l0ZSIsInNsaWRlSWQiOiJnMTBmNTU4MWU4ZmJfMF84MyIsImNvbnRlbnRJbnN0YW5jZUlkIjoiMU90M0NhajBNRXFnTEpWb0FKNlRiTTdKdWdyX3lsbnJrUHBYUWVGODA4NVUvYzE5ZWUwYzAtZGI1Ny00YjFmLWE0OTctMGEwNGQ2YTBiZTJjIn0=pearId=magic-pear-metadata-identifi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presentationzen.com/chapter6_spread.pdf"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d3d3LnByZXNlbnRhdGlvbnplbi5jb20vY2hhcHRlcjZfc3ByZWFkLnBkZiIsImFuc3dlcnMiOltdfQ==pearId=magic-pear-shape-identifier" TargetMode="External"/><Relationship Id="rId5" Type="http://schemas.openxmlformats.org/officeDocument/2006/relationships/image" Target="../media/image10.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PdDNDYWowTUVxZ0xKVm9BSjZUYk03SnVncl95bG5ya1BwWFFlRjgwODVVIiwiY29udGVudElkIjoiY3VzdG9tLXJlc3BvbnNlLWVtYmVkZGVkV2Vic2l0ZSIsInNsaWRlSWQiOiJnMTBmNTU4MWU4ZmJfMF84OSIsImNvbnRlbnRJbnN0YW5jZUlkIjoiMU90M0NhajBNRXFnTEpWb0FKNlRiTTdKdWdyX3lsbnJrUHBYUWVGODA4NVUvZjFjNjMyYmEtNzk4My00NzI1LWJlNmUtOGE4ODEzZjMyZmM4In0=pearId=magic-pear-metadata-identifi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Design and UX</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Mr Mack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is design?</a:t>
            </a:r>
            <a:endParaRPr/>
          </a:p>
        </p:txBody>
      </p:sp>
      <p:pic>
        <p:nvPicPr>
          <p:cNvPr id="126" name="Google Shape;126;p2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27" name="Google Shape;127;p2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is user experience?</a:t>
            </a:r>
            <a:endParaRPr/>
          </a:p>
        </p:txBody>
      </p:sp>
      <p:pic>
        <p:nvPicPr>
          <p:cNvPr id="133" name="Google Shape;133;p2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34" name="Google Shape;134;p2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What’s the difference between UX and UI?</a:t>
            </a:r>
            <a:endParaRPr/>
          </a:p>
        </p:txBody>
      </p:sp>
      <p:pic>
        <p:nvPicPr>
          <p:cNvPr id="140" name="Google Shape;140;p25">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41" name="Google Shape;141;p25">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Resources</a:t>
            </a:r>
            <a:endParaRPr/>
          </a:p>
        </p:txBody>
      </p:sp>
      <p:sp>
        <p:nvSpPr>
          <p:cNvPr id="147" name="Google Shape;147;p2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u="sng">
                <a:solidFill>
                  <a:schemeClr val="hlink"/>
                </a:solidFill>
                <a:hlinkClick r:id="rId3"/>
              </a:rPr>
              <a:t>Hack Design’s full 52-week free design course</a:t>
            </a:r>
            <a:endParaRPr/>
          </a:p>
          <a:p>
            <a:pPr indent="-334327" lvl="0" marL="457200" rtl="0" algn="l">
              <a:spcBef>
                <a:spcPts val="0"/>
              </a:spcBef>
              <a:spcAft>
                <a:spcPts val="0"/>
              </a:spcAft>
              <a:buSzPct val="100000"/>
              <a:buChar char="●"/>
            </a:pPr>
            <a:r>
              <a:rPr lang="en" u="sng">
                <a:solidFill>
                  <a:schemeClr val="hlink"/>
                </a:solidFill>
                <a:hlinkClick r:id="rId4"/>
              </a:rPr>
              <a:t>52 Weeks of UX’s free 52 weeks of UX articles</a:t>
            </a:r>
            <a:endParaRPr/>
          </a:p>
          <a:p>
            <a:pPr indent="-334327" lvl="0" marL="457200" rtl="0" algn="l">
              <a:spcBef>
                <a:spcPts val="0"/>
              </a:spcBef>
              <a:spcAft>
                <a:spcPts val="0"/>
              </a:spcAft>
              <a:buSzPct val="100000"/>
              <a:buChar char="●"/>
            </a:pPr>
            <a:r>
              <a:rPr lang="en" u="sng">
                <a:solidFill>
                  <a:schemeClr val="hlink"/>
                </a:solidFill>
                <a:hlinkClick r:id="rId5"/>
              </a:rPr>
              <a:t>Introduction to Visual Hierarchy from Formed Function</a:t>
            </a:r>
            <a:endParaRPr/>
          </a:p>
          <a:p>
            <a:pPr indent="-334327" lvl="0" marL="457200" rtl="0" algn="l">
              <a:spcBef>
                <a:spcPts val="0"/>
              </a:spcBef>
              <a:spcAft>
                <a:spcPts val="0"/>
              </a:spcAft>
              <a:buSzPct val="100000"/>
              <a:buChar char="●"/>
            </a:pPr>
            <a:r>
              <a:rPr lang="en" u="sng">
                <a:solidFill>
                  <a:schemeClr val="hlink"/>
                </a:solidFill>
                <a:hlinkClick r:id="rId6"/>
              </a:rPr>
              <a:t>Understanding Visual Hierarchy in Web Design from TutsPlus</a:t>
            </a:r>
            <a:endParaRPr/>
          </a:p>
          <a:p>
            <a:pPr indent="-334327" lvl="0" marL="457200" rtl="0" algn="l">
              <a:spcBef>
                <a:spcPts val="0"/>
              </a:spcBef>
              <a:spcAft>
                <a:spcPts val="0"/>
              </a:spcAft>
              <a:buSzPct val="100000"/>
              <a:buChar char="●"/>
            </a:pPr>
            <a:r>
              <a:rPr lang="en" u="sng">
                <a:solidFill>
                  <a:schemeClr val="hlink"/>
                </a:solidFill>
                <a:hlinkClick r:id="rId7"/>
              </a:rPr>
              <a:t>The Hierarchy of Design Elements from Jesse James Garrett</a:t>
            </a:r>
            <a:endParaRPr/>
          </a:p>
          <a:p>
            <a:pPr indent="-334327" lvl="0" marL="457200" rtl="0" algn="l">
              <a:spcBef>
                <a:spcPts val="0"/>
              </a:spcBef>
              <a:spcAft>
                <a:spcPts val="0"/>
              </a:spcAft>
              <a:buSzPct val="100000"/>
              <a:buChar char="●"/>
            </a:pPr>
            <a:r>
              <a:rPr lang="en" u="sng">
                <a:solidFill>
                  <a:schemeClr val="hlink"/>
                </a:solidFill>
                <a:hlinkClick r:id="rId8"/>
              </a:rPr>
              <a:t>Videos from an Adobe Dev Evangelist</a:t>
            </a:r>
            <a:r>
              <a:rPr lang="en"/>
              <a:t> that describe various aspects of design.</a:t>
            </a:r>
            <a:endParaRPr/>
          </a:p>
          <a:p>
            <a:pPr indent="-334327" lvl="0" marL="457200" rtl="0" algn="l">
              <a:spcBef>
                <a:spcPts val="0"/>
              </a:spcBef>
              <a:spcAft>
                <a:spcPts val="0"/>
              </a:spcAft>
              <a:buSzPct val="100000"/>
              <a:buChar char="●"/>
            </a:pPr>
            <a:r>
              <a:rPr lang="en" u="sng">
                <a:solidFill>
                  <a:schemeClr val="hlink"/>
                </a:solidFill>
                <a:hlinkClick r:id="rId9"/>
              </a:rPr>
              <a:t>Using Photoshop to Design Interfaces</a:t>
            </a:r>
            <a:endParaRPr/>
          </a:p>
          <a:p>
            <a:pPr indent="-334327" lvl="0" marL="457200" rtl="0" algn="l">
              <a:spcBef>
                <a:spcPts val="0"/>
              </a:spcBef>
              <a:spcAft>
                <a:spcPts val="0"/>
              </a:spcAft>
              <a:buSzPct val="100000"/>
              <a:buChar char="●"/>
            </a:pPr>
            <a:r>
              <a:rPr lang="en" u="sng">
                <a:solidFill>
                  <a:schemeClr val="hlink"/>
                </a:solidFill>
                <a:hlinkClick r:id="rId10"/>
              </a:rPr>
              <a:t>A more abstract article on “Learning to See” from ia.net</a:t>
            </a:r>
            <a:endParaRPr/>
          </a:p>
          <a:p>
            <a:pPr indent="-334327" lvl="0" marL="457200" rtl="0" algn="l">
              <a:spcBef>
                <a:spcPts val="0"/>
              </a:spcBef>
              <a:spcAft>
                <a:spcPts val="0"/>
              </a:spcAft>
              <a:buSzPct val="100000"/>
              <a:buChar char="●"/>
            </a:pPr>
            <a:r>
              <a:rPr lang="en" u="sng">
                <a:solidFill>
                  <a:schemeClr val="hlink"/>
                </a:solidFill>
                <a:hlinkClick r:id="rId11"/>
              </a:rPr>
              <a:t>Usability 101 for Startups from Ripul Kumar</a:t>
            </a:r>
            <a:endParaRPr/>
          </a:p>
          <a:p>
            <a:pPr indent="-334327" lvl="0" marL="457200" rtl="0" algn="l">
              <a:spcBef>
                <a:spcPts val="0"/>
              </a:spcBef>
              <a:spcAft>
                <a:spcPts val="0"/>
              </a:spcAft>
              <a:buSzPct val="100000"/>
              <a:buChar char="●"/>
            </a:pPr>
            <a:r>
              <a:rPr lang="en" u="sng">
                <a:solidFill>
                  <a:schemeClr val="hlink"/>
                </a:solidFill>
                <a:hlinkClick r:id="rId12"/>
              </a:rPr>
              <a:t>A large collection of free ux books</a:t>
            </a:r>
            <a:endParaRPr/>
          </a:p>
          <a:p>
            <a:pPr indent="-334327" lvl="0" marL="457200" rtl="0" algn="l">
              <a:spcBef>
                <a:spcPts val="0"/>
              </a:spcBef>
              <a:spcAft>
                <a:spcPts val="0"/>
              </a:spcAft>
              <a:buSzPct val="100000"/>
              <a:buChar char="●"/>
            </a:pPr>
            <a:r>
              <a:rPr lang="en" u="sng">
                <a:solidFill>
                  <a:schemeClr val="hlink"/>
                </a:solidFill>
                <a:hlinkClick r:id="rId13"/>
              </a:rPr>
              <a:t>This very extensive free ux course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Fonts and Typography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Introductions</a:t>
            </a:r>
            <a:endParaRPr/>
          </a:p>
        </p:txBody>
      </p:sp>
      <p:sp>
        <p:nvSpPr>
          <p:cNvPr id="158" name="Google Shape;158;p2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Something like 95% of the web is text and yet most web developers don’t pay any heed whatsoever to typography – it’s this mysterious esoteric subject reserved for designer geeks and their lattes. You are not “most web developers”.</a:t>
            </a:r>
            <a:endParaRPr/>
          </a:p>
          <a:p>
            <a:pPr indent="0" lvl="0" marL="0" rtl="0" algn="l">
              <a:spcBef>
                <a:spcPts val="1200"/>
              </a:spcBef>
              <a:spcAft>
                <a:spcPts val="0"/>
              </a:spcAft>
              <a:buNone/>
            </a:pPr>
            <a:r>
              <a:rPr lang="en"/>
              <a:t>Typography is important stuff! It can have a major effect on how your page </a:t>
            </a:r>
            <a:r>
              <a:rPr i="1" lang="en"/>
              <a:t>feels </a:t>
            </a:r>
            <a:r>
              <a:rPr lang="en"/>
              <a:t>when the user is reading through it and can also influence how easy the page is to digest, both major factors in your user deciding to continue or turn back. You got introduced to it in the section on Design and UX, and here you’ll see it implemented.</a:t>
            </a:r>
            <a:endParaRPr/>
          </a:p>
          <a:p>
            <a:pPr indent="0" lvl="0" marL="0" rtl="0" algn="l">
              <a:spcBef>
                <a:spcPts val="1200"/>
              </a:spcBef>
              <a:spcAft>
                <a:spcPts val="1200"/>
              </a:spcAft>
              <a:buNone/>
            </a:pPr>
            <a:r>
              <a:rPr lang="en"/>
              <a:t>Do what you can to get at least a familiarity with the high level decisions involved with choosing a typeface and font sizes. You don’t need to dive into kerning and what ligatures are, but you should understand when it’s appropriate to use serif vs sans-serif fonts and how font weights and line heights impact readability (recall how to build a good visual hierarchy).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164" name="Google Shape;164;p2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Why do fonts matter?</a:t>
            </a:r>
            <a:endParaRPr/>
          </a:p>
          <a:p>
            <a:pPr indent="-342900" lvl="0" marL="457200" rtl="0" algn="l">
              <a:spcBef>
                <a:spcPts val="0"/>
              </a:spcBef>
              <a:spcAft>
                <a:spcPts val="0"/>
              </a:spcAft>
              <a:buSzPts val="1800"/>
              <a:buChar char="●"/>
            </a:pPr>
            <a:r>
              <a:rPr lang="en"/>
              <a:t>What’s the difference between a serif and sans-serif font?</a:t>
            </a:r>
            <a:endParaRPr/>
          </a:p>
          <a:p>
            <a:pPr indent="-342900" lvl="0" marL="457200" rtl="0" algn="l">
              <a:spcBef>
                <a:spcPts val="0"/>
              </a:spcBef>
              <a:spcAft>
                <a:spcPts val="0"/>
              </a:spcAft>
              <a:buSzPts val="1800"/>
              <a:buChar char="●"/>
            </a:pPr>
            <a:r>
              <a:rPr lang="en"/>
              <a:t>What are font-family attributes used for?</a:t>
            </a:r>
            <a:endParaRPr/>
          </a:p>
          <a:p>
            <a:pPr indent="-342900" lvl="0" marL="457200" rtl="0" algn="l">
              <a:spcBef>
                <a:spcPts val="0"/>
              </a:spcBef>
              <a:spcAft>
                <a:spcPts val="0"/>
              </a:spcAft>
              <a:buSzPts val="1800"/>
              <a:buChar char="●"/>
            </a:pPr>
            <a:r>
              <a:rPr lang="en"/>
              <a:t>How is the active font determined in a font-family?</a:t>
            </a:r>
            <a:endParaRPr/>
          </a:p>
          <a:p>
            <a:pPr indent="-342900" lvl="0" marL="457200" rtl="0" algn="l">
              <a:spcBef>
                <a:spcPts val="0"/>
              </a:spcBef>
              <a:spcAft>
                <a:spcPts val="0"/>
              </a:spcAft>
              <a:buSzPts val="1800"/>
              <a:buChar char="●"/>
            </a:pPr>
            <a:r>
              <a:rPr lang="en"/>
              <a:t>Where does the browser actually get its fonts from?</a:t>
            </a:r>
            <a:endParaRPr/>
          </a:p>
          <a:p>
            <a:pPr indent="-342900" lvl="0" marL="457200" rtl="0" algn="l">
              <a:spcBef>
                <a:spcPts val="0"/>
              </a:spcBef>
              <a:spcAft>
                <a:spcPts val="0"/>
              </a:spcAft>
              <a:buSzPts val="1800"/>
              <a:buChar char="●"/>
            </a:pPr>
            <a:r>
              <a:rPr lang="en"/>
              <a:t>Where can you get additional fonts from and how do you get them onto your page?</a:t>
            </a:r>
            <a:endParaRPr/>
          </a:p>
          <a:p>
            <a:pPr indent="-342900" lvl="0" marL="457200" rtl="0" algn="l">
              <a:spcBef>
                <a:spcPts val="0"/>
              </a:spcBef>
              <a:spcAft>
                <a:spcPts val="0"/>
              </a:spcAft>
              <a:buSzPts val="1800"/>
              <a:buChar char="●"/>
            </a:pPr>
            <a:r>
              <a:rPr lang="en"/>
              <a:t>What are the disadvantages of using web fonts? Of loading your own?</a:t>
            </a:r>
            <a:endParaRPr/>
          </a:p>
          <a:p>
            <a:pPr indent="-342900" lvl="0" marL="457200" rtl="0" algn="l">
              <a:spcBef>
                <a:spcPts val="0"/>
              </a:spcBef>
              <a:spcAft>
                <a:spcPts val="0"/>
              </a:spcAft>
              <a:buSzPts val="1800"/>
              <a:buChar char="●"/>
            </a:pPr>
            <a:r>
              <a:rPr lang="en"/>
              <a:t>What are the important properties of fonts that you can specify using CSS?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this</a:t>
            </a:r>
            <a:endParaRPr/>
          </a:p>
        </p:txBody>
      </p:sp>
      <p:sp>
        <p:nvSpPr>
          <p:cNvPr id="170" name="Google Shape;170;p3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t>
            </a:r>
            <a:r>
              <a:rPr lang="en" u="sng">
                <a:solidFill>
                  <a:schemeClr val="hlink"/>
                </a:solidFill>
                <a:hlinkClick r:id="rId3"/>
              </a:rPr>
              <a:t>Shay Howe on Fonts and Typography</a:t>
            </a:r>
            <a:endParaRPr/>
          </a:p>
        </p:txBody>
      </p:sp>
      <p:pic>
        <p:nvPicPr>
          <p:cNvPr id="171" name="Google Shape;171;p30">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172" name="Google Shape;172;p30">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reading</a:t>
            </a:r>
            <a:endParaRPr/>
          </a:p>
        </p:txBody>
      </p:sp>
      <p:sp>
        <p:nvSpPr>
          <p:cNvPr id="178" name="Google Shape;178;p3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this article about Serif and </a:t>
            </a:r>
            <a:r>
              <a:rPr lang="en" u="sng">
                <a:solidFill>
                  <a:schemeClr val="hlink"/>
                </a:solidFill>
                <a:hlinkClick r:id="rId3"/>
              </a:rPr>
              <a:t>Sans Serif fonts Sans Serif vs Serif Font: Which Should You Use &amp; When?</a:t>
            </a:r>
            <a:endParaRPr/>
          </a:p>
        </p:txBody>
      </p:sp>
      <p:pic>
        <p:nvPicPr>
          <p:cNvPr id="179" name="Google Shape;179;p31">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180" name="Google Shape;180;p31">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You can’t code the front end and ignore design and user experience (UX). Not everyone is cut out to be an artist and you don’t have to be. But you do have to actually use your design brain a little bit if you want a site your users actually care about visiting. That doesn’t mean just having beautiful graphics, which is a common misconception about design.</a:t>
            </a:r>
            <a:endParaRPr/>
          </a:p>
          <a:p>
            <a:pPr indent="0" lvl="0" marL="0" rtl="0" algn="l">
              <a:spcBef>
                <a:spcPts val="1200"/>
              </a:spcBef>
              <a:spcAft>
                <a:spcPts val="1200"/>
              </a:spcAft>
              <a:buNone/>
            </a:pPr>
            <a:r>
              <a:rPr lang="en"/>
              <a:t>User Experience is really about focusing on three things – can the user get done what they are trying to do </a:t>
            </a:r>
            <a:r>
              <a:rPr b="1" lang="en"/>
              <a:t>effectively</a:t>
            </a:r>
            <a:r>
              <a:rPr lang="en"/>
              <a:t>, </a:t>
            </a:r>
            <a:r>
              <a:rPr b="1" lang="en"/>
              <a:t>efficiently</a:t>
            </a:r>
            <a:r>
              <a:rPr lang="en"/>
              <a:t>, and with </a:t>
            </a:r>
            <a:r>
              <a:rPr b="1" lang="en"/>
              <a:t>satisfaction</a:t>
            </a:r>
            <a:r>
              <a:rPr lang="en"/>
              <a:t>. Half the battle is just having the mindset of trying to optimize those three things by talking to your users. The other half is about actually building and measuring those things.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Browse</a:t>
            </a:r>
            <a:endParaRPr/>
          </a:p>
        </p:txBody>
      </p:sp>
      <p:sp>
        <p:nvSpPr>
          <p:cNvPr id="186" name="Google Shape;186;p3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Browse through </a:t>
            </a:r>
            <a:r>
              <a:rPr lang="en" u="sng">
                <a:solidFill>
                  <a:schemeClr val="hlink"/>
                </a:solidFill>
                <a:hlinkClick r:id="rId3"/>
              </a:rPr>
              <a:t>A Beginner’s Guide to Using Google Web Fonts</a:t>
            </a:r>
            <a:r>
              <a:rPr lang="en"/>
              <a:t> by DesignShack, but don’t get too lost in the details.</a:t>
            </a:r>
            <a:endParaRPr/>
          </a:p>
        </p:txBody>
      </p:sp>
      <p:pic>
        <p:nvPicPr>
          <p:cNvPr id="187" name="Google Shape;187;p32">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188" name="Google Shape;188;p32">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Browsing</a:t>
            </a:r>
            <a:endParaRPr/>
          </a:p>
        </p:txBody>
      </p:sp>
      <p:sp>
        <p:nvSpPr>
          <p:cNvPr id="194" name="Google Shape;194;p3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Browse the </a:t>
            </a:r>
            <a:r>
              <a:rPr lang="en" u="sng">
                <a:solidFill>
                  <a:schemeClr val="hlink"/>
                </a:solidFill>
                <a:hlinkClick r:id="rId3"/>
              </a:rPr>
              <a:t>Google Web Fonts</a:t>
            </a:r>
            <a:r>
              <a:rPr lang="en"/>
              <a:t> and see if any of them seem interesting to you.</a:t>
            </a:r>
            <a:endParaRPr/>
          </a:p>
        </p:txBody>
      </p:sp>
      <p:pic>
        <p:nvPicPr>
          <p:cNvPr id="195" name="Google Shape;195;p33">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196" name="Google Shape;196;p33">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a:t>
            </a:r>
            <a:r>
              <a:rPr lang="en"/>
              <a:t> Check</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What’s the difference between a serif and sans-serif font?</a:t>
            </a:r>
            <a:endParaRPr/>
          </a:p>
        </p:txBody>
      </p:sp>
      <p:pic>
        <p:nvPicPr>
          <p:cNvPr id="207" name="Google Shape;207;p35">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08" name="Google Shape;208;p35">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Where does the browser actually get its fonts from?</a:t>
            </a:r>
            <a:endParaRPr/>
          </a:p>
        </p:txBody>
      </p:sp>
      <p:pic>
        <p:nvPicPr>
          <p:cNvPr id="214" name="Google Shape;214;p36">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15" name="Google Shape;215;p36">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are the disadvantages of using web fonts? </a:t>
            </a:r>
            <a:endParaRPr/>
          </a:p>
        </p:txBody>
      </p:sp>
      <p:pic>
        <p:nvPicPr>
          <p:cNvPr id="221" name="Google Shape;221;p37">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22" name="Google Shape;222;p37">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Resources</a:t>
            </a:r>
            <a:endParaRPr/>
          </a:p>
        </p:txBody>
      </p:sp>
      <p:sp>
        <p:nvSpPr>
          <p:cNvPr id="228" name="Google Shape;228;p3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Importing your own fonts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Challenge Time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Design Teardown</a:t>
            </a:r>
            <a:endParaRPr/>
          </a:p>
        </p:txBody>
      </p:sp>
      <p:sp>
        <p:nvSpPr>
          <p:cNvPr id="239" name="Google Shape;239;p4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Open </a:t>
            </a:r>
            <a:r>
              <a:rPr lang="en" u="sng">
                <a:solidFill>
                  <a:schemeClr val="hlink"/>
                </a:solidFill>
                <a:hlinkClick r:id="rId3"/>
              </a:rPr>
              <a:t>this</a:t>
            </a:r>
            <a:r>
              <a:rPr lang="en"/>
              <a:t> to start working!</a:t>
            </a:r>
            <a:endParaRPr/>
          </a:p>
        </p:txBody>
      </p:sp>
      <p:pic>
        <p:nvPicPr>
          <p:cNvPr id="240" name="Google Shape;240;p40">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41" name="Google Shape;241;p40">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Web design is more than just building “pretty” things; it’s about crafting useful and effective experiences for your users. It starts with making your site fast and reliable. Then you need to properly set up the structure and information architecture of the page so users have a logical schema for navigation. Then you will build your user interfaces for optimal user experience. Only then, finally, can you worry about aesthetics.</a:t>
            </a:r>
            <a:endParaRPr/>
          </a:p>
          <a:p>
            <a:pPr indent="0" lvl="0" marL="0" rtl="0" algn="l">
              <a:spcBef>
                <a:spcPts val="1200"/>
              </a:spcBef>
              <a:spcAft>
                <a:spcPts val="0"/>
              </a:spcAft>
              <a:buNone/>
            </a:pPr>
            <a:r>
              <a:rPr lang="en"/>
              <a:t>Given the focus web design has on crafting an effective user experience, which is the only way to have a successful website, it’s probably worth spending a little time to absorb the high level stuff, huh? You don’t want to go too crazy, though – this is definitely a rabbit hole where you can spend way too much time trying to learn everything there is to know about UX or Design.</a:t>
            </a:r>
            <a:endParaRPr/>
          </a:p>
          <a:p>
            <a:pPr indent="0" lvl="0" marL="0" rtl="0" algn="l">
              <a:spcBef>
                <a:spcPts val="1200"/>
              </a:spcBef>
              <a:spcAft>
                <a:spcPts val="1200"/>
              </a:spcAft>
              <a:buNone/>
            </a:pPr>
            <a:r>
              <a:rPr lang="en"/>
              <a:t>Remember that your goal here is to absorb the most important concepts and continue on your way. You can always come back when you’ve got enough experience to start asking the right 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is design?</a:t>
            </a:r>
            <a:endParaRPr/>
          </a:p>
          <a:p>
            <a:pPr indent="-342900" lvl="0" marL="457200" rtl="0" algn="l">
              <a:spcBef>
                <a:spcPts val="0"/>
              </a:spcBef>
              <a:spcAft>
                <a:spcPts val="0"/>
              </a:spcAft>
              <a:buSzPts val="1800"/>
              <a:buChar char="●"/>
            </a:pPr>
            <a:r>
              <a:rPr lang="en"/>
              <a:t>What is user experience?</a:t>
            </a:r>
            <a:endParaRPr/>
          </a:p>
          <a:p>
            <a:pPr indent="-342900" lvl="0" marL="457200" rtl="0" algn="l">
              <a:spcBef>
                <a:spcPts val="0"/>
              </a:spcBef>
              <a:spcAft>
                <a:spcPts val="0"/>
              </a:spcAft>
              <a:buSzPts val="1800"/>
              <a:buChar char="●"/>
            </a:pPr>
            <a:r>
              <a:rPr lang="en"/>
              <a:t>What’s the difference between UX and UI?</a:t>
            </a:r>
            <a:endParaRPr/>
          </a:p>
          <a:p>
            <a:pPr indent="-342900" lvl="0" marL="457200" rtl="0" algn="l">
              <a:spcBef>
                <a:spcPts val="0"/>
              </a:spcBef>
              <a:spcAft>
                <a:spcPts val="0"/>
              </a:spcAft>
              <a:buSzPts val="1800"/>
              <a:buChar char="●"/>
            </a:pPr>
            <a:r>
              <a:rPr lang="en"/>
              <a:t>What are the three things UX is meant to focus on?</a:t>
            </a:r>
            <a:endParaRPr/>
          </a:p>
          <a:p>
            <a:pPr indent="-342900" lvl="0" marL="457200" rtl="0" algn="l">
              <a:spcBef>
                <a:spcPts val="0"/>
              </a:spcBef>
              <a:spcAft>
                <a:spcPts val="0"/>
              </a:spcAft>
              <a:buSzPts val="1800"/>
              <a:buChar char="●"/>
            </a:pPr>
            <a:r>
              <a:rPr lang="en"/>
              <a:t>What is visual hierarchy and why is it so important for websites?</a:t>
            </a:r>
            <a:endParaRPr/>
          </a:p>
          <a:p>
            <a:pPr indent="-342900" lvl="0" marL="457200" rtl="0" algn="l">
              <a:spcBef>
                <a:spcPts val="0"/>
              </a:spcBef>
              <a:spcAft>
                <a:spcPts val="0"/>
              </a:spcAft>
              <a:buSzPts val="1800"/>
              <a:buChar char="●"/>
            </a:pPr>
            <a:r>
              <a:rPr lang="en"/>
              <a:t>What are the primary ways to achieve visual hierarchy?</a:t>
            </a:r>
            <a:endParaRPr/>
          </a:p>
          <a:p>
            <a:pPr indent="-342900" lvl="0" marL="457200" rtl="0" algn="l">
              <a:spcBef>
                <a:spcPts val="0"/>
              </a:spcBef>
              <a:spcAft>
                <a:spcPts val="0"/>
              </a:spcAft>
              <a:buSzPts val="1800"/>
              <a:buChar char="●"/>
            </a:pPr>
            <a:r>
              <a:rPr lang="en"/>
              <a:t>What is the design hierarchy pyramid?</a:t>
            </a:r>
            <a:endParaRPr/>
          </a:p>
          <a:p>
            <a:pPr indent="-342900" lvl="0" marL="457200" rtl="0" algn="l">
              <a:spcBef>
                <a:spcPts val="0"/>
              </a:spcBef>
              <a:spcAft>
                <a:spcPts val="0"/>
              </a:spcAft>
              <a:buSzPts val="1800"/>
              <a:buChar char="●"/>
            </a:pPr>
            <a:r>
              <a:rPr lang="en"/>
              <a:t>What are the CRAP factors of effective layout and what are they used for?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a:t>
            </a:r>
            <a:endParaRPr/>
          </a:p>
        </p:txBody>
      </p:sp>
      <p:sp>
        <p:nvSpPr>
          <p:cNvPr id="81" name="Google Shape;81;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t>
            </a:r>
            <a:r>
              <a:rPr lang="en" u="sng">
                <a:solidFill>
                  <a:schemeClr val="hlink"/>
                </a:solidFill>
                <a:hlinkClick r:id="rId3"/>
              </a:rPr>
              <a:t>Startups, This is How Design Works</a:t>
            </a:r>
            <a:endParaRPr/>
          </a:p>
        </p:txBody>
      </p:sp>
      <p:pic>
        <p:nvPicPr>
          <p:cNvPr id="82" name="Google Shape;82;p17">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83" name="Google Shape;83;p17">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Experience</a:t>
            </a:r>
            <a:endParaRPr/>
          </a:p>
        </p:txBody>
      </p:sp>
      <p:sp>
        <p:nvSpPr>
          <p:cNvPr id="89" name="Google Shape;89;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t>
            </a:r>
            <a:r>
              <a:rPr lang="en" u="sng">
                <a:solidFill>
                  <a:schemeClr val="hlink"/>
                </a:solidFill>
                <a:hlinkClick r:id="rId3"/>
              </a:rPr>
              <a:t>UX 101 – What is User Experience</a:t>
            </a:r>
            <a:endParaRPr/>
          </a:p>
        </p:txBody>
      </p:sp>
      <p:pic>
        <p:nvPicPr>
          <p:cNvPr id="90" name="Google Shape;90;p18">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91" name="Google Shape;91;p18">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UX</a:t>
            </a:r>
            <a:endParaRPr/>
          </a:p>
        </p:txBody>
      </p:sp>
      <p:sp>
        <p:nvSpPr>
          <p:cNvPr id="97" name="Google Shape;97;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Get </a:t>
            </a:r>
            <a:r>
              <a:rPr lang="en" u="sng">
                <a:solidFill>
                  <a:schemeClr val="hlink"/>
                </a:solidFill>
                <a:hlinkClick r:id="rId3"/>
              </a:rPr>
              <a:t>a more detailed look at what UX really is from Smashing Magazine</a:t>
            </a:r>
            <a:r>
              <a:rPr lang="en"/>
              <a:t>. Don’t worry about absorbing all the tools and techniques… focus on the high level stuff at the top.</a:t>
            </a:r>
            <a:endParaRPr/>
          </a:p>
        </p:txBody>
      </p:sp>
      <p:pic>
        <p:nvPicPr>
          <p:cNvPr id="98" name="Google Shape;98;p19">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99" name="Google Shape;99;p19">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105" name="Google Shape;105;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 </a:t>
            </a:r>
            <a:r>
              <a:rPr lang="en" u="sng">
                <a:solidFill>
                  <a:schemeClr val="hlink"/>
                </a:solidFill>
                <a:hlinkClick r:id="rId3"/>
              </a:rPr>
              <a:t>very simple overview of Visual Hierarchy from 52weeksofUX</a:t>
            </a:r>
            <a:endParaRPr/>
          </a:p>
        </p:txBody>
      </p:sp>
      <p:pic>
        <p:nvPicPr>
          <p:cNvPr id="106" name="Google Shape;106;p20">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107" name="Google Shape;107;p20">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C.R.A.P Design</a:t>
            </a:r>
            <a:endParaRPr/>
          </a:p>
        </p:txBody>
      </p:sp>
      <p:sp>
        <p:nvSpPr>
          <p:cNvPr id="113" name="Google Shape;113;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about the </a:t>
            </a:r>
            <a:r>
              <a:rPr lang="en" u="sng">
                <a:solidFill>
                  <a:schemeClr val="hlink"/>
                </a:solidFill>
                <a:hlinkClick r:id="rId3"/>
              </a:rPr>
              <a:t>C.R.A.P Design Principles</a:t>
            </a:r>
            <a:r>
              <a:rPr lang="en"/>
              <a:t>, which you’ve been subconsciously aware of for years.</a:t>
            </a:r>
            <a:endParaRPr/>
          </a:p>
        </p:txBody>
      </p:sp>
      <p:pic>
        <p:nvPicPr>
          <p:cNvPr id="114" name="Google Shape;114;p21">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115" name="Google Shape;115;p21">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