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AmaticSC-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c7277dcf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c7277dcf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7277dcf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7277dcf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c7277dcf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c7277dcf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c7277dcf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c7277dcf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7277dcf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7277dcf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7277dcf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7277dcf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7277dcf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7277dcf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7277dcf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7277dcf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7277dcf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7277dcf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c7277dcf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c7277dcf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c7277dcf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c7277dcf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c7277dcf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c7277dcf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7277dcf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7277dcf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c7277dcf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c7277dcf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7277dcf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7277dcf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7277dc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c7277dc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c7277dc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c7277dc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c7277dcf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c7277dcf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c7277dc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c7277dc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c7277dc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c7277dc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c7277dc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c7277dc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c7277dc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c7277dc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c7277dc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c7277dc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c7277dcf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c7277dcf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ebdesign.tutsplus.com/tutorials/htmlcss-tutorials/a-basic-responsive-grid-plus-handy-css3-media-query-reporter/" TargetMode="External"/><Relationship Id="rId4" Type="http://schemas.openxmlformats.org/officeDocument/2006/relationships/hyperlink" Target="https://bradfrost.com/blog/post/responsive-nav-patterns/" TargetMode="External"/><Relationship Id="rId5" Type="http://schemas.openxmlformats.org/officeDocument/2006/relationships/hyperlink" Target="http://coding.smashingmagazine.com/2011/08/10/techniques-for-gracefully-degrading-media-queries/" TargetMode="External"/><Relationship Id="rId6" Type="http://schemas.openxmlformats.org/officeDocument/2006/relationships/hyperlink" Target="https://medium.com/level-up-web/best-practices-of-responsive-web-design-6da8578f65c4" TargetMode="External"/><Relationship Id="rId7" Type="http://schemas.openxmlformats.org/officeDocument/2006/relationships/hyperlink" Target="https://www.youtube.com/watch?v=0ohtVzCSHq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CL5r8B3IlclQcJx0LnaRIf-E81-t_jdxwSU5oLboldI/edit?usp=sharing"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G9jcy5nb29nbGUuY29tL2RvY3VtZW50L2QvMUNMNXI4QjNJbGNsUWNKeDBMbmFSSWYtRTgxLXRfamR4d1NVNW9MYm9sZEkvZWRpdD91c3A9c2hhcmluZyIsImFuc3dlcnMiOltdfQ==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xMDAiLCJjb250ZW50SW5zdGFuY2VJZCI6IjFtOVZIUkhLUEk5QVdBdE1Qak5pY0s4LWVBb3VaRTFlX3dhWFA3TG4zTUZVLzcwOTViZWRhLWZmNTAtNDkxMC1iYzk3LTMyZjZhZWJjMzQzYyJ9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getbootstrap.com/" TargetMode="External"/><Relationship Id="rId4" Type="http://schemas.openxmlformats.org/officeDocument/2006/relationships/hyperlink" Target="http://foundation.zur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alistapart.com/article/frameworksfordesigners"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xpc3RhcGFydC5jb20vYXJ0aWNsZS9mcmFtZXdvcmtzZm9yZGVzaWduZXJzIiwiYW5zd2VycyI6W119pearId=magic-pear-shape-identifier" TargetMode="External"/><Relationship Id="rId5" Type="http://schemas.openxmlformats.org/officeDocument/2006/relationships/image" Target="../media/image7.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xMjciLCJjb250ZW50SW5zdGFuY2VJZCI6IjFtOVZIUkhLUEk5QVdBdE1Qak5pY0s4LWVBb3VaRTFlX3dhWFA3TG4zTUZVL2U3ZWQ3NWE0LTY2ZTYtNDkyNy1iNmVjLTBlNjBjZjMyODc5ZSJ9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alistapart.com/article/building-twitter-bootstrap"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xpc3RhcGFydC5jb20vYXJ0aWNsZS9idWlsZGluZy10d2l0dGVyLWJvb3RzdHJhcCIsImFuc3dlcnMiOltdfQ==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xMzMiLCJjb250ZW50SW5zdGFuY2VJZCI6IjFtOVZIUkhLUEk5QVdBdE1Qak5pY0s4LWVBb3VaRTFlX3dhWFA3TG4zTUZVLzQ5ZTg5MWJhLTk3NWQtNDQwZC04ZmY4LTM4YTRiNmFhZDUwMSJ9pearId=magic-pear-metadata-identifi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et.foundation/sites/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ailwindcss.com/"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GFpbHdpbmRjc3MuY29tLyIsImFuc3dlcnMiOltdfQ==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xNDUiLCJjb250ZW50SW5zdGFuY2VJZCI6IjFtOVZIUkhLUEk5QVdBdE1Qak5pY0s4LWVBb3VaRTFlX3dhWFA3TG4zTUZVLzE0MTY3MTExLWRhODMtNDRkMy05ZWJjLTMzNjViZjM0MDk4ZSJ9pearId=magic-pear-metadata-identifi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E1NSIsImNvbnRlbnRJbnN0YW5jZUlkIjoiMW05VkhSSEtQSTlBV0F0TVBqTmljSzgtZUFvdVpFMWVfd2FYUDdMbjNNRlUvNDZkODIxNmMtYTU3ZS00OWU5LWExYTktMTU5YTU3MDQ4NTg1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E2MCIsImNvbnRlbnRJbnN0YW5jZUlkIjoiMW05VkhSSEtQSTlBV0F0TVBqTmljSzgtZUFvdVpFMWVfd2FYUDdMbjNNRlUvNWZjN2VjMTAtZGI3Yi00OGI4LWJjODAtMzk2YWRlOGI3MWY2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E2NSIsImNvbnRlbnRJbnN0YW5jZUlkIjoiMW05VkhSSEtQSTlBV0F0TVBqTmljSzgtZUFvdVpFMWVfd2FYUDdMbjNNRlUvZTExOGM1N2UtYTZlZi00MTMxLTk1ZjYtMjlmMjdmMmUwNDNkIn0=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getbootstrap.com/" TargetMode="External"/><Relationship Id="rId4" Type="http://schemas.openxmlformats.org/officeDocument/2006/relationships/hyperlink" Target="http://foundation.zurb.com/" TargetMode="External"/><Relationship Id="rId5" Type="http://schemas.openxmlformats.org/officeDocument/2006/relationships/hyperlink" Target="https://tailwindcs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alistapart.com/article/responsive-web-design"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YWxpc3RhcGFydC5jb20vYXJ0aWNsZS9yZXNwb25zaXZlLXdlYi1kZXNpZ24iLCJhbnN3ZXJzIjpbXX0=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1OSIsImNvbnRlbnRJbnN0YW5jZUlkIjoiMW05VkhSSEtQSTlBV0F0TVBqTmljSzgtZUFvdVpFMWVfd2FYUDdMbjNNRlUvNmFhZTlkOWMtOWFlNy00NDI1LWJkNzktM2JlYmMyZWY0YmQ5In0=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eb.archive.org/web/20200401203302/https://www.lingulo.com/tutorials/css/how-to-build-a-html5-website-from-scratch"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2ViLmFyY2hpdmUub3JnL3dlYi8yMDIwMDQwMTIwMzMwMi9odHRwczovL3d3dy5saW5ndWxvLmNvbS90dXRvcmlhbHMvY3NzL2hvdy10by1idWlsZC1hLWh0bWw1LXdlYnNpdGUtZnJvbS1zY3JhdGNoIiwiYW5zd2VycyI6W119pearId=magic-pear-shape-identifier" TargetMode="External"/><Relationship Id="rId5" Type="http://schemas.openxmlformats.org/officeDocument/2006/relationships/image" Target="../media/image5.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VtYmVkZGVkV2Vic2l0ZSIsInNsaWRlSWQiOiJnMTBjNzI3N2RjZjBfMF82NSIsImNvbnRlbnRJbnN0YW5jZUlkIjoiMW05VkhSSEtQSTlBV0F0TVBqTmljSzgtZUFvdVpFMWVfd2FYUDdMbjNNRlUvZTZmZmU1OWItNTFkOS00ZmJhLTg2MGEtZTAzZTFhZDVhY2EwIn0=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c1IiwiY29udGVudEluc3RhbmNlSWQiOiIxbTlWSFJIS1BJOUFXQXRNUGpOaWNLOC1lQW91WkUxZV93YVhQN0xuM01GVS8yOWUwZWViMS04NTY0LTQ2NmItYmY2MC04MWJlY2M2ZDBkNzI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gwIiwiY29udGVudEluc3RhbmNlSWQiOiIxbTlWSFJIS1BJOUFXQXRNUGpOaWNLOC1lQW91WkUxZV93YVhQN0xuM01GVS9jYjhkN2M2MS03MWU4LTQ2MDYtYjNjNS04ZDNiZWNiZWM1ZjQifQ==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tOVZIUkhLUEk5QVdBdE1Qak5pY0s4LWVBb3VaRTFlX3dhWFA3TG4zTUZVIiwiY29udGVudElkIjoiY3VzdG9tLXJlc3BvbnNlLWZyZWVSZXNwb25zZS10ZXh0Iiwic2xpZGVJZCI6ImcxMGM3Mjc3ZGNmMF8wXzg1IiwiY29udGVudEluc3RhbmNlSWQiOiIxbTlWSFJIS1BJOUFXQXRNUGpOaWNLOC1lQW91WkUxZV93YVhQN0xuM01GVS82ZjhmZmIyYS1jNjk5LTQwMzItOGRlMi1lMTgyMjhmYzk3YWYifQ==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Responsive Design and CSS Frameworks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117" name="Google Shape;117;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Responsive Grids Tutorial from TutsPlus</a:t>
            </a:r>
            <a:endParaRPr/>
          </a:p>
          <a:p>
            <a:pPr indent="-342900" lvl="0" marL="457200" rtl="0" algn="l">
              <a:spcBef>
                <a:spcPts val="0"/>
              </a:spcBef>
              <a:spcAft>
                <a:spcPts val="0"/>
              </a:spcAft>
              <a:buSzPts val="1800"/>
              <a:buChar char="●"/>
            </a:pPr>
            <a:r>
              <a:rPr lang="en" u="sng">
                <a:solidFill>
                  <a:schemeClr val="hlink"/>
                </a:solidFill>
                <a:hlinkClick r:id="rId4"/>
              </a:rPr>
              <a:t>Responsive Navigation Patterns from Brad Frost</a:t>
            </a:r>
            <a:endParaRPr/>
          </a:p>
          <a:p>
            <a:pPr indent="-342900" lvl="0" marL="457200" rtl="0" algn="l">
              <a:spcBef>
                <a:spcPts val="0"/>
              </a:spcBef>
              <a:spcAft>
                <a:spcPts val="0"/>
              </a:spcAft>
              <a:buSzPts val="1800"/>
              <a:buChar char="●"/>
            </a:pPr>
            <a:r>
              <a:rPr lang="en" u="sng">
                <a:solidFill>
                  <a:schemeClr val="hlink"/>
                </a:solidFill>
                <a:hlinkClick r:id="rId5"/>
              </a:rPr>
              <a:t>Techniques for Gracefully Degrading Media Queries</a:t>
            </a:r>
            <a:endParaRPr/>
          </a:p>
          <a:p>
            <a:pPr indent="-342900" lvl="0" marL="457200" rtl="0" algn="l">
              <a:spcBef>
                <a:spcPts val="0"/>
              </a:spcBef>
              <a:spcAft>
                <a:spcPts val="0"/>
              </a:spcAft>
              <a:buSzPts val="1800"/>
              <a:buChar char="●"/>
            </a:pPr>
            <a:r>
              <a:rPr lang="en" u="sng">
                <a:solidFill>
                  <a:schemeClr val="hlink"/>
                </a:solidFill>
                <a:hlinkClick r:id="rId6"/>
              </a:rPr>
              <a:t>Best Practices of Responsive Web Design</a:t>
            </a:r>
            <a:endParaRPr/>
          </a:p>
          <a:p>
            <a:pPr indent="-342900" lvl="0" marL="457200" rtl="0" algn="l">
              <a:spcBef>
                <a:spcPts val="0"/>
              </a:spcBef>
              <a:spcAft>
                <a:spcPts val="0"/>
              </a:spcAft>
              <a:buSzPts val="1800"/>
              <a:buChar char="●"/>
            </a:pPr>
            <a:r>
              <a:rPr lang="en" u="sng">
                <a:solidFill>
                  <a:schemeClr val="hlink"/>
                </a:solidFill>
                <a:hlinkClick r:id="rId7"/>
              </a:rPr>
              <a:t>An approach to Responsive design by Kevin Powell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Building with Responsive Design</a:t>
            </a:r>
            <a:endParaRPr/>
          </a:p>
        </p:txBody>
      </p:sp>
      <p:sp>
        <p:nvSpPr>
          <p:cNvPr id="128" name="Google Shape;128;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t>
            </a:r>
            <a:r>
              <a:rPr lang="en" u="sng">
                <a:solidFill>
                  <a:schemeClr val="hlink"/>
                </a:solidFill>
                <a:hlinkClick r:id="rId3"/>
              </a:rPr>
              <a:t>this</a:t>
            </a:r>
            <a:r>
              <a:rPr lang="en"/>
              <a:t> thing now!</a:t>
            </a:r>
            <a:endParaRPr/>
          </a:p>
        </p:txBody>
      </p:sp>
      <p:pic>
        <p:nvPicPr>
          <p:cNvPr id="129" name="Google Shape;129;p2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30" name="Google Shape;130;p2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CSS Frameworks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At this point, you have written quite a bit of vanilla HTML and CSS, and learned many design techniques that you will continue to use as you grow as a developer. However, through your experiences, you have no doubt encountered a few popular CSS frameworks that promise to make writing CSS more streamlined and less tedious. Sound tempting?</a:t>
            </a:r>
            <a:endParaRPr/>
          </a:p>
          <a:p>
            <a:pPr indent="0" lvl="0" marL="0" rtl="0" algn="l">
              <a:spcBef>
                <a:spcPts val="1200"/>
              </a:spcBef>
              <a:spcAft>
                <a:spcPts val="1200"/>
              </a:spcAft>
              <a:buNone/>
            </a:pPr>
            <a:r>
              <a:rPr lang="en"/>
              <a:t>Frameworks like </a:t>
            </a:r>
            <a:r>
              <a:rPr lang="en" u="sng">
                <a:solidFill>
                  <a:schemeClr val="hlink"/>
                </a:solidFill>
                <a:hlinkClick r:id="rId3"/>
              </a:rPr>
              <a:t>Twitter Bootstrap</a:t>
            </a:r>
            <a:r>
              <a:rPr lang="en"/>
              <a:t> and </a:t>
            </a:r>
            <a:r>
              <a:rPr lang="en" u="sng">
                <a:solidFill>
                  <a:schemeClr val="hlink"/>
                </a:solidFill>
                <a:hlinkClick r:id="rId4"/>
              </a:rPr>
              <a:t>Zurb Foundation</a:t>
            </a:r>
            <a:r>
              <a:rPr lang="en"/>
              <a:t> do a lot of the heavy lifting of packaging up commonly used CSS code, even icons and interactions (like menu dropdowns), for you. They are designed to abstract away the process of coding intuitive, reusable, and responsive elements by creating them for you, and giving you the tools to inject these styles into your HTML elements directly through class name keywords. All you have to do is understand how they expect you to lay out your site and which classes they use to designate these particular batches of styles.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47" name="Google Shape;147;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Frameworks are great for rapidly producing sites with interfaces that end-users can easily interact with. However, once you’ve taken a tour through some of the more popular ones, like Bootstrap, you’ll start looking at every site you see (especially startup ones) and notice an awful lot of similarities. From a learning perspective, the prospect of not having to keep practicing writing vanilla CSS causes too many new developers to jump into learning frameworks too early in their education. As a result, these developers simply do not get enough CSS practice under their belts to solidify the fundamentals of this very important language.</a:t>
            </a:r>
            <a:endParaRPr/>
          </a:p>
          <a:p>
            <a:pPr indent="0" lvl="0" marL="0" rtl="0" algn="l">
              <a:spcBef>
                <a:spcPts val="1200"/>
              </a:spcBef>
              <a:spcAft>
                <a:spcPts val="0"/>
              </a:spcAft>
              <a:buNone/>
            </a:pPr>
            <a:r>
              <a:rPr lang="en"/>
              <a:t>Additionally, the process of overriding a framework’s styling or debugging style issues on your page becomes very difficult if you haven’t really mastered CSS fundamentals. It is imperative to understand what a framework is doing “under the hood” so you are equipped to handle these issues later (and trust us, you will).</a:t>
            </a:r>
            <a:endParaRPr/>
          </a:p>
          <a:p>
            <a:pPr indent="0" lvl="0" marL="0" rtl="0" algn="l">
              <a:spcBef>
                <a:spcPts val="1200"/>
              </a:spcBef>
              <a:spcAft>
                <a:spcPts val="1200"/>
              </a:spcAft>
              <a:buNone/>
            </a:pPr>
            <a:r>
              <a:rPr lang="en"/>
              <a:t>For these reasons, this lesson is designed to teach you about frameworks and what their role is, but we </a:t>
            </a:r>
            <a:r>
              <a:rPr b="1" lang="en"/>
              <a:t>strongly recommend that you continue to focus on the fundamentals of CSS as you continue through the curriculum</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153" name="Google Shape;15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are CSS frameworks?</a:t>
            </a:r>
            <a:endParaRPr/>
          </a:p>
          <a:p>
            <a:pPr indent="-342900" lvl="0" marL="457200" rtl="0" algn="l">
              <a:spcBef>
                <a:spcPts val="0"/>
              </a:spcBef>
              <a:spcAft>
                <a:spcPts val="0"/>
              </a:spcAft>
              <a:buSzPts val="1800"/>
              <a:buChar char="●"/>
            </a:pPr>
            <a:r>
              <a:rPr lang="en"/>
              <a:t>How do frameworks actually work?</a:t>
            </a:r>
            <a:endParaRPr/>
          </a:p>
          <a:p>
            <a:pPr indent="-342900" lvl="0" marL="457200" rtl="0" algn="l">
              <a:spcBef>
                <a:spcPts val="0"/>
              </a:spcBef>
              <a:spcAft>
                <a:spcPts val="0"/>
              </a:spcAft>
              <a:buSzPts val="1800"/>
              <a:buChar char="●"/>
            </a:pPr>
            <a:r>
              <a:rPr lang="en"/>
              <a:t>How do you interact with the framework to get the look you want?</a:t>
            </a:r>
            <a:endParaRPr/>
          </a:p>
          <a:p>
            <a:pPr indent="-342900" lvl="0" marL="457200" rtl="0" algn="l">
              <a:spcBef>
                <a:spcPts val="0"/>
              </a:spcBef>
              <a:spcAft>
                <a:spcPts val="0"/>
              </a:spcAft>
              <a:buSzPts val="1800"/>
              <a:buChar char="●"/>
            </a:pPr>
            <a:r>
              <a:rPr lang="en"/>
              <a:t>What is Twitter Bootstrap?</a:t>
            </a:r>
            <a:endParaRPr/>
          </a:p>
          <a:p>
            <a:pPr indent="-342900" lvl="0" marL="457200" rtl="0" algn="l">
              <a:spcBef>
                <a:spcPts val="0"/>
              </a:spcBef>
              <a:spcAft>
                <a:spcPts val="0"/>
              </a:spcAft>
              <a:buSzPts val="1800"/>
              <a:buChar char="●"/>
            </a:pPr>
            <a:r>
              <a:rPr lang="en"/>
              <a:t>What is Zurb Foundation?</a:t>
            </a:r>
            <a:endParaRPr/>
          </a:p>
          <a:p>
            <a:pPr indent="-342900" lvl="0" marL="457200" rtl="0" algn="l">
              <a:spcBef>
                <a:spcPts val="0"/>
              </a:spcBef>
              <a:spcAft>
                <a:spcPts val="0"/>
              </a:spcAft>
              <a:buSzPts val="1800"/>
              <a:buChar char="●"/>
            </a:pPr>
            <a:r>
              <a:rPr lang="en"/>
              <a:t>What is TailwindCSS?</a:t>
            </a:r>
            <a:endParaRPr/>
          </a:p>
          <a:p>
            <a:pPr indent="-342900" lvl="0" marL="457200" rtl="0" algn="l">
              <a:spcBef>
                <a:spcPts val="0"/>
              </a:spcBef>
              <a:spcAft>
                <a:spcPts val="0"/>
              </a:spcAft>
              <a:buSzPts val="1800"/>
              <a:buChar char="●"/>
            </a:pPr>
            <a:r>
              <a:rPr lang="en"/>
              <a:t>What other frameworks can you find out there?</a:t>
            </a:r>
            <a:endParaRPr/>
          </a:p>
          <a:p>
            <a:pPr indent="-342900" lvl="0" marL="457200" rtl="0" algn="l">
              <a:spcBef>
                <a:spcPts val="0"/>
              </a:spcBef>
              <a:spcAft>
                <a:spcPts val="0"/>
              </a:spcAft>
              <a:buSzPts val="1800"/>
              <a:buChar char="●"/>
            </a:pPr>
            <a:r>
              <a:rPr lang="en"/>
              <a:t>What are the disadvantages of using frameworks?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Frameworks</a:t>
            </a:r>
            <a:endParaRPr/>
          </a:p>
        </p:txBody>
      </p:sp>
      <p:sp>
        <p:nvSpPr>
          <p:cNvPr id="159" name="Google Shape;159;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From A List Apart, Frameworks for Designers</a:t>
            </a:r>
            <a:endParaRPr/>
          </a:p>
        </p:txBody>
      </p:sp>
      <p:pic>
        <p:nvPicPr>
          <p:cNvPr id="160" name="Google Shape;160;p2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61" name="Google Shape;161;p2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Bootstrap</a:t>
            </a:r>
            <a:endParaRPr/>
          </a:p>
        </p:txBody>
      </p:sp>
      <p:sp>
        <p:nvSpPr>
          <p:cNvPr id="167" name="Google Shape;167;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From A List Apart, Building Twitter Bootstrap</a:t>
            </a:r>
            <a:endParaRPr/>
          </a:p>
        </p:txBody>
      </p:sp>
      <p:pic>
        <p:nvPicPr>
          <p:cNvPr id="168" name="Google Shape;168;p3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69" name="Google Shape;169;p3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Browse</a:t>
            </a:r>
            <a:endParaRPr/>
          </a:p>
        </p:txBody>
      </p:sp>
      <p:sp>
        <p:nvSpPr>
          <p:cNvPr id="175" name="Google Shape;17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Browse through </a:t>
            </a:r>
            <a:r>
              <a:rPr lang="en" u="sng">
                <a:solidFill>
                  <a:schemeClr val="hlink"/>
                </a:solidFill>
                <a:hlinkClick r:id="rId3"/>
              </a:rPr>
              <a:t>Getting Started with Foundation</a:t>
            </a:r>
            <a:r>
              <a:rPr lang="en"/>
              <a:t> for an idea of how that framework operates. Observe the similarities and differences between that and Bootstrap.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Responsive design is creating websites that respond to the user’s context, whether that is the device they are viewing on, the size of their browser, or their accessibility needs. Lucky for you, there are lots of good tools that help you easily start making websites responsive. It’s not rocket science to do a pretty good job at a responsive site, though it’s a lot more work to get one that really nails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Tailwind</a:t>
            </a:r>
            <a:endParaRPr/>
          </a:p>
        </p:txBody>
      </p:sp>
      <p:sp>
        <p:nvSpPr>
          <p:cNvPr id="181" name="Google Shape;181;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Take a brief look at </a:t>
            </a:r>
            <a:r>
              <a:rPr lang="en" u="sng">
                <a:solidFill>
                  <a:schemeClr val="hlink"/>
                </a:solidFill>
                <a:hlinkClick r:id="rId3"/>
              </a:rPr>
              <a:t>TailwindCSS</a:t>
            </a:r>
            <a:r>
              <a:rPr lang="en"/>
              <a:t> for a more unique and modern approach to CSS frameworks.</a:t>
            </a:r>
            <a:endParaRPr/>
          </a:p>
        </p:txBody>
      </p:sp>
      <p:pic>
        <p:nvPicPr>
          <p:cNvPr id="182" name="Google Shape;182;p32">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83" name="Google Shape;183;p32">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CSS frameworks?</a:t>
            </a:r>
            <a:endParaRPr/>
          </a:p>
        </p:txBody>
      </p:sp>
      <p:pic>
        <p:nvPicPr>
          <p:cNvPr id="194" name="Google Shape;194;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5" name="Google Shape;195;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frameworks actually work?</a:t>
            </a:r>
            <a:endParaRPr/>
          </a:p>
        </p:txBody>
      </p:sp>
      <p:pic>
        <p:nvPicPr>
          <p:cNvPr id="201" name="Google Shape;201;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2" name="Google Shape;202;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the disadvantages of using frameworks?</a:t>
            </a:r>
            <a:endParaRPr/>
          </a:p>
        </p:txBody>
      </p:sp>
      <p:pic>
        <p:nvPicPr>
          <p:cNvPr id="208" name="Google Shape;208;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9" name="Google Shape;209;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Resources</a:t>
            </a:r>
            <a:endParaRPr/>
          </a:p>
        </p:txBody>
      </p:sp>
      <p:sp>
        <p:nvSpPr>
          <p:cNvPr id="215" name="Google Shape;215;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Bootstrap Docs</a:t>
            </a:r>
            <a:endParaRPr/>
          </a:p>
          <a:p>
            <a:pPr indent="0" lvl="0" marL="0" rtl="0" algn="l">
              <a:spcBef>
                <a:spcPts val="1200"/>
              </a:spcBef>
              <a:spcAft>
                <a:spcPts val="0"/>
              </a:spcAft>
              <a:buNone/>
            </a:pPr>
            <a:r>
              <a:rPr lang="en" u="sng">
                <a:solidFill>
                  <a:schemeClr val="hlink"/>
                </a:solidFill>
                <a:hlinkClick r:id="rId4"/>
              </a:rPr>
              <a:t>Foundation Docs</a:t>
            </a:r>
            <a:endParaRPr/>
          </a:p>
          <a:p>
            <a:pPr indent="0" lvl="0" marL="0" rtl="0" algn="l">
              <a:spcBef>
                <a:spcPts val="1200"/>
              </a:spcBef>
              <a:spcAft>
                <a:spcPts val="1200"/>
              </a:spcAft>
              <a:buNone/>
            </a:pPr>
            <a:r>
              <a:rPr lang="en" u="sng">
                <a:solidFill>
                  <a:schemeClr val="hlink"/>
                </a:solidFill>
                <a:hlinkClick r:id="rId5"/>
              </a:rPr>
              <a:t>TailwindCSS Docs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responsive design?</a:t>
            </a:r>
            <a:endParaRPr/>
          </a:p>
          <a:p>
            <a:pPr indent="-342900" lvl="0" marL="457200" rtl="0" algn="l">
              <a:spcBef>
                <a:spcPts val="0"/>
              </a:spcBef>
              <a:spcAft>
                <a:spcPts val="0"/>
              </a:spcAft>
              <a:buSzPts val="1800"/>
              <a:buChar char="●"/>
            </a:pPr>
            <a:r>
              <a:rPr lang="en"/>
              <a:t>Why is responsive design important to your users?</a:t>
            </a:r>
            <a:endParaRPr/>
          </a:p>
          <a:p>
            <a:pPr indent="-342900" lvl="0" marL="457200" rtl="0" algn="l">
              <a:spcBef>
                <a:spcPts val="0"/>
              </a:spcBef>
              <a:spcAft>
                <a:spcPts val="0"/>
              </a:spcAft>
              <a:buSzPts val="1800"/>
              <a:buChar char="●"/>
            </a:pPr>
            <a:r>
              <a:rPr lang="en"/>
              <a:t>How do you make a “fluid” layout?</a:t>
            </a:r>
            <a:endParaRPr/>
          </a:p>
          <a:p>
            <a:pPr indent="-342900" lvl="0" marL="457200" rtl="0" algn="l">
              <a:spcBef>
                <a:spcPts val="0"/>
              </a:spcBef>
              <a:spcAft>
                <a:spcPts val="0"/>
              </a:spcAft>
              <a:buSzPts val="1800"/>
              <a:buChar char="●"/>
            </a:pPr>
            <a:r>
              <a:rPr lang="en"/>
              <a:t>What are Media Queries?</a:t>
            </a:r>
            <a:endParaRPr/>
          </a:p>
          <a:p>
            <a:pPr indent="-342900" lvl="0" marL="457200" rtl="0" algn="l">
              <a:spcBef>
                <a:spcPts val="0"/>
              </a:spcBef>
              <a:spcAft>
                <a:spcPts val="0"/>
              </a:spcAft>
              <a:buSzPts val="1800"/>
              <a:buChar char="●"/>
            </a:pPr>
            <a:r>
              <a:rPr lang="en"/>
              <a:t>How do you use media queries to make your website responsive?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this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A List Apart’s comprehensive introduction to responsive design</a:t>
            </a:r>
            <a:endParaRPr/>
          </a:p>
        </p:txBody>
      </p:sp>
      <p:pic>
        <p:nvPicPr>
          <p:cNvPr id="76" name="Google Shape;76;p1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77" name="Google Shape;77;p1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Responsive help</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over the </a:t>
            </a:r>
            <a:r>
              <a:rPr lang="en" u="sng">
                <a:solidFill>
                  <a:schemeClr val="hlink"/>
                </a:solidFill>
                <a:hlinkClick r:id="rId3"/>
              </a:rPr>
              <a:t>Responsive Web Tutorial from Lingulo</a:t>
            </a:r>
            <a:r>
              <a:rPr lang="en"/>
              <a:t>, though you don’t have to build it.</a:t>
            </a:r>
            <a:endParaRPr/>
          </a:p>
        </p:txBody>
      </p:sp>
      <p:pic>
        <p:nvPicPr>
          <p:cNvPr id="84" name="Google Shape;84;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85" name="Google Shape;85;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a:t>
            </a:r>
            <a:r>
              <a:rPr lang="en"/>
              <a:t> Check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is responsive design?</a:t>
            </a:r>
            <a:endParaRPr/>
          </a:p>
        </p:txBody>
      </p:sp>
      <p:pic>
        <p:nvPicPr>
          <p:cNvPr id="96" name="Google Shape;96;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97" name="Google Shape;97;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How do you make a “fluid” layout?</a:t>
            </a:r>
            <a:endParaRPr/>
          </a:p>
        </p:txBody>
      </p:sp>
      <p:pic>
        <p:nvPicPr>
          <p:cNvPr id="103" name="Google Shape;103;p20">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4" name="Google Shape;104;p20">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are Media Queries?</a:t>
            </a:r>
            <a:endParaRPr/>
          </a:p>
        </p:txBody>
      </p:sp>
      <p:pic>
        <p:nvPicPr>
          <p:cNvPr id="110" name="Google Shape;110;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1" name="Google Shape;111;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