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Nunito"/>
      <p:regular r:id="rId45"/>
      <p:bold r:id="rId46"/>
      <p:italic r:id="rId47"/>
      <p:boldItalic r:id="rId48"/>
    </p:embeddedFont>
    <p:embeddedFont>
      <p:font typeface="Maven Pro"/>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Nunito-bold.fntdata"/><Relationship Id="rId45"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Nunito-boldItalic.fntdata"/><Relationship Id="rId47" Type="http://schemas.openxmlformats.org/officeDocument/2006/relationships/font" Target="fonts/Nunito-italic.fntdata"/><Relationship Id="rId49"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10ac5e2c02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10ac5e2c02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10ac5e2c02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10ac5e2c02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10ac5e2c02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10ac5e2c02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10ac5e2c02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10ac5e2c02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10ac5e2c02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10ac5e2c02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10ac5e2c02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10ac5e2c02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10ac5e2c02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10ac5e2c02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10ac5e2c02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10ac5e2c02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10ac5e2c02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10ac5e2c02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10ac5e2c02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10ac5e2c02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0ac5e2c02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0ac5e2c02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10ac5e2c02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10ac5e2c02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10ac5e2c02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10ac5e2c02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10ac5e2c02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10ac5e2c02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10ac5e2c02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10ac5e2c02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10ac5e2c02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10ac5e2c02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10ac5e2c02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10ac5e2c02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10ac5e2c02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10ac5e2c02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10ac5e2c02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10ac5e2c02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10ac5e2c02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10ac5e2c02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10ac5e2c02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10ac5e2c02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0ac5e2c02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0ac5e2c02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10ac5e2c02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10ac5e2c02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10ac5e2c02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10ac5e2c02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10ac5e2c02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10ac5e2c02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10ac5e2c02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10ac5e2c02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10ac5e2c02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10ac5e2c02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10ac5e2c02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10ac5e2c02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10ac5e2c02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110ac5e2c02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10ac5e2c02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10ac5e2c02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10ac5e2c02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10ac5e2c02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10ac5e2c02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10ac5e2c02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0ac5e2c02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0ac5e2c02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0ac5e2c02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10ac5e2c02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10ac5e2c02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10ac5e2c02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10ac5e2c02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10ac5e2c02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10ac5e2c02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10ac5e2c02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10ac5e2c02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10ac5e2c02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7.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ZdlJQS1hJaVlFNHZoTEFERDBjX0VUcWItY2FibU9PS042blc1SUsxOE9jIiwiY29udGVudElkIjoiY3VzdG9tLXJlc3BvbnNlLWZyZWVSZXNwb25zZS10ZXh0Iiwic2xpZGVJZCI6ImcxMTBhYzVlMmMwMl8wXzMxOSIsImNvbnRlbnRJbnN0YW5jZUlkIjoiMVl2UlBLWElpWUU0dmhMQUREMGNfRVRxYi1jYWJtT09LTjZuVzVJSzE4T2MvODUyZTc5ZjUtOWM0Ny00ZDliLThmOWUtNDYxYWY4MDg0N2Y4In0=pearId=magic-pear-metadata-identifie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ZdlJQS1hJaVlFNHZoTEFERDBjX0VUcWItY2FibU9PS042blc1SUsxOE9jIiwiY29udGVudElkIjoiY3VzdG9tLXJlc3BvbnNlLWZyZWVSZXNwb25zZS10ZXh0Iiwic2xpZGVJZCI6ImcxMTBhYzVlMmMwMl8wXzMyNCIsImNvbnRlbnRJbnN0YW5jZUlkIjoiMVl2UlBLWElpWUU0dmhMQUREMGNfRVRxYi1jYWJtT09LTjZuVzVJSzE4T2MvZjA0MDE3MTYtMjM4YS00OWY4LWE4ZGQtYWM1NWYyNzlmMjQ1In0=pearId=magic-pear-metadata-identifi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4.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ZdlJQS1hJaVlFNHZoTEFERDBjX0VUcWItY2FibU9PS042blc1SUsxOE9jIiwiY29udGVudElkIjoiY3VzdG9tLXJlc3BvbnNlLWZyZWVSZXNwb25zZS10ZXh0Iiwic2xpZGVJZCI6ImcxMTBhYzVlMmMwMl8wXzMyOSIsImNvbnRlbnRJbnN0YW5jZUlkIjoiMVl2UlBLWElpWUU0dmhMQUREMGNfRVRxYi1jYWJtT09LTjZuVzVJSzE4T2MvYWNkMmNkOWItOGM2Yy00MWE2LThlN2MtMTJhMDg2YzNjMWQwIn0=pearId=magic-pear-metadata-identifie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ocs.npmjs.com/getting-started/publishing-npm-packag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ribbble.com/search?q=mobile+menu" TargetMode="External"/><Relationship Id="rId4" Type="http://schemas.openxmlformats.org/officeDocument/2006/relationships/hyperlink" Target="https://uxplanet.org/top-8-mobile-navigation-menu-design-for-your-inspiration-8a2d925bffc0" TargetMode="External"/><Relationship Id="rId5" Type="http://schemas.openxmlformats.org/officeDocument/2006/relationships/hyperlink" Target="https://marvelapp.com/blog/hamburger-menu-alternatives-mobile-navigatio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airbnb/javascript" TargetMode="External"/><Relationship Id="rId4" Type="http://schemas.openxmlformats.org/officeDocument/2006/relationships/hyperlink" Target="https://google.github.io/styleguide/jsguide.html" TargetMode="External"/><Relationship Id="rId5" Type="http://schemas.openxmlformats.org/officeDocument/2006/relationships/hyperlink" Target="https://standardjs.com/rules.html" TargetMode="External"/><Relationship Id="rId6" Type="http://schemas.openxmlformats.org/officeDocument/2006/relationships/hyperlink" Target="https://standardjs.com/index.html#who-uses-javascript-standard-styl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3.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ZdlJQS1hJaVlFNHZoTEFERDBjX0VUcWItY2FibU9PS042blc1SUsxOE9jIiwiY29udGVudElkIjoiY3VzdG9tLXJlc3BvbnNlLWZyZWVSZXNwb25zZS10ZXh0Iiwic2xpZGVJZCI6ImcxMTBhYzVlMmMwMl8wXzM4OSIsImNvbnRlbnRJbnN0YW5jZUlkIjoiMVl2UlBLWElpWUU0dmhMQUREMGNfRVRxYi1jYWJtT09LTjZuVzVJSzE4T2MvODQ0MTRmODktNmEzNy00OGY3LWFiNmQtYTc5NDI1YjMzZDk3In0=pearId=magic-pear-metadata-identifier"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9.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ZdlJQS1hJaVlFNHZoTEFERDBjX0VUcWItY2FibU9PS042blc1SUsxOE9jIiwiY29udGVudElkIjoiY3VzdG9tLXJlc3BvbnNlLWZyZWVSZXNwb25zZS10ZXh0Iiwic2xpZGVJZCI6ImcxMTBhYzVlMmMwMl8wXzM5NCIsImNvbnRlbnRJbnN0YW5jZUlkIjoiMVl2UlBLWElpWUU0dmhMQUREMGNfRVRxYi1jYWJtT09LTjZuVzVJSzE4T2MvY2I2NTdjODctOTliZi00ODgwLTk1OWEtYjQ2YTRiZDk5NDcyIn0=pearId=magic-pear-metadata-identifier"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2.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ZdlJQS1hJaVlFNHZoTEFERDBjX0VUcWItY2FibU9PS042blc1SUsxOE9jIiwiY29udGVudElkIjoiY3VzdG9tLXJlc3BvbnNlLWZyZWVSZXNwb25zZS10ZXh0Iiwic2xpZGVJZCI6ImcxMTBhYzVlMmMwMl8wXzM5OSIsImNvbnRlbnRJbnN0YW5jZUlkIjoiMVl2UlBLWElpWUU0dmhMQUREMGNfRVRxYi1jYWJtT09LTjZuVzVJSzE4T2MvZGU1YWM3NDUtZjYzOS00MmFkLTlhYzEtMGUzN2U4ZDA2YWY4In0=pearId=magic-pear-metadata-identifie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developer.mozilla.org/en-US/docs/Learn/HTML/Forms/Form_validation" TargetMode="External"/><Relationship Id="rId4" Type="http://schemas.openxmlformats.org/officeDocument/2006/relationships/hyperlink" Target="https://www.w3schools.com/js/js_validation_api.asp"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5.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ZdlJQS1hJaVlFNHZoTEFERDBjX0VUcWItY2FibU9PS042blc1SUsxOE9jIiwiY29udGVudElkIjoiY3VzdG9tLXJlc3BvbnNlLWZyZWVSZXNwb25zZS10ZXh0Iiwic2xpZGVJZCI6ImcxMTBhYzVlMmMwMl8wXzQ0NCIsImNvbnRlbnRJbnN0YW5jZUlkIjoiMVl2UlBLWElpWUU0dmhMQUREMGNfRVRxYi1jYWJtT09LTjZuVzVJSzE4T2MvZjFlOWZlYzgtMzE3Ni00ZmE4LWExNTgtZDUyNDI3YjJkYjMzIn0=pearId=magic-pear-metadata-identifier"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6.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ZdlJQS1hJaVlFNHZoTEFERDBjX0VUcWItY2FibU9PS042blc1SUsxOE9jIiwiY29udGVudElkIjoiY3VzdG9tLXJlc3BvbnNlLWZyZWVSZXNwb25zZS10ZXh0Iiwic2xpZGVJZCI6ImcxMTBhYzVlMmMwMl8wXzQ0OSIsImNvbnRlbnRJbnN0YW5jZUlkIjoiMVl2UlBLWElpWUU0dmhMQUREMGNfRVRxYi1jYWJtT09LTjZuVzVJSzE4T2MvYzA2YzJmZDMtNGJkZS00OTUzLTllYzEtOGRhODk0N2QxNTJjIn0=pearId=magic-pear-metadata-identifier"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8.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ZdlJQS1hJaVlFNHZoTEFERDBjX0VUcWItY2FibU9PS042blc1SUsxOE9jIiwiY29udGVudElkIjoiY3VzdG9tLXJlc3BvbnNlLWZyZWVSZXNwb25zZS10ZXh0Iiwic2xpZGVJZCI6ImcxMTBhYzVlMmMwMl8wXzQ1NCIsImNvbnRlbnRJbnN0YW5jZUlkIjoiMVl2UlBLWElpWUU0dmhMQUREMGNfRVRxYi1jYWJtT09LTjZuVzVJSzE4T2MvMGEwY2Y0ZTAtN2ZmOC00NmZiLWJmNjktZWZkYTUxYjRkOWFkIn0=pearId=magic-pear-metadata-identifier"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codeburst.io/javascript-wtf-is-es6-es8-es-2017-ecmascript-dca859e4821c"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github.com/lukehoban/es6feature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babeljs.i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mikecavaliere.com/javascript-linting-what-developers-need-to-know/"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hackernoon.com/how-linting-and-eslint-improve-code-quality-fa83d2469ef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eslint.org/" TargetMode="External"/><Relationship Id="rId4" Type="http://schemas.openxmlformats.org/officeDocument/2006/relationships/hyperlink" Target="https://marketplace.visualstudio.com/items?itemName=dbaeumer.vscode-eslint" TargetMode="External"/><Relationship Id="rId5" Type="http://schemas.openxmlformats.org/officeDocument/2006/relationships/hyperlink" Target="https://www.digitalocean.com/community/tutorials/linting-and-formatting-with-eslint-in-vs-cod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youtube.com/watch?v=hkfBvpEfWdA" TargetMode="External"/><Relationship Id="rId4" Type="http://schemas.openxmlformats.org/officeDocument/2006/relationships/hyperlink" Target="https://prettier.io/playground" TargetMode="External"/><Relationship Id="rId5" Type="http://schemas.openxmlformats.org/officeDocument/2006/relationships/hyperlink" Target="https://prettier.io/"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JavaScript in the Real World</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Mr Mack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2"/>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is linting?</a:t>
            </a:r>
            <a:endParaRPr/>
          </a:p>
        </p:txBody>
      </p:sp>
      <p:pic>
        <p:nvPicPr>
          <p:cNvPr id="331" name="Google Shape;331;p22">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332" name="Google Shape;332;p22">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Which problems can linting prevent?</a:t>
            </a:r>
            <a:endParaRPr/>
          </a:p>
        </p:txBody>
      </p:sp>
      <p:pic>
        <p:nvPicPr>
          <p:cNvPr id="338" name="Google Shape;338;p23">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339" name="Google Shape;339;p23">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Why should you use prettier?</a:t>
            </a:r>
            <a:endParaRPr/>
          </a:p>
        </p:txBody>
      </p:sp>
      <p:pic>
        <p:nvPicPr>
          <p:cNvPr id="345" name="Google Shape;345;p24">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346" name="Google Shape;346;p24">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5"/>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DYNAMIC USER INTERFACE INTERACTIONS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357" name="Google Shape;357;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JavaScript is a very powerful language. It is capable of creating complex web applications that work everywhere. But it is just as often used on a smaller scale. JavaScript is the glue that holds even less flashy websites together- it makes drop-downs drop down and image sliders slide.  </a:t>
            </a:r>
            <a:endParaRPr/>
          </a:p>
          <a:p>
            <a:pPr indent="0" lvl="0" marL="0" rtl="0" algn="l">
              <a:spcBef>
                <a:spcPts val="1200"/>
              </a:spcBef>
              <a:spcAft>
                <a:spcPts val="0"/>
              </a:spcAft>
              <a:buNone/>
            </a:pPr>
            <a:r>
              <a:rPr lang="en"/>
              <a:t>Fortunately, at this point, you already have all the tools you need to make these items without resorting to using a bloated framework like bootstrap. (Nothing against bootstrap… you just do not need it! Good for you!)</a:t>
            </a:r>
            <a:endParaRPr/>
          </a:p>
          <a:p>
            <a:pPr indent="0" lvl="0" marL="0" rtl="0" algn="l">
              <a:spcBef>
                <a:spcPts val="1200"/>
              </a:spcBef>
              <a:spcAft>
                <a:spcPts val="1200"/>
              </a:spcAft>
              <a:buNone/>
            </a:pPr>
            <a:r>
              <a:rPr lang="en"/>
              <a:t>We aren’t presenting any new content in this lesson - just giving you the chance to practice some of the techniques that you’re going to be using on a daily basis as a JavaScript programmer.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Learning Outcomes</a:t>
            </a:r>
            <a:endParaRPr/>
          </a:p>
        </p:txBody>
      </p:sp>
      <p:sp>
        <p:nvSpPr>
          <p:cNvPr id="363" name="Google Shape;363;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Practice everyday techniques used by JavaScript programmers.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Drop-down Menus</a:t>
            </a:r>
            <a:endParaRPr/>
          </a:p>
        </p:txBody>
      </p:sp>
      <p:sp>
        <p:nvSpPr>
          <p:cNvPr id="369" name="Google Shape;369;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You know what we’re talking about here. Picture a nav-bar or a button and when you click it the menu slides down nicely. As mentioned previously, you already know everything you need to create this element. Here are some things to keep in mind:</a:t>
            </a:r>
            <a:endParaRPr/>
          </a:p>
          <a:p>
            <a:pPr indent="-304958" lvl="0" marL="457200" rtl="0" algn="l">
              <a:spcBef>
                <a:spcPts val="1200"/>
              </a:spcBef>
              <a:spcAft>
                <a:spcPts val="0"/>
              </a:spcAft>
              <a:buSzPct val="100000"/>
              <a:buChar char="●"/>
            </a:pPr>
            <a:r>
              <a:rPr lang="en"/>
              <a:t>You can allow the menu to show up either on click or on hover.</a:t>
            </a:r>
            <a:endParaRPr/>
          </a:p>
          <a:p>
            <a:pPr indent="-304958" lvl="0" marL="457200" rtl="0" algn="l">
              <a:spcBef>
                <a:spcPts val="0"/>
              </a:spcBef>
              <a:spcAft>
                <a:spcPts val="0"/>
              </a:spcAft>
              <a:buSzPct val="100000"/>
              <a:buChar char="●"/>
            </a:pPr>
            <a:r>
              <a:rPr lang="en"/>
              <a:t>You should hard-code the menu items into your HTML but hide/reveal them using JavaScript. You can do this either by adding a class (visible or something) or by manually setting the style in JS.</a:t>
            </a:r>
            <a:endParaRPr/>
          </a:p>
          <a:p>
            <a:pPr indent="-304958" lvl="0" marL="457200" rtl="0" algn="l">
              <a:spcBef>
                <a:spcPts val="0"/>
              </a:spcBef>
              <a:spcAft>
                <a:spcPts val="0"/>
              </a:spcAft>
              <a:buSzPct val="100000"/>
              <a:buChar char="●"/>
            </a:pPr>
            <a:r>
              <a:rPr lang="en"/>
              <a:t>Make sure the code is reusable! You should be able to create multiple drop-downs on a page without repeating the JavaScript code.</a:t>
            </a:r>
            <a:endParaRPr/>
          </a:p>
          <a:p>
            <a:pPr indent="-304958" lvl="0" marL="457200" rtl="0" algn="l">
              <a:spcBef>
                <a:spcPts val="0"/>
              </a:spcBef>
              <a:spcAft>
                <a:spcPts val="0"/>
              </a:spcAft>
              <a:buSzPct val="100000"/>
              <a:buChar char="●"/>
            </a:pPr>
            <a:r>
              <a:rPr lang="en"/>
              <a:t>If you bundle your code into a module you can </a:t>
            </a:r>
            <a:r>
              <a:rPr lang="en" u="sng">
                <a:solidFill>
                  <a:schemeClr val="hlink"/>
                </a:solidFill>
                <a:hlinkClick r:id="rId3"/>
              </a:rPr>
              <a:t>publish it to npm</a:t>
            </a:r>
            <a:r>
              <a:rPr lang="en"/>
              <a:t> and then install and use it anytime you like! Nothing like publishing your own modules to make you feel like a pro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Mobile menus</a:t>
            </a:r>
            <a:endParaRPr/>
          </a:p>
        </p:txBody>
      </p:sp>
      <p:sp>
        <p:nvSpPr>
          <p:cNvPr id="375" name="Google Shape;375;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Mobile versions of your sites are almost definitely going to need their own menu implementation. Depending on how you decided to implement your drop-down, you could reuse it here, but there are tons of more inventive options out there.</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u="sng">
                <a:solidFill>
                  <a:schemeClr val="hlink"/>
                </a:solidFill>
                <a:hlinkClick r:id="rId3"/>
              </a:rPr>
              <a:t>Browse the web</a:t>
            </a:r>
            <a:r>
              <a:rPr lang="en"/>
              <a:t> for </a:t>
            </a:r>
            <a:r>
              <a:rPr lang="en" u="sng">
                <a:solidFill>
                  <a:schemeClr val="hlink"/>
                </a:solidFill>
                <a:hlinkClick r:id="rId4"/>
              </a:rPr>
              <a:t>some</a:t>
            </a:r>
            <a:r>
              <a:rPr lang="en"/>
              <a:t> </a:t>
            </a:r>
            <a:r>
              <a:rPr lang="en" u="sng">
                <a:solidFill>
                  <a:schemeClr val="hlink"/>
                </a:solidFill>
                <a:hlinkClick r:id="rId5"/>
              </a:rPr>
              <a:t>inspiration</a:t>
            </a:r>
            <a:r>
              <a:rPr lang="en"/>
              <a:t>, pick something and try to implement it!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Image slider</a:t>
            </a:r>
            <a:endParaRPr/>
          </a:p>
        </p:txBody>
      </p:sp>
      <p:sp>
        <p:nvSpPr>
          <p:cNvPr id="381" name="Google Shape;381;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Again, there’s not much instruction needed here - just practice.  </a:t>
            </a:r>
            <a:endParaRPr/>
          </a:p>
          <a:p>
            <a:pPr indent="0" lvl="0" marL="0" rtl="0" algn="l">
              <a:spcBef>
                <a:spcPts val="1200"/>
              </a:spcBef>
              <a:spcAft>
                <a:spcPts val="0"/>
              </a:spcAft>
              <a:buNone/>
            </a:pPr>
            <a:r>
              <a:rPr lang="en"/>
              <a:t>Create a simple image carousel. It should contain arrows on each side to advance the image forward or backward. It should automatically move forward every 5 seconds. It should contain the little navigation circles at the bottom that indicate which slide you are on (and they should be click-able to advance to that particular slide).</a:t>
            </a:r>
            <a:endParaRPr/>
          </a:p>
          <a:p>
            <a:pPr indent="0" lvl="0" marL="0" rtl="0" algn="l">
              <a:spcBef>
                <a:spcPts val="1200"/>
              </a:spcBef>
              <a:spcAft>
                <a:spcPts val="1200"/>
              </a:spcAft>
              <a:buNone/>
            </a:pPr>
            <a:r>
              <a:rPr lang="en"/>
              <a:t>Don’t spend too much time worrying about getting your images to display at the correct size – it’s more important to get the slider sliding.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Image slider</a:t>
            </a:r>
            <a:endParaRPr/>
          </a:p>
        </p:txBody>
      </p:sp>
      <p:sp>
        <p:nvSpPr>
          <p:cNvPr id="387" name="Google Shape;387;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This one is a little more involved than the last two, so think about how you would set up the different elements within the site.  </a:t>
            </a:r>
            <a:endParaRPr/>
          </a:p>
          <a:p>
            <a:pPr indent="-298767" lvl="0" marL="457200" rtl="0" algn="l">
              <a:spcBef>
                <a:spcPts val="0"/>
              </a:spcBef>
              <a:spcAft>
                <a:spcPts val="0"/>
              </a:spcAft>
              <a:buSzPct val="100000"/>
              <a:buChar char="●"/>
            </a:pPr>
            <a:r>
              <a:rPr lang="en"/>
              <a:t>Set up a very wide div which will contain the individual “slides” of each image. By appropriately positioning that div inside a container div (which acts like a picture frame), you can choose which slide is visible at any given time.</a:t>
            </a:r>
            <a:endParaRPr/>
          </a:p>
          <a:p>
            <a:pPr indent="-298767" lvl="0" marL="457200" rtl="0" algn="l">
              <a:spcBef>
                <a:spcPts val="0"/>
              </a:spcBef>
              <a:spcAft>
                <a:spcPts val="0"/>
              </a:spcAft>
              <a:buSzPct val="100000"/>
              <a:buChar char="●"/>
            </a:pPr>
            <a:r>
              <a:rPr lang="en"/>
              <a:t>Once you have the slider positioned properly, build functions for “next” and “previous” which will advance to the next or previous slide accordingly. Make the transitions smooth using simple effects.</a:t>
            </a:r>
            <a:endParaRPr/>
          </a:p>
          <a:p>
            <a:pPr indent="-298767" lvl="0" marL="457200" rtl="0" algn="l">
              <a:spcBef>
                <a:spcPts val="0"/>
              </a:spcBef>
              <a:spcAft>
                <a:spcPts val="0"/>
              </a:spcAft>
              <a:buSzPct val="100000"/>
              <a:buChar char="●"/>
            </a:pPr>
            <a:r>
              <a:rPr lang="en"/>
              <a:t>Set up arrow buttons which activate those functions and play with cycling through the images.</a:t>
            </a:r>
            <a:endParaRPr/>
          </a:p>
          <a:p>
            <a:pPr indent="-298767" lvl="0" marL="457200" rtl="0" algn="l">
              <a:spcBef>
                <a:spcPts val="0"/>
              </a:spcBef>
              <a:spcAft>
                <a:spcPts val="0"/>
              </a:spcAft>
              <a:buSzPct val="100000"/>
              <a:buChar char="●"/>
            </a:pPr>
            <a:r>
              <a:rPr lang="en"/>
              <a:t>Add in some navigation dots at the bottom of the slides. Make a horizontal series of empty circles with CSS immediately below the slideshow. Each circle represents a slide, so whenever a new slide is activated, its corresponding circle gets filled in so you can tell where in the show you are. Make each circle link to that particular slide, so you can click on the circle and it will jump to that slide.</a:t>
            </a:r>
            <a:endParaRPr/>
          </a:p>
          <a:p>
            <a:pPr indent="-298767" lvl="0" marL="457200" rtl="0" algn="l">
              <a:spcBef>
                <a:spcPts val="0"/>
              </a:spcBef>
              <a:spcAft>
                <a:spcPts val="0"/>
              </a:spcAft>
              <a:buSzPct val="100000"/>
              <a:buChar char="●"/>
            </a:pPr>
            <a:r>
              <a:rPr lang="en"/>
              <a:t>Add a timeout which advances the slides every 5 seconds.</a:t>
            </a:r>
            <a:endParaRPr/>
          </a:p>
          <a:p>
            <a:pPr indent="-298767" lvl="0" marL="457200" rtl="0" algn="l">
              <a:spcBef>
                <a:spcPts val="0"/>
              </a:spcBef>
              <a:spcAft>
                <a:spcPts val="0"/>
              </a:spcAft>
              <a:buSzPct val="100000"/>
              <a:buChar char="●"/>
            </a:pPr>
            <a:r>
              <a:rPr lang="en"/>
              <a:t>Play around with your slideshow!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Style Guides</a:t>
            </a:r>
            <a:endParaRPr/>
          </a:p>
        </p:txBody>
      </p:sp>
      <p:sp>
        <p:nvSpPr>
          <p:cNvPr id="284" name="Google Shape;284;p14"/>
          <p:cNvSpPr txBox="1"/>
          <p:nvPr>
            <p:ph idx="1" type="body"/>
          </p:nvPr>
        </p:nvSpPr>
        <p:spPr>
          <a:xfrm>
            <a:off x="1303800" y="1450550"/>
            <a:ext cx="7030500" cy="308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Code style is important! Having a consistent set of style rules for things such as indentation or preferred quote style makes your code more maintainable and easier to read. There are several popular JavaScript style guides on the net that set standards for these types of things, and a little time spent reading them will make you a better developer.</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The </a:t>
            </a:r>
            <a:r>
              <a:rPr lang="en" u="sng">
                <a:solidFill>
                  <a:schemeClr val="hlink"/>
                </a:solidFill>
                <a:hlinkClick r:id="rId3"/>
              </a:rPr>
              <a:t>Airbnb Style Guide</a:t>
            </a:r>
            <a:r>
              <a:rPr lang="en"/>
              <a:t> is one of the most popular. It is also very well formatted and easy to read.</a:t>
            </a:r>
            <a:endParaRPr/>
          </a:p>
          <a:p>
            <a:pPr indent="-311150" lvl="0" marL="457200" rtl="0" algn="l">
              <a:spcBef>
                <a:spcPts val="0"/>
              </a:spcBef>
              <a:spcAft>
                <a:spcPts val="0"/>
              </a:spcAft>
              <a:buSzPts val="1300"/>
              <a:buChar char="●"/>
            </a:pPr>
            <a:r>
              <a:rPr lang="en"/>
              <a:t>Google also has their own </a:t>
            </a:r>
            <a:r>
              <a:rPr lang="en" u="sng">
                <a:solidFill>
                  <a:schemeClr val="hlink"/>
                </a:solidFill>
                <a:hlinkClick r:id="rId4"/>
              </a:rPr>
              <a:t>style guide</a:t>
            </a:r>
            <a:r>
              <a:rPr lang="en"/>
              <a:t> for JavaScript.</a:t>
            </a:r>
            <a:endParaRPr/>
          </a:p>
          <a:p>
            <a:pPr indent="-311150" lvl="0" marL="457200" rtl="0" algn="l">
              <a:spcBef>
                <a:spcPts val="0"/>
              </a:spcBef>
              <a:spcAft>
                <a:spcPts val="0"/>
              </a:spcAft>
              <a:buSzPts val="1300"/>
              <a:buChar char="●"/>
            </a:pPr>
            <a:r>
              <a:rPr lang="en"/>
              <a:t>The </a:t>
            </a:r>
            <a:r>
              <a:rPr lang="en" u="sng">
                <a:solidFill>
                  <a:schemeClr val="hlink"/>
                </a:solidFill>
                <a:hlinkClick r:id="rId5"/>
              </a:rPr>
              <a:t>JavaScript Standard Style</a:t>
            </a:r>
            <a:r>
              <a:rPr lang="en"/>
              <a:t>. Used by companies like NPM and GitHub, among </a:t>
            </a:r>
            <a:r>
              <a:rPr lang="en" u="sng">
                <a:solidFill>
                  <a:schemeClr val="hlink"/>
                </a:solidFill>
                <a:hlinkClick r:id="rId6"/>
              </a:rPr>
              <a:t>others</a:t>
            </a:r>
            <a:r>
              <a:rPr lang="en"/>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2"/>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Knowledge Check</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are some different types of navigation menus?</a:t>
            </a:r>
            <a:endParaRPr/>
          </a:p>
        </p:txBody>
      </p:sp>
      <p:pic>
        <p:nvPicPr>
          <p:cNvPr id="398" name="Google Shape;398;p33">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399" name="Google Shape;399;p33">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are the alternatives to hamburger menus?</a:t>
            </a:r>
            <a:endParaRPr/>
          </a:p>
        </p:txBody>
      </p:sp>
      <p:pic>
        <p:nvPicPr>
          <p:cNvPr id="405" name="Google Shape;405;p34">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406" name="Google Shape;406;p34">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are the downsides of hamburger menus?</a:t>
            </a:r>
            <a:endParaRPr/>
          </a:p>
        </p:txBody>
      </p:sp>
      <p:pic>
        <p:nvPicPr>
          <p:cNvPr id="412" name="Google Shape;412;p35">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413" name="Google Shape;413;p35">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6"/>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FORMS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424" name="Google Shape;424;p3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Forms are a crucial part of most websites. Almost every major site has sign-up forms, contact forms, search forms and more! Luckily HTML5 and JavaScript have some handy built-in methods.</a:t>
            </a:r>
            <a:endParaRPr/>
          </a:p>
          <a:p>
            <a:pPr indent="0" lvl="0" marL="0" rtl="0" algn="l">
              <a:spcBef>
                <a:spcPts val="1200"/>
              </a:spcBef>
              <a:spcAft>
                <a:spcPts val="0"/>
              </a:spcAft>
              <a:buNone/>
            </a:pPr>
            <a:r>
              <a:rPr lang="en" u="sng">
                <a:solidFill>
                  <a:schemeClr val="hlink"/>
                </a:solidFill>
                <a:hlinkClick r:id="rId3"/>
              </a:rPr>
              <a:t>This tutorial</a:t>
            </a:r>
            <a:r>
              <a:rPr lang="en"/>
              <a:t> covers pretty much everything you need to know about HTML form validation.</a:t>
            </a:r>
            <a:endParaRPr/>
          </a:p>
          <a:p>
            <a:pPr indent="0" lvl="0" marL="0" rtl="0" algn="l">
              <a:spcBef>
                <a:spcPts val="1200"/>
              </a:spcBef>
              <a:spcAft>
                <a:spcPts val="1200"/>
              </a:spcAft>
              <a:buNone/>
            </a:pPr>
            <a:r>
              <a:rPr lang="en"/>
              <a:t>For Reference, </a:t>
            </a:r>
            <a:r>
              <a:rPr lang="en" u="sng">
                <a:solidFill>
                  <a:schemeClr val="hlink"/>
                </a:solidFill>
                <a:hlinkClick r:id="rId4"/>
              </a:rPr>
              <a:t>this document</a:t>
            </a:r>
            <a:r>
              <a:rPr lang="en"/>
              <a:t> covers the JavaScript validation API in a more concise format. These functions were explained in the previous article. Typically, with HTML forms, the inputs are validated upon form submission, but you can use these functions to check validity whenever you like (such as when a user clicks or tabs out of a specific input field).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Learning Outcomes</a:t>
            </a:r>
            <a:endParaRPr/>
          </a:p>
        </p:txBody>
      </p:sp>
      <p:sp>
        <p:nvSpPr>
          <p:cNvPr id="430" name="Google Shape;430;p3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Understand the importance of validation in HTML forms.</a:t>
            </a:r>
            <a:endParaRPr/>
          </a:p>
          <a:p>
            <a:pPr indent="-311150" lvl="0" marL="457200" rtl="0" algn="l">
              <a:spcBef>
                <a:spcPts val="0"/>
              </a:spcBef>
              <a:spcAft>
                <a:spcPts val="0"/>
              </a:spcAft>
              <a:buSzPts val="1300"/>
              <a:buChar char="●"/>
            </a:pPr>
            <a:r>
              <a:rPr lang="en"/>
              <a:t>Add validation attributes in HTML forms.</a:t>
            </a:r>
            <a:endParaRPr/>
          </a:p>
          <a:p>
            <a:pPr indent="-311150" lvl="0" marL="457200" rtl="0" algn="l">
              <a:spcBef>
                <a:spcPts val="0"/>
              </a:spcBef>
              <a:spcAft>
                <a:spcPts val="0"/>
              </a:spcAft>
              <a:buSzPts val="1300"/>
              <a:buChar char="●"/>
            </a:pPr>
            <a:r>
              <a:rPr lang="en"/>
              <a:t>Understand Constraint Validation API for more control over form validation.</a:t>
            </a:r>
            <a:endParaRPr/>
          </a:p>
          <a:p>
            <a:pPr indent="-311150" lvl="0" marL="457200" rtl="0" algn="l">
              <a:spcBef>
                <a:spcPts val="0"/>
              </a:spcBef>
              <a:spcAft>
                <a:spcPts val="0"/>
              </a:spcAft>
              <a:buSzPts val="1300"/>
              <a:buChar char="●"/>
            </a:pPr>
            <a:r>
              <a:rPr lang="en"/>
              <a:t>Add custom styling to validation errors.</a:t>
            </a:r>
            <a:endParaRPr/>
          </a:p>
          <a:p>
            <a:pPr indent="-311150" lvl="0" marL="457200" rtl="0" algn="l">
              <a:spcBef>
                <a:spcPts val="0"/>
              </a:spcBef>
              <a:spcAft>
                <a:spcPts val="0"/>
              </a:spcAft>
              <a:buSzPts val="1300"/>
              <a:buChar char="●"/>
            </a:pPr>
            <a:r>
              <a:rPr lang="en"/>
              <a:t>Add validation using only JavaScript.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9"/>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Challenge Time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a:t>
            </a:r>
            <a:r>
              <a:rPr lang="en"/>
              <a:t> : Form</a:t>
            </a:r>
            <a:endParaRPr/>
          </a:p>
        </p:txBody>
      </p:sp>
      <p:sp>
        <p:nvSpPr>
          <p:cNvPr id="441" name="Google Shape;441;p4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Build a browser form which collects Email, Country, Zip Code, Password and Password Confirmation fields. It should use live inline validation to inform the user whether a field is properly filled in or not. That means highlighting a field red and providing a helpful error message until it has been filled in properly.</a:t>
            </a:r>
            <a:endParaRPr/>
          </a:p>
          <a:p>
            <a:pPr indent="0" lvl="0" marL="0" rtl="0" algn="l">
              <a:spcBef>
                <a:spcPts val="1200"/>
              </a:spcBef>
              <a:spcAft>
                <a:spcPts val="1200"/>
              </a:spcAft>
              <a:buNone/>
            </a:pPr>
            <a:r>
              <a:rPr lang="en"/>
              <a:t>The form doesn’t need to actually submit, but you should give an error message if the button is pushed with any active errors or unfilled required fields. If all is well and the form is “submitted”, give the user a high five.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 : Form</a:t>
            </a:r>
            <a:endParaRPr/>
          </a:p>
        </p:txBody>
      </p:sp>
      <p:sp>
        <p:nvSpPr>
          <p:cNvPr id="447" name="Google Shape;447;p4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Set up a blank HTML document</a:t>
            </a:r>
            <a:endParaRPr/>
          </a:p>
          <a:p>
            <a:pPr indent="-311150" lvl="0" marL="457200" rtl="0" algn="l">
              <a:spcBef>
                <a:spcPts val="0"/>
              </a:spcBef>
              <a:spcAft>
                <a:spcPts val="0"/>
              </a:spcAft>
              <a:buSzPts val="1300"/>
              <a:buChar char="●"/>
            </a:pPr>
            <a:r>
              <a:rPr lang="en"/>
              <a:t>Think about how you would set up the different form elements and their accompanying validators. What objects and functions will you need? A few minutes of thought can save you from wasting an hour of coding. The best thing you can do is whiteboard the entire solution before even touching the computer.</a:t>
            </a:r>
            <a:endParaRPr/>
          </a:p>
          <a:p>
            <a:pPr indent="-311150" lvl="0" marL="457200" rtl="0" algn="l">
              <a:spcBef>
                <a:spcPts val="0"/>
              </a:spcBef>
              <a:spcAft>
                <a:spcPts val="0"/>
              </a:spcAft>
              <a:buSzPts val="1300"/>
              <a:buChar char="●"/>
            </a:pPr>
            <a:r>
              <a:rPr lang="en"/>
              <a:t>Write the simple form elements. Don’t worry about styling them.</a:t>
            </a:r>
            <a:endParaRPr/>
          </a:p>
          <a:p>
            <a:pPr indent="-311150" lvl="0" marL="457200" rtl="0" algn="l">
              <a:spcBef>
                <a:spcPts val="0"/>
              </a:spcBef>
              <a:spcAft>
                <a:spcPts val="0"/>
              </a:spcAft>
              <a:buSzPts val="1300"/>
              <a:buChar char="●"/>
            </a:pPr>
            <a:r>
              <a:rPr lang="en"/>
              <a:t>Add the JavaScript code that checks validation as the user progresses through the form. When a user leaves a form field, it should automatically validate that field.</a:t>
            </a:r>
            <a:endParaRPr/>
          </a:p>
          <a:p>
            <a:pPr indent="-311150" lvl="0" marL="457200" rtl="0" algn="l">
              <a:spcBef>
                <a:spcPts val="0"/>
              </a:spcBef>
              <a:spcAft>
                <a:spcPts val="0"/>
              </a:spcAft>
              <a:buSzPts val="1300"/>
              <a:buChar char="●"/>
            </a:pPr>
            <a:r>
              <a:rPr lang="en"/>
              <a:t>Test out all possible cases.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Learning Outcomes</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Set up a linter and prettier to make your code better.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2"/>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Knowledge Check</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3"/>
          <p:cNvSpPr txBox="1"/>
          <p:nvPr>
            <p:ph type="title"/>
          </p:nvPr>
        </p:nvSpPr>
        <p:spPr>
          <a:xfrm>
            <a:off x="824000" y="1613825"/>
            <a:ext cx="58578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Describe the two types of client-side form validation, built-in form validation and validation using JavaScript.</a:t>
            </a:r>
            <a:endParaRPr/>
          </a:p>
        </p:txBody>
      </p:sp>
      <p:pic>
        <p:nvPicPr>
          <p:cNvPr id="458" name="Google Shape;458;p43">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459" name="Google Shape;459;p43">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Write validation checks for HTML forms by using validation attributes.</a:t>
            </a:r>
            <a:endParaRPr/>
          </a:p>
        </p:txBody>
      </p:sp>
      <p:pic>
        <p:nvPicPr>
          <p:cNvPr id="465" name="Google Shape;465;p44">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466" name="Google Shape;466;p44">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5"/>
          <p:cNvSpPr txBox="1"/>
          <p:nvPr>
            <p:ph type="title"/>
          </p:nvPr>
        </p:nvSpPr>
        <p:spPr>
          <a:xfrm>
            <a:off x="824000" y="1613825"/>
            <a:ext cx="58578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Use JavaScript to write custom error messages and add custom styling to the errors.</a:t>
            </a:r>
            <a:endParaRPr/>
          </a:p>
        </p:txBody>
      </p:sp>
      <p:pic>
        <p:nvPicPr>
          <p:cNvPr id="472" name="Google Shape;472;p45">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473" name="Google Shape;473;p45">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46"/>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484" name="Google Shape;484;p4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We’ve been throwing around the term ES6 since our very first lessons, but we haven’t taken the time to properly explain what it means or to investigate the implications of it in our code.</a:t>
            </a:r>
            <a:endParaRPr/>
          </a:p>
          <a:p>
            <a:pPr indent="0" lvl="0" marL="0" rtl="0" algn="l">
              <a:spcBef>
                <a:spcPts val="1200"/>
              </a:spcBef>
              <a:spcAft>
                <a:spcPts val="0"/>
              </a:spcAft>
              <a:buNone/>
            </a:pPr>
            <a:r>
              <a:rPr lang="en"/>
              <a:t>Put simply, ES6 is a version of JavaScript that was officially released in the summer of 2015. It included many new features that make writing JavaScript much easier and cleaner. If you have been following our lessons you have already been learning these new features because, well, ES6 is just JavaScript.</a:t>
            </a:r>
            <a:endParaRPr/>
          </a:p>
          <a:p>
            <a:pPr indent="0" lvl="0" marL="0" rtl="0" algn="l">
              <a:spcBef>
                <a:spcPts val="1200"/>
              </a:spcBef>
              <a:spcAft>
                <a:spcPts val="1200"/>
              </a:spcAft>
              <a:buNone/>
            </a:pPr>
            <a:r>
              <a:rPr lang="en"/>
              <a:t>You have probably also come across articles talking about features in ES7 or ES8 or ES2015 or ES2017 etc. Part of the confusion here is that right after the release of ES6, the committee that makes these decisions changed the naming scheme from ‘version numbers’ (ES5, ES6, ES7 etc.) to ‘release years’ (ES2015, ES2016, ES2017 etc.)</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Read</a:t>
            </a:r>
            <a:endParaRPr/>
          </a:p>
        </p:txBody>
      </p:sp>
      <p:sp>
        <p:nvSpPr>
          <p:cNvPr id="490" name="Google Shape;490;p4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This article</a:t>
            </a:r>
            <a:r>
              <a:rPr lang="en"/>
              <a:t> provides a nice clean explanation and timeline of the various ECMAScript releases.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Features</a:t>
            </a:r>
            <a:endParaRPr/>
          </a:p>
        </p:txBody>
      </p:sp>
      <p:sp>
        <p:nvSpPr>
          <p:cNvPr id="496" name="Google Shape;496;p4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This document</a:t>
            </a:r>
            <a:r>
              <a:rPr lang="en"/>
              <a:t> outlines all the new features that showed up in ES6. As we’ve mentioned you’ve already been using many of these, though there are a few we haven’t specifically covered yet.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Old Code</a:t>
            </a:r>
            <a:endParaRPr/>
          </a:p>
        </p:txBody>
      </p:sp>
      <p:sp>
        <p:nvSpPr>
          <p:cNvPr id="502" name="Google Shape;502;p5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problem with JavaScript constantly updating and adding features is that it sometimes takes web-browsers a while to catch up and implement new features once they’ve been released. At the current time all modern browsers (Chrome, Firefox, Safari and Edge) support all of ES6, and most of ES7, but older browsers (various versions of Internet Explorer for instance) do not. This means, unfortunately, that if you write code that uses these new features it will not run in browsers that do not support it.</a:t>
            </a:r>
            <a:endParaRPr/>
          </a:p>
          <a:p>
            <a:pPr indent="0" lvl="0" marL="0" rtl="0" algn="l">
              <a:spcBef>
                <a:spcPts val="1200"/>
              </a:spcBef>
              <a:spcAft>
                <a:spcPts val="1200"/>
              </a:spcAft>
              <a:buNone/>
            </a:pPr>
            <a:r>
              <a:rPr lang="en"/>
              <a:t>For most of us, this has not been an issue because you are almost definitely using a new browser that automatically updates itself when a new version is released. But in the real world, if you’re selling products to customers you can’t control which browsers people will use to connect to your site.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Babel</a:t>
            </a:r>
            <a:endParaRPr/>
          </a:p>
        </p:txBody>
      </p:sp>
      <p:sp>
        <p:nvSpPr>
          <p:cNvPr id="508" name="Google Shape;508;p5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Fortunately there is solution to this problem. </a:t>
            </a:r>
            <a:r>
              <a:rPr lang="en" u="sng">
                <a:solidFill>
                  <a:schemeClr val="hlink"/>
                </a:solidFill>
                <a:hlinkClick r:id="rId3"/>
              </a:rPr>
              <a:t>Babel</a:t>
            </a:r>
            <a:r>
              <a:rPr lang="en"/>
              <a:t> is a tool that takes your modern JavaScript code and </a:t>
            </a:r>
            <a:r>
              <a:rPr lang="en"/>
              <a:t>translates</a:t>
            </a:r>
            <a:r>
              <a:rPr lang="en"/>
              <a:t> it to code that older browsers can understand. It can be used from the command line with a simple command, and can also easily be added to your webpack configuration. With the babel-loader.</a:t>
            </a:r>
            <a:endParaRPr/>
          </a:p>
          <a:p>
            <a:pPr indent="0" lvl="0" marL="0" rtl="0" algn="l">
              <a:spcBef>
                <a:spcPts val="1200"/>
              </a:spcBef>
              <a:spcAft>
                <a:spcPts val="1200"/>
              </a:spcAft>
              <a:buNone/>
            </a:pPr>
            <a:r>
              <a:rPr lang="en"/>
              <a:t>In all honesty, this is not something that you are going to need to worry about on every project you’re starting. All the ES6 features are present in the large majority of browsers used worldwide. But JavaScript is constantly changing, and as new features are announced and released, you can use Babel to try them out, often before they’re available in any browser!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Linting</a:t>
            </a:r>
            <a:endParaRPr/>
          </a:p>
        </p:txBody>
      </p:sp>
      <p:sp>
        <p:nvSpPr>
          <p:cNvPr id="296" name="Google Shape;296;p16"/>
          <p:cNvSpPr txBox="1"/>
          <p:nvPr>
            <p:ph idx="1" type="body"/>
          </p:nvPr>
        </p:nvSpPr>
        <p:spPr>
          <a:xfrm>
            <a:off x="1303800" y="1457950"/>
            <a:ext cx="7030500" cy="307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style guides we mentioned above are full of really helpful advice for formatting, organizing and composing your code. But there are a lot of rules - it can be difficult to internalize them all. Linters are tools that will scan your code with a set of style rules and will report any errors to you that they find. In some cases, they can even auto-fix the errors! The following articles explain in more detail the benefits of using a linter while you code.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Getting to the point</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This article</a:t>
            </a:r>
            <a:r>
              <a:rPr lang="en"/>
              <a:t> gets right to the point… start here!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Details</a:t>
            </a:r>
            <a:endParaRPr/>
          </a:p>
        </p:txBody>
      </p:sp>
      <p:sp>
        <p:nvSpPr>
          <p:cNvPr id="308" name="Google Shape;308;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This article</a:t>
            </a:r>
            <a:r>
              <a:rPr lang="en"/>
              <a:t> goes a little further by discussing exactly how linters do what they do.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Linting</a:t>
            </a:r>
            <a:endParaRPr/>
          </a:p>
        </p:txBody>
      </p:sp>
      <p:sp>
        <p:nvSpPr>
          <p:cNvPr id="314" name="Google Shape;314;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multiple options for linting your JavaScript, but the most popular (and most common in the industry) is </a:t>
            </a:r>
            <a:r>
              <a:rPr lang="en" u="sng">
                <a:solidFill>
                  <a:schemeClr val="hlink"/>
                </a:solidFill>
                <a:hlinkClick r:id="rId3"/>
              </a:rPr>
              <a:t>eslint</a:t>
            </a:r>
            <a:r>
              <a:rPr lang="en"/>
              <a:t>. Getting it installed and the initial set-up is fairly simple.</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Visual Studio Code - </a:t>
            </a:r>
            <a:r>
              <a:rPr lang="en" u="sng">
                <a:solidFill>
                  <a:schemeClr val="hlink"/>
                </a:solidFill>
                <a:hlinkClick r:id="rId4"/>
              </a:rPr>
              <a:t>The Plugin</a:t>
            </a:r>
            <a:r>
              <a:rPr lang="en"/>
              <a:t> and a </a:t>
            </a:r>
            <a:r>
              <a:rPr lang="en" u="sng">
                <a:solidFill>
                  <a:schemeClr val="hlink"/>
                </a:solidFill>
                <a:hlinkClick r:id="rId5"/>
              </a:rPr>
              <a:t>tutorial</a:t>
            </a:r>
            <a:r>
              <a:rPr lang="en"/>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Prettier</a:t>
            </a:r>
            <a:endParaRPr/>
          </a:p>
        </p:txBody>
      </p:sp>
      <p:sp>
        <p:nvSpPr>
          <p:cNvPr id="320" name="Google Shape;320;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Prettier is awesome. It is similar to a linter, but serves a slightly different function. Prettier will take your JS code and then automatically format it according to a set of rules. Unlike a linter, it’s not looking for style errors, but specifically targeting the layout of your code and making intelligent decisions about things like spaces, indentation levels and line-breaks.</a:t>
            </a:r>
            <a:endParaRPr/>
          </a:p>
          <a:p>
            <a:pPr indent="-311150" lvl="0" marL="457200" rtl="0" algn="l">
              <a:spcBef>
                <a:spcPts val="1200"/>
              </a:spcBef>
              <a:spcAft>
                <a:spcPts val="0"/>
              </a:spcAft>
              <a:buSzPts val="1300"/>
              <a:buChar char="●"/>
            </a:pPr>
            <a:r>
              <a:rPr lang="en" u="sng">
                <a:solidFill>
                  <a:schemeClr val="hlink"/>
                </a:solidFill>
                <a:hlinkClick r:id="rId3"/>
              </a:rPr>
              <a:t>This quick talk</a:t>
            </a:r>
            <a:r>
              <a:rPr lang="en"/>
              <a:t> from prettier’s creator is a great introduction.</a:t>
            </a:r>
            <a:endParaRPr/>
          </a:p>
          <a:p>
            <a:pPr indent="-311150" lvl="0" marL="457200" rtl="0" algn="l">
              <a:spcBef>
                <a:spcPts val="0"/>
              </a:spcBef>
              <a:spcAft>
                <a:spcPts val="0"/>
              </a:spcAft>
              <a:buSzPts val="1300"/>
              <a:buChar char="●"/>
            </a:pPr>
            <a:r>
              <a:rPr lang="en"/>
              <a:t>Give it a test drive </a:t>
            </a:r>
            <a:r>
              <a:rPr lang="en" u="sng">
                <a:solidFill>
                  <a:schemeClr val="hlink"/>
                </a:solidFill>
                <a:hlinkClick r:id="rId4"/>
              </a:rPr>
              <a:t>here</a:t>
            </a:r>
            <a:r>
              <a:rPr lang="en"/>
              <a:t>. Go ahead and copy/paste some of your old JavaScript code into that editor and see what happens.</a:t>
            </a:r>
            <a:endParaRPr/>
          </a:p>
          <a:p>
            <a:pPr indent="-311150" lvl="0" marL="457200" rtl="0" algn="l">
              <a:spcBef>
                <a:spcPts val="0"/>
              </a:spcBef>
              <a:spcAft>
                <a:spcPts val="0"/>
              </a:spcAft>
              <a:buSzPts val="1300"/>
              <a:buChar char="●"/>
            </a:pPr>
            <a:r>
              <a:rPr lang="en"/>
              <a:t>Setup is simple. </a:t>
            </a:r>
            <a:r>
              <a:rPr lang="en" u="sng">
                <a:solidFill>
                  <a:schemeClr val="hlink"/>
                </a:solidFill>
                <a:hlinkClick r:id="rId5"/>
              </a:rPr>
              <a:t>The homepage</a:t>
            </a:r>
            <a:r>
              <a:rPr lang="en"/>
              <a:t> links to tutorials for most popular editors.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Knowledge Check</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