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Nunito"/>
      <p:regular r:id="rId85"/>
      <p:bold r:id="rId86"/>
      <p:italic r:id="rId87"/>
      <p:boldItalic r:id="rId88"/>
    </p:embeddedFont>
    <p:embeddedFont>
      <p:font typeface="Maven Pro"/>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Nunito-bold.fntdata"/><Relationship Id="rId41" Type="http://schemas.openxmlformats.org/officeDocument/2006/relationships/slide" Target="slides/slide36.xml"/><Relationship Id="rId85" Type="http://schemas.openxmlformats.org/officeDocument/2006/relationships/font" Target="fonts/Nunito-regular.fntdata"/><Relationship Id="rId44" Type="http://schemas.openxmlformats.org/officeDocument/2006/relationships/slide" Target="slides/slide39.xml"/><Relationship Id="rId88" Type="http://schemas.openxmlformats.org/officeDocument/2006/relationships/font" Target="fonts/Nunito-boldItalic.fntdata"/><Relationship Id="rId43" Type="http://schemas.openxmlformats.org/officeDocument/2006/relationships/slide" Target="slides/slide38.xml"/><Relationship Id="rId87" Type="http://schemas.openxmlformats.org/officeDocument/2006/relationships/font" Target="fonts/Nunito-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avenPr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MavenPro-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0bbc0752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0bbc0752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bbc0752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bbc0752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0bbc0752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0bbc0752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0bbc0752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0bbc0752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0bbc0752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0bbc0752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Of course, there are many more occasions where one would want to use Promises beyond fetching data, so learning these things now will be very useful to you.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0bbc0752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0bbc0752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bbc0752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bbc0752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0bbc0752b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0bbc0752b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bbc0752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bbc0752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0bbc0752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0bbc0752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bbc0752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bbc0752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bbc075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bbc075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0bbc0752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0bbc0752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0bbc0752b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0bbc0752b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0bbc0752b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0bbc0752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0bbc0752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0bbc0752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0bbc0752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0bbc0752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0bbc0752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0bbc0752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0bbc0752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0bbc0752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0bbc0752b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0bbc0752b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0bbc0752b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0bbc0752b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bbc0752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bbc0752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0bbc0752b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0bbc0752b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0bbc0752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0bbc0752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0bbc0752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0bbc0752b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0bbc0752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0bbc0752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0bbc0752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0bbc0752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0bbc0752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0bbc0752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0bbc0752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0bbc0752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0bbc0752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0bbc0752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0bbc0752b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0bbc0752b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0bbc0752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0bbc0752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bbc0752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bbc0752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0bbc0752b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0bbc0752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0bbc0752b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0bbc0752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10bbc0752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10bbc0752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10bbc0752b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10bbc0752b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10bbc0752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10bbc0752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10bbc0752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10bbc0752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10bbc0752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10bbc0752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0bbc0752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0bbc0752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0bbc0752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10bbc0752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0bbc0752b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10bbc0752b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bbc0752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bbc0752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0bbc0752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0bbc0752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0bbc0752b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0bbc0752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10bbc0752b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10bbc0752b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10bbc0752b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10bbc0752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0bbc0752b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0bbc0752b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1afda2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11afda2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1afda21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11afda21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The second example looks much more like the kind of functions you are used to writing, however, did you notice the </a:t>
            </a:r>
            <a:r>
              <a:rPr lang="en" sz="1350">
                <a:solidFill>
                  <a:srgbClr val="E83E8C"/>
                </a:solidFill>
                <a:highlight>
                  <a:srgbClr val="FFFFFF"/>
                </a:highlight>
                <a:latin typeface="Courier New"/>
                <a:ea typeface="Courier New"/>
                <a:cs typeface="Courier New"/>
                <a:sym typeface="Courier New"/>
              </a:rPr>
              <a:t>async</a:t>
            </a:r>
            <a:r>
              <a:rPr lang="en" sz="1350">
                <a:solidFill>
                  <a:srgbClr val="4A4A4A"/>
                </a:solidFill>
                <a:highlight>
                  <a:srgbClr val="FFFFFF"/>
                </a:highlight>
              </a:rPr>
              <a:t> keyword before the function declaration? How about the </a:t>
            </a:r>
            <a:r>
              <a:rPr lang="en" sz="1350">
                <a:solidFill>
                  <a:srgbClr val="E83E8C"/>
                </a:solidFill>
                <a:highlight>
                  <a:srgbClr val="FFFFFF"/>
                </a:highlight>
                <a:latin typeface="Courier New"/>
                <a:ea typeface="Courier New"/>
                <a:cs typeface="Courier New"/>
                <a:sym typeface="Courier New"/>
              </a:rPr>
              <a:t>await</a:t>
            </a:r>
            <a:r>
              <a:rPr lang="en" sz="1350">
                <a:solidFill>
                  <a:srgbClr val="4A4A4A"/>
                </a:solidFill>
                <a:highlight>
                  <a:srgbClr val="FFFFFF"/>
                </a:highlight>
              </a:rPr>
              <a:t> keyword before </a:t>
            </a:r>
            <a:r>
              <a:rPr lang="en" sz="1350">
                <a:solidFill>
                  <a:srgbClr val="E83E8C"/>
                </a:solidFill>
                <a:highlight>
                  <a:srgbClr val="FFFFFF"/>
                </a:highlight>
                <a:latin typeface="Courier New"/>
                <a:ea typeface="Courier New"/>
                <a:cs typeface="Courier New"/>
                <a:sym typeface="Courier New"/>
              </a:rPr>
              <a:t>server.getPeople()</a:t>
            </a:r>
            <a:r>
              <a:rPr lang="en" sz="1350">
                <a:solidFill>
                  <a:srgbClr val="4A4A4A"/>
                </a:solidFill>
                <a:highlight>
                  <a:srgbClr val="FFFFFF"/>
                </a:highlight>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11afda21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11afda21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11afda21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11afda21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11afda21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11afda21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0bbc0752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0bbc0752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11afda21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11afda21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11afda21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11afda21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1afda21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11afda21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1afda21c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11afda21c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11afda21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11afda21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11afda21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11afda21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11afda21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11afda21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11afda21c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11afda21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1afda21c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1afda21c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11afda21c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11afda21c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0bbc0752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0bbc0752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1afda21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11afda21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11afda21c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11afda21c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11afda21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11afda21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11afda21c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11afda21c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11afda21c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11afda21c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11afda21c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11afda21c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1afda21c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11afda21c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1afda21c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11afda21c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11afda21c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11afda21c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11afda21c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11afda21c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0bbc0752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0bbc0752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0bbc0752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0bbc075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callbackhell.com/" TargetMode="External"/><Relationship Id="rId4" Type="http://schemas.openxmlformats.org/officeDocument/2006/relationships/hyperlink" Target="https://github.com/maxogden/art-of-node#callbacks" TargetMode="External"/><Relationship Id="rId5" Type="http://schemas.openxmlformats.org/officeDocument/2006/relationships/hyperlink" Target="https://www.youtube.com/watch?v=QRq2zMHlBz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avidwalsh.name/promis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watch?v=2d7s3spWAz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8aGhZQkoFb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getify/You-Dont-Know-JS/blob/1st-ed/async%20%26%20performance/ch2.md" TargetMode="External"/><Relationship Id="rId4" Type="http://schemas.openxmlformats.org/officeDocument/2006/relationships/hyperlink" Target="https://github.com/getify/You-Dont-Know-JS/blob/1st-ed/async%20%26%20performance/ch3.m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M4MiIsImNvbnRlbnRJbnN0YW5jZUlkIjoiMTdZRmVlR3lVaWZVT3B1RXMxWlRYTjN4YWZKSWoyMlhPSWRnT21qTnV4czAvZTlhNzgyNTEtNjFkMi00OTdlLTkxODMtMzI4ZDAyYzg0N2ZlIn0=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M4NyIsImNvbnRlbnRJbnN0YW5jZUlkIjoiMTdZRmVlR3lVaWZVT3B1RXMxWlRYTjN4YWZKSWoyMlhPSWRnT21qTnV4czAvYmM4MzY3NDQtMmU3OS00MDgzLTkzOTEtYmJhM2NkOWYyZDQ4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M5MiIsImNvbnRlbnRJbnN0YW5jZUlkIjoiMTdZRmVlR3lVaWZVT3B1RXMxWlRYTjN4YWZKSWoyMlhPSWRnT21qTnV4czAvODkzNDhlZTAtNTk2Ny00NTJjLWE2NGItODY3MzIwZTIwNWVj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sitepoint.com/demystifying-javascript-closures-callbacks-iifes/" TargetMode="External"/><Relationship Id="rId4" Type="http://schemas.openxmlformats.org/officeDocument/2006/relationships/hyperlink" Target="https://developer.mozilla.org/en-US/docs/Web/JavaScript/Reference/Global_Objects/Promise" TargetMode="External"/><Relationship Id="rId5" Type="http://schemas.openxmlformats.org/officeDocument/2006/relationships/hyperlink" Target="https://www.youtube.com/watch?v=vQ3MoXnKfuQ" TargetMode="External"/><Relationship Id="rId6" Type="http://schemas.openxmlformats.org/officeDocument/2006/relationships/hyperlink" Target="https://www.youtube.com/watch?v=yswb4SkDoj0" TargetMode="External"/><Relationship Id="rId7" Type="http://schemas.openxmlformats.org/officeDocument/2006/relationships/hyperlink" Target="https://scotch.io/tutorials/javascript-promises-for-dummi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youtube.com/watch?v=s7wmiS2mSXY" TargetMode="Externa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openweathermap.org/current"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Learn/JavaScript/Objects/JS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penweathermap.org/pri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eb.archive.org/web/20150102022540/http://www.devfactor.net/2014/12/30/2375-amazon-mistak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openweathermap.org/faq" TargetMode="Externa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mzabriskie/axios" TargetMode="External"/><Relationship Id="rId4" Type="http://schemas.openxmlformats.org/officeDocument/2006/relationships/hyperlink" Target="https://github.com/visionmedia/superagent" TargetMode="External"/><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phy.com/" TargetMode="External"/><Relationship Id="rId4" Type="http://schemas.openxmlformats.org/officeDocument/2006/relationships/hyperlink" Target="https://developers.giphy.com/docs/api#quick-start-gui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evelopers.giphy.com/docs/api/endpoint#translate"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Cross-origin_resource_sharing" TargetMode="External"/><Relationship Id="rId4" Type="http://schemas.openxmlformats.org/officeDocument/2006/relationships/hyperlink" Target="https://javascript.info/fetch-crossorigin" TargetMode="External"/><Relationship Id="rId5"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js/js_json_parse.asp" TargetMode="External"/><Relationship Id="rId4" Type="http://schemas.openxmlformats.org/officeDocument/2006/relationships/hyperlink" Target="https://www.w3schools.com/js/js_json_stringify.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jsbin.com/canofar/edit?html,outpu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eveloper.mozilla.org/en-US/docs/Web/API/Fetch_API/Using_Fetch"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github.com/abhishekbanthia/Public-APIs" TargetMode="External"/><Relationship Id="rId4" Type="http://schemas.openxmlformats.org/officeDocument/2006/relationships/hyperlink" Target="https://github.com/public-apis/public-api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sonformatter.curiousconcept.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U5NSIsImNvbnRlbnRJbnN0YW5jZUlkIjoiMTdZRmVlR3lVaWZVT3B1RXMxWlRYTjN4YWZKSWoyMlhPSWRnT21qTnV4czAvZTAzY2JlMmQtNzUwMi00ZjI3LThjYTAtNWU4MTdlMWE4YjNiIn0=pearId=magic-pear-metadata-identifier"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YwMSIsImNvbnRlbnRJbnN0YW5jZUlkIjoiMTdZRmVlR3lVaWZVT3B1RXMxWlRYTjN4YWZKSWoyMlhPSWRnT21qTnV4czAvYmQ3MWNiMWMtNDQzOS00NDkzLTliMzQtNGJkNzczNzc4ZGIyIn0=pearId=magic-pear-metadata-identifier"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BiYmMwNzUyYl8wXzYwNiIsImNvbnRlbnRJbnN0YW5jZUlkIjoiMTdZRmVlR3lVaWZVT3B1RXMxWlRYTjN4YWZKSWoyMlhPSWRnT21qTnV4czAvYjM0MGQ5ZjAtYzhhYy00ODEyLTliMTItYjY4N2E0N2FhMGZhIn0=pearId=magic-pear-metadata-identifier"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javascript.info/async-await" TargetMode="External"/><Relationship Id="rId4" Type="http://schemas.openxmlformats.org/officeDocument/2006/relationships/hyperlink" Target="https://codeburst.io/javascript-es-2017-learn-async-await-by-example-48acc58bad6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pouchdb.com/2015/03/05/taming-the-async-beast-with-es7.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youtube.com/watch?v=9YkUCxvaLEk"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FhZmRhMjFjN18wXzEyMyIsImNvbnRlbnRJbnN0YW5jZUlkIjoiMTdZRmVlR3lVaWZVT3B1RXMxWlRYTjN4YWZKSWoyMlhPSWRnT21qTnV4czAvNTkxMDBiNGEtZDg4NC00NDRiLTlkNDQtODRiNTg2ZmVlNTAyIn0=pearId=magic-pear-metadata-identifier"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FhZmRhMjFjN18wXzEyOCIsImNvbnRlbnRJbnN0YW5jZUlkIjoiMTdZRmVlR3lVaWZVT3B1RXMxWlRYTjN4YWZKSWoyMlhPSWRnT21qTnV4czAvYWRjYjcyMWQtYTY4Yy00OTgyLThkNGUtYTAyMTYzMjc4OGY2In0=pearId=magic-pear-metadata-identifier"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FhZmRhMjFjN18wXzEzMyIsImNvbnRlbnRJbnN0YW5jZUlkIjoiMTdZRmVlR3lVaWZVT3B1RXMxWlRYTjN4YWZKSWoyMlhPSWRnT21qTnV4czAvOTZlMzAyODEtNjczOC00NzAwLWExYTctNDE5MzQ1ZTM5ZWUxIn0=pearId=magic-pear-metadata-identifier"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3WUZlZUd5VWlmVU9wdUVzMVpUWE4zeGFmSklqMjJYT0lkZ09tak51eHMwIiwiY29udGVudElkIjoiY3VzdG9tLXJlc3BvbnNlLWZyZWVSZXNwb25zZS10ZXh0Iiwic2xpZGVJZCI6ImcxMTFhZmRhMjFjN18wXzEzOCIsImNvbnRlbnRJbnN0YW5jZUlkIjoiMTdZRmVlR3lVaWZVT3B1RXMxWlRYTjN4YWZKSWoyMlhPSWRnT21qTnV4czAvNzk1ZjJlMzQtYzRiNC00OWFjLWE0NjYtMmFjZWJmMDI1ZjljIn0=pearId=magic-pear-metadata-identifier"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www.youtube.com/watch?v=COKdtOgopWQ" TargetMode="External"/><Relationship Id="rId4" Type="http://schemas.openxmlformats.org/officeDocument/2006/relationships/hyperlink" Target="https://www.youtube.com/watch?v=vn3tm0quoqE"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docs.google.com/document/d/1WTDkMhI1E9z0Z6GXn76rEfWqHf67sbQ_HYPAMa5eaVg/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Glossary/Callback_function"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Asynchronous JavaScript and APIs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Callbacks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the function addEventListener() takes a callback (the “do something” function) and then calls it when myDiv gets clicked.</a:t>
            </a:r>
            <a:endParaRPr/>
          </a:p>
          <a:p>
            <a:pPr indent="0" lvl="0" marL="0" rtl="0" algn="l">
              <a:spcBef>
                <a:spcPts val="1200"/>
              </a:spcBef>
              <a:spcAft>
                <a:spcPts val="0"/>
              </a:spcAft>
              <a:buNone/>
            </a:pPr>
            <a:r>
              <a:rPr lang="en"/>
              <a:t>You will likely recognize this pattern as something that happens all the time in JavaScript code. Unfortunately, though they are useful in situations like the above example, using callbacks can get out of hand, especially when you need to chain several of them together in a specific order. The rest of this lesson discusses patterns and functions that will help keep you out of </a:t>
            </a:r>
            <a:r>
              <a:rPr lang="en" u="sng">
                <a:solidFill>
                  <a:schemeClr val="hlink"/>
                </a:solidFill>
                <a:hlinkClick r:id="rId3"/>
              </a:rPr>
              <a:t>Callback hell</a:t>
            </a:r>
            <a:r>
              <a:rPr lang="en"/>
              <a:t>.</a:t>
            </a:r>
            <a:endParaRPr/>
          </a:p>
          <a:p>
            <a:pPr indent="0" lvl="0" marL="0" rtl="0" algn="l">
              <a:spcBef>
                <a:spcPts val="1200"/>
              </a:spcBef>
              <a:spcAft>
                <a:spcPts val="1200"/>
              </a:spcAft>
              <a:buNone/>
            </a:pPr>
            <a:r>
              <a:rPr lang="en"/>
              <a:t>Take a moment to skim through </a:t>
            </a:r>
            <a:r>
              <a:rPr lang="en" u="sng">
                <a:solidFill>
                  <a:schemeClr val="hlink"/>
                </a:solidFill>
                <a:hlinkClick r:id="rId4"/>
              </a:rPr>
              <a:t>this article</a:t>
            </a:r>
            <a:r>
              <a:rPr lang="en"/>
              <a:t> before moving on. Or, if you prefer a video </a:t>
            </a:r>
            <a:r>
              <a:rPr lang="en" u="sng">
                <a:solidFill>
                  <a:schemeClr val="hlink"/>
                </a:solidFill>
                <a:hlinkClick r:id="rId5"/>
              </a:rPr>
              <a:t>watch this</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Promises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multiple ways that you can handle asynchronous code in JavaScript, and they all have their use cases. Promises are one such mechanism, and they’re one you will see somewhat often when using other libraries or frameworks. Knowing what they are and how to use them is quite useful.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Essentially, a promise is an object that might produce a value at some point in the future. Here’s an 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Promises</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say getData() is a function that fetches some data from a server and returns it as an object that we can use in our code:</a:t>
            </a:r>
            <a:endParaRPr/>
          </a:p>
        </p:txBody>
      </p:sp>
      <p:pic>
        <p:nvPicPr>
          <p:cNvPr id="345" name="Google Shape;345;p24"/>
          <p:cNvPicPr preferRelativeResize="0"/>
          <p:nvPr/>
        </p:nvPicPr>
        <p:blipFill>
          <a:blip r:embed="rId3">
            <a:alphaModFix/>
          </a:blip>
          <a:stretch>
            <a:fillRect/>
          </a:stretch>
        </p:blipFill>
        <p:spPr>
          <a:xfrm>
            <a:off x="542925" y="2648100"/>
            <a:ext cx="8058150" cy="163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Promises</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issue with this example is that it takes some time to fetch the data, but unless we tell our code that, it assumes that everything in the function happens essentially instantly. So, if we try to do this:</a:t>
            </a:r>
            <a:endParaRPr/>
          </a:p>
        </p:txBody>
      </p:sp>
      <p:pic>
        <p:nvPicPr>
          <p:cNvPr id="352" name="Google Shape;352;p25"/>
          <p:cNvPicPr preferRelativeResize="0"/>
          <p:nvPr/>
        </p:nvPicPr>
        <p:blipFill>
          <a:blip r:embed="rId3">
            <a:alphaModFix/>
          </a:blip>
          <a:stretch>
            <a:fillRect/>
          </a:stretch>
        </p:blipFill>
        <p:spPr>
          <a:xfrm>
            <a:off x="576250" y="3036988"/>
            <a:ext cx="7991475" cy="90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Promises</a:t>
            </a:r>
            <a:endParaRPr/>
          </a:p>
        </p:txBody>
      </p:sp>
      <p:sp>
        <p:nvSpPr>
          <p:cNvPr id="358" name="Google Shape;358;p26"/>
          <p:cNvSpPr txBox="1"/>
          <p:nvPr>
            <p:ph idx="1" type="body"/>
          </p:nvPr>
        </p:nvSpPr>
        <p:spPr>
          <a:xfrm>
            <a:off x="1303800" y="14498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We’re going to run into trouble because when we try to extract pieceOfData out of the returned data, the function getData() will most likely still be fetching, so myData will not be the expected data, but will be undefined. Sad.</a:t>
            </a:r>
            <a:endParaRPr/>
          </a:p>
          <a:p>
            <a:pPr indent="0" lvl="0" marL="0" rtl="0" algn="l">
              <a:spcBef>
                <a:spcPts val="1200"/>
              </a:spcBef>
              <a:spcAft>
                <a:spcPts val="0"/>
              </a:spcAft>
              <a:buNone/>
            </a:pPr>
            <a:r>
              <a:rPr lang="en"/>
              <a:t>We need some way to solve this problem, and tell our code to wait until the data is done fetching to continue. Promises solve this issue. We’ll leave learning the specific syntax for the articles you’re about to read, but essentially Promises allow you to do this:</a:t>
            </a:r>
            <a:endParaRPr/>
          </a:p>
          <a:p>
            <a:pPr indent="0" lvl="0" marL="0" rtl="0" algn="l">
              <a:spcBef>
                <a:spcPts val="1200"/>
              </a:spcBef>
              <a:spcAft>
                <a:spcPts val="1200"/>
              </a:spcAft>
              <a:buNone/>
            </a:pPr>
            <a:r>
              <a:t/>
            </a:r>
            <a:endParaRPr/>
          </a:p>
        </p:txBody>
      </p:sp>
      <p:pic>
        <p:nvPicPr>
          <p:cNvPr id="359" name="Google Shape;359;p26"/>
          <p:cNvPicPr preferRelativeResize="0"/>
          <p:nvPr/>
        </p:nvPicPr>
        <p:blipFill>
          <a:blip r:embed="rId3">
            <a:alphaModFix/>
          </a:blip>
          <a:stretch>
            <a:fillRect/>
          </a:stretch>
        </p:blipFill>
        <p:spPr>
          <a:xfrm>
            <a:off x="542925" y="3162413"/>
            <a:ext cx="8058150" cy="170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365" name="Google Shape;36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this article</a:t>
            </a:r>
            <a:r>
              <a:rPr lang="en"/>
              <a:t>. It’s a good starting place and it’s short and to the point.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a:t>
            </a:r>
            <a:endParaRPr/>
          </a:p>
        </p:txBody>
      </p:sp>
      <p:sp>
        <p:nvSpPr>
          <p:cNvPr id="371" name="Google Shape;371;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this video</a:t>
            </a:r>
            <a:r>
              <a:rPr lang="en"/>
              <a:t>. It’s a good place to get a feel for how one might actually use promises in the wild. Feel free to watch the other videos in the series, but they aren’t strictly needed at this point. The video also mentions the ES5/ES6 issue, don’t worry about that at this point either. All major browsers support Promises and we will teach you how to support older browsers in a later lesson.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 another thing</a:t>
            </a:r>
            <a:endParaRPr/>
          </a:p>
        </p:txBody>
      </p:sp>
      <p:sp>
        <p:nvSpPr>
          <p:cNvPr id="377" name="Google Shape;37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this video</a:t>
            </a:r>
            <a:r>
              <a:rPr lang="en"/>
              <a:t> to understand how asynchronous code works in JavaScript.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3" name="Google Shape;38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Chapter 2: Callbacks</a:t>
            </a:r>
            <a:r>
              <a:rPr lang="en"/>
              <a:t> and </a:t>
            </a:r>
            <a:r>
              <a:rPr lang="en" u="sng">
                <a:solidFill>
                  <a:schemeClr val="hlink"/>
                </a:solidFill>
                <a:hlinkClick r:id="rId4"/>
              </a:rPr>
              <a:t>Chapter 3: Promises</a:t>
            </a:r>
            <a:r>
              <a:rPr lang="en"/>
              <a:t> from You Don't Know JS. In Chapter 2, the author explains the problems with callbacks and why callback hell will be your worst enemy (hint: it’s the inversion of control and non-linear nature of callbacks). In Chapter 3, you go deep into the how and why of promises. This chapter is not the easiest read, but you’ll be a promise professional if you take the time to properly digest it. It’s worth the effort.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Check Understanding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JSON (JavaScript Object Notation) is a standardized format for structuring data. It is heavily based on the syntax for JavaScript objects. You will often encounter JSON formatted data when working with external servers or APIs - it is essentially the universal format for transmitting data on the web.</a:t>
            </a:r>
            <a:endParaRPr/>
          </a:p>
          <a:p>
            <a:pPr indent="0" lvl="0" marL="0" rtl="0" algn="l">
              <a:spcBef>
                <a:spcPts val="1200"/>
              </a:spcBef>
              <a:spcAft>
                <a:spcPts val="1200"/>
              </a:spcAft>
              <a:buNone/>
            </a:pPr>
            <a:r>
              <a:rPr lang="en"/>
              <a:t>Fortunately, there isn’t much to learn here. We’re only including a lesson on it because some formatting rules can cause confusion if you aren’t aware of them. Spend 10-15 minutes going through the following resources and you’ll be good to 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callback?</a:t>
            </a:r>
            <a:endParaRPr/>
          </a:p>
        </p:txBody>
      </p:sp>
      <p:pic>
        <p:nvPicPr>
          <p:cNvPr id="394" name="Google Shape;394;p3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95" name="Google Shape;395;p3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promise?</a:t>
            </a:r>
            <a:endParaRPr/>
          </a:p>
        </p:txBody>
      </p:sp>
      <p:pic>
        <p:nvPicPr>
          <p:cNvPr id="401" name="Google Shape;401;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2" name="Google Shape;402;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When should you use promises over callbacks?</a:t>
            </a:r>
            <a:endParaRPr/>
          </a:p>
        </p:txBody>
      </p:sp>
      <p:pic>
        <p:nvPicPr>
          <p:cNvPr id="408" name="Google Shape;408;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9" name="Google Shape;409;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415" name="Google Shape;415;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This</a:t>
            </a:r>
            <a:r>
              <a:rPr lang="en"/>
              <a:t> is another useful article about Callback functions in JavaScript.</a:t>
            </a:r>
            <a:endParaRPr/>
          </a:p>
          <a:p>
            <a:pPr indent="0" lvl="0" marL="0" rtl="0" algn="l">
              <a:spcBef>
                <a:spcPts val="1200"/>
              </a:spcBef>
              <a:spcAft>
                <a:spcPts val="0"/>
              </a:spcAft>
              <a:buNone/>
            </a:pPr>
            <a:r>
              <a:rPr lang="en"/>
              <a:t>The </a:t>
            </a:r>
            <a:r>
              <a:rPr lang="en" u="sng">
                <a:solidFill>
                  <a:schemeClr val="hlink"/>
                </a:solidFill>
                <a:hlinkClick r:id="rId4"/>
              </a:rPr>
              <a:t>MDN Documentation</a:t>
            </a:r>
            <a:r>
              <a:rPr lang="en"/>
              <a:t> for Promises. It might not be the best resource for learning all about them, but once you’ve read a more friendly article or tutorial, this will probably be the place you return to for a refresher.</a:t>
            </a:r>
            <a:endParaRPr/>
          </a:p>
          <a:p>
            <a:pPr indent="0" lvl="0" marL="0" rtl="0" algn="l">
              <a:spcBef>
                <a:spcPts val="1200"/>
              </a:spcBef>
              <a:spcAft>
                <a:spcPts val="0"/>
              </a:spcAft>
              <a:buNone/>
            </a:pPr>
            <a:r>
              <a:rPr lang="en" u="sng">
                <a:solidFill>
                  <a:schemeClr val="hlink"/>
                </a:solidFill>
                <a:hlinkClick r:id="rId5"/>
              </a:rPr>
              <a:t>This video</a:t>
            </a:r>
            <a:r>
              <a:rPr lang="en"/>
              <a:t> and </a:t>
            </a:r>
            <a:r>
              <a:rPr lang="en" u="sng">
                <a:solidFill>
                  <a:schemeClr val="hlink"/>
                </a:solidFill>
                <a:hlinkClick r:id="rId6"/>
              </a:rPr>
              <a:t>this one too</a:t>
            </a:r>
            <a:r>
              <a:rPr lang="en"/>
              <a:t> are both nice introductions to Promises if you need more repetition.</a:t>
            </a:r>
            <a:endParaRPr/>
          </a:p>
          <a:p>
            <a:pPr indent="0" lvl="0" marL="0" rtl="0" algn="l">
              <a:spcBef>
                <a:spcPts val="1200"/>
              </a:spcBef>
              <a:spcAft>
                <a:spcPts val="1200"/>
              </a:spcAft>
              <a:buNone/>
            </a:pPr>
            <a:r>
              <a:rPr lang="en" u="sng">
                <a:solidFill>
                  <a:schemeClr val="hlink"/>
                </a:solidFill>
                <a:hlinkClick r:id="rId7"/>
              </a:rPr>
              <a:t>This tutorial</a:t>
            </a:r>
            <a:r>
              <a:rPr lang="en"/>
              <a:t> is another good introduction.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WORKING WITH APIS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426" name="Google Shape;426;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of the most powerful things a web developer can do is fetching data from a server and displaying it creatively on their site. In many cases, the server solely exists for that specific site. The server could contain blog posts, user data, high scores for a game or anything else. In other cases, the server is an open service that serves data to anyone that wants to use it (i.e. weather data or stock prices). In either case, the methods of accessing and then using that data are essentially the same.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432" name="Google Shape;432;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what an API is</a:t>
            </a:r>
            <a:endParaRPr/>
          </a:p>
          <a:p>
            <a:pPr indent="-311150" lvl="0" marL="457200" rtl="0" algn="l">
              <a:spcBef>
                <a:spcPts val="0"/>
              </a:spcBef>
              <a:spcAft>
                <a:spcPts val="0"/>
              </a:spcAft>
              <a:buSzPts val="1300"/>
              <a:buChar char="●"/>
            </a:pPr>
            <a:r>
              <a:rPr lang="en"/>
              <a:t>Explain broadly how access to an API works</a:t>
            </a:r>
            <a:endParaRPr/>
          </a:p>
          <a:p>
            <a:pPr indent="-311150" lvl="0" marL="457200" rtl="0" algn="l">
              <a:spcBef>
                <a:spcPts val="0"/>
              </a:spcBef>
              <a:spcAft>
                <a:spcPts val="0"/>
              </a:spcAft>
              <a:buSzPts val="1300"/>
              <a:buChar char="●"/>
            </a:pPr>
            <a:r>
              <a:rPr lang="en"/>
              <a:t>Explain how to fetch and extract data from an API</a:t>
            </a:r>
            <a:endParaRPr/>
          </a:p>
          <a:p>
            <a:pPr indent="-311150" lvl="0" marL="457200" rtl="0" algn="l">
              <a:spcBef>
                <a:spcPts val="0"/>
              </a:spcBef>
              <a:spcAft>
                <a:spcPts val="0"/>
              </a:spcAft>
              <a:buSzPts val="1300"/>
              <a:buChar char="●"/>
            </a:pPr>
            <a:r>
              <a:rPr lang="en"/>
              <a:t>Explain why your API request might be blocked by the browser, and how to fix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38" name="Google Shape;438;p39"/>
          <p:cNvSpPr txBox="1"/>
          <p:nvPr>
            <p:ph idx="1" type="body"/>
          </p:nvPr>
        </p:nvSpPr>
        <p:spPr>
          <a:xfrm>
            <a:off x="1303800" y="1391325"/>
            <a:ext cx="70305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Servers that are created for serving data for external use (in websites or apps) are often referred to as APIs or ‘</a:t>
            </a:r>
            <a:r>
              <a:rPr lang="en" u="sng">
                <a:solidFill>
                  <a:schemeClr val="hlink"/>
                </a:solidFill>
                <a:hlinkClick r:id="rId3"/>
              </a:rPr>
              <a:t>Application Programming Interfaces</a:t>
            </a:r>
            <a:r>
              <a:rPr lang="en"/>
              <a:t>’.</a:t>
            </a:r>
            <a:endParaRPr/>
          </a:p>
          <a:p>
            <a:pPr indent="0" lvl="0" marL="0" rtl="0" algn="l">
              <a:spcBef>
                <a:spcPts val="1200"/>
              </a:spcBef>
              <a:spcAft>
                <a:spcPts val="0"/>
              </a:spcAft>
              <a:buNone/>
            </a:pPr>
            <a:r>
              <a:rPr lang="en"/>
              <a:t>There are multiple ways of requesting data from an API, but all of them basically do the same thing. For the most part, APIs are accessed through URLs, and the specifics of how to query these URLs change based on the specific service you are using. For example, the OpenWeatherMap API has several types of data that you can request. To get the current weather in a specific location, you can pass in the name of a city (optionally, you can also add a state code or a country code) as a URL query string parameter, like so:</a:t>
            </a:r>
            <a:endParaRPr/>
          </a:p>
          <a:p>
            <a:pPr indent="0" lvl="0" marL="0" rtl="0" algn="l">
              <a:spcBef>
                <a:spcPts val="1200"/>
              </a:spcBef>
              <a:spcAft>
                <a:spcPts val="1200"/>
              </a:spcAft>
              <a:buNone/>
            </a:pPr>
            <a:r>
              <a:t/>
            </a:r>
            <a:endParaRPr/>
          </a:p>
        </p:txBody>
      </p:sp>
      <p:pic>
        <p:nvPicPr>
          <p:cNvPr id="439" name="Google Shape;439;p39"/>
          <p:cNvPicPr preferRelativeResize="0"/>
          <p:nvPr/>
        </p:nvPicPr>
        <p:blipFill>
          <a:blip r:embed="rId4">
            <a:alphaModFix/>
          </a:blip>
          <a:stretch>
            <a:fillRect/>
          </a:stretch>
        </p:blipFill>
        <p:spPr>
          <a:xfrm>
            <a:off x="2333625" y="3836388"/>
            <a:ext cx="4476750" cy="69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45" name="Google Shape;445;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specifics for using any API are usually documented on the service’s website. </a:t>
            </a:r>
            <a:r>
              <a:rPr lang="en" u="sng">
                <a:solidFill>
                  <a:schemeClr val="hlink"/>
                </a:solidFill>
                <a:hlinkClick r:id="rId3"/>
              </a:rPr>
              <a:t>Check here for the OpenWeatherMap API documentation</a:t>
            </a:r>
            <a:r>
              <a:rPr lang="en"/>
              <a:t>. If you haven’t already, go ahead and paste the weather URL above, with the city of your choice, into your browser…(we’ll wait).</a:t>
            </a:r>
            <a:endParaRPr/>
          </a:p>
          <a:p>
            <a:pPr indent="0" lvl="0" marL="0" rtl="0" algn="l">
              <a:spcBef>
                <a:spcPts val="1200"/>
              </a:spcBef>
              <a:spcAft>
                <a:spcPts val="1200"/>
              </a:spcAft>
              <a:buNone/>
            </a:pPr>
            <a:r>
              <a:rPr lang="en"/>
              <a:t>You’ll probably get an error like this:</a:t>
            </a:r>
            <a:endParaRPr/>
          </a:p>
        </p:txBody>
      </p:sp>
      <p:pic>
        <p:nvPicPr>
          <p:cNvPr id="446" name="Google Shape;446;p40"/>
          <p:cNvPicPr preferRelativeResize="0"/>
          <p:nvPr/>
        </p:nvPicPr>
        <p:blipFill>
          <a:blip r:embed="rId4">
            <a:alphaModFix/>
          </a:blip>
          <a:stretch>
            <a:fillRect/>
          </a:stretch>
        </p:blipFill>
        <p:spPr>
          <a:xfrm>
            <a:off x="557200" y="3582663"/>
            <a:ext cx="8029575" cy="657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52" name="Google Shape;452;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brings us to another point about APIs. In most cases, you will have to create an account and request an “API key” from the API service before attempting to fetch data from their endpoints. Once obtained, an API key will usually have to be included with every data request, such as another URL query string parameter: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you can imagine, an API key is random and unique to you. As such, services like OpenWeatherMap can correlate your API key to your requests of their data, including how much and how often you are requesting it.</a:t>
            </a:r>
            <a:endParaRPr/>
          </a:p>
        </p:txBody>
      </p:sp>
      <p:pic>
        <p:nvPicPr>
          <p:cNvPr id="453" name="Google Shape;453;p41"/>
          <p:cNvPicPr preferRelativeResize="0"/>
          <p:nvPr/>
        </p:nvPicPr>
        <p:blipFill>
          <a:blip r:embed="rId3">
            <a:alphaModFix/>
          </a:blip>
          <a:stretch>
            <a:fillRect/>
          </a:stretch>
        </p:blipFill>
        <p:spPr>
          <a:xfrm>
            <a:off x="2516650" y="3107325"/>
            <a:ext cx="4110711" cy="30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Tutorial</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This MDN tutorial</a:t>
            </a:r>
            <a:r>
              <a:rPr lang="en"/>
              <a:t> is probably all you need…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59" name="Google Shape;459;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one hand, issuing API keys allows an API service to better track abuse of their systems and data. On the other hand, it can also be a way for those services to mitigate and recuperate operating costs. OpenWeatherMap, for example, provides not only a free tier but a variety of paid tiers that can cost upwards of 2000 USD/month! After all, running servers costs money, and APIs are no exception. While a single request to an API might cost a fraction of a penny, imagine using that API to create an amazing weather app that gets used all over the world….you could easily have thousands of people accessing that data every minute! The cost to handle that traffic could quickly balloon up to significant sums for the API service.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65" name="Google Shape;465;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such, you’ll find that most API services, if not all, provide paid tiers that come with the ability to make more frequent requests, or provide access to more information unavailable in lower tiers. For example, OpenWeatherMap’s free plan only allows your app to make 60 requests per minute, for a monthly total of 1 million requests, while the “Enterprise” tier allows up to 200,000 requests per minute! The free tier also comes with basic forecasting data, but it does not include data for a 30-day forecast (</a:t>
            </a:r>
            <a:r>
              <a:rPr lang="en" u="sng">
                <a:solidFill>
                  <a:schemeClr val="hlink"/>
                </a:solidFill>
                <a:hlinkClick r:id="rId3"/>
              </a:rPr>
              <a:t>details here if you’re interested</a:t>
            </a:r>
            <a:r>
              <a:rPr lang="en"/>
              <a:t>). So, if your app becomes successful and needs additional features, you’ll probably need to pay for a better account.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71" name="Google Shape;471;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your API key is your key to these services and data, securing them is an important habit, especially if you are using a paid tier. There are plenty of bots that crawl GitHub repositories solely for hardcoded/unsecured API keys, allowing bad agents to then access and </a:t>
            </a:r>
            <a:r>
              <a:rPr lang="en" u="sng">
                <a:solidFill>
                  <a:schemeClr val="hlink"/>
                </a:solidFill>
                <a:hlinkClick r:id="rId3"/>
              </a:rPr>
              <a:t>utilize the services and data you’ve paid for</a:t>
            </a:r>
            <a:r>
              <a:rPr lang="en"/>
              <a:t>. In fact, the more eagle-eyed readers may have noticed a problem with the demonstration above: The API key is right there in the URL request. It would not take much for an internet traffic sniffer to pick up on the API key, least of all someone looking over your shoulder!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477" name="Google Shape;477;p45"/>
          <p:cNvSpPr txBox="1"/>
          <p:nvPr>
            <p:ph idx="1" type="body"/>
          </p:nvPr>
        </p:nvSpPr>
        <p:spPr>
          <a:xfrm>
            <a:off x="1303800" y="12425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this point in the curriculum, though, this point is largely moot. After all, we’re leveraging free access to APIs, and the majority of our apps are only going to be used by us and the people that view our portfolios. Just make a note of the severe limitations of using API keys as demonstrated above for now. The basics of securing and obfuscating API keys from GitHub and from your requests will be covered later in the curriculum.</a:t>
            </a:r>
            <a:endParaRPr/>
          </a:p>
          <a:p>
            <a:pPr indent="0" lvl="0" marL="0" rtl="0" algn="l">
              <a:spcBef>
                <a:spcPts val="1200"/>
              </a:spcBef>
              <a:spcAft>
                <a:spcPts val="1200"/>
              </a:spcAft>
              <a:buNone/>
            </a:pPr>
            <a:r>
              <a:rPr lang="en"/>
              <a:t>Back to OpenWeatherMap. Go ahead and create an account to obtain an API key from their free tier. Once the key has been activated, which </a:t>
            </a:r>
            <a:r>
              <a:rPr lang="en" u="sng">
                <a:solidFill>
                  <a:schemeClr val="hlink"/>
                </a:solidFill>
                <a:hlinkClick r:id="rId3"/>
              </a:rPr>
              <a:t>can take up to 2 hours</a:t>
            </a:r>
            <a:r>
              <a:rPr lang="en"/>
              <a:t>, try making a new request with the city of your choice AND the API key passed in as query string parameters, like the example above. You’ll hopefully see a proper response, something like:</a:t>
            </a:r>
            <a:endParaRPr/>
          </a:p>
        </p:txBody>
      </p:sp>
      <p:pic>
        <p:nvPicPr>
          <p:cNvPr id="478" name="Google Shape;478;p45"/>
          <p:cNvPicPr preferRelativeResize="0"/>
          <p:nvPr/>
        </p:nvPicPr>
        <p:blipFill>
          <a:blip r:embed="rId4">
            <a:alphaModFix/>
          </a:blip>
          <a:stretch>
            <a:fillRect/>
          </a:stretch>
        </p:blipFill>
        <p:spPr>
          <a:xfrm>
            <a:off x="566738" y="3784175"/>
            <a:ext cx="8010525" cy="895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Data</a:t>
            </a:r>
            <a:endParaRPr/>
          </a:p>
        </p:txBody>
      </p:sp>
      <p:sp>
        <p:nvSpPr>
          <p:cNvPr id="484" name="Google Shape;484;p46"/>
          <p:cNvSpPr txBox="1"/>
          <p:nvPr>
            <p:ph idx="1" type="body"/>
          </p:nvPr>
        </p:nvSpPr>
        <p:spPr>
          <a:xfrm>
            <a:off x="1303800" y="1990050"/>
            <a:ext cx="37509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 how do we actually get the data from an API into our 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couple of years ago the main way to access API data in your code was using an XMLHttpRequest. This function still works in all browsers, but unfortunately, it is not particularly nice to use. The syntax looks something like this:</a:t>
            </a:r>
            <a:endParaRPr/>
          </a:p>
          <a:p>
            <a:pPr indent="0" lvl="0" marL="0" rtl="0" algn="l">
              <a:spcBef>
                <a:spcPts val="1200"/>
              </a:spcBef>
              <a:spcAft>
                <a:spcPts val="1200"/>
              </a:spcAft>
              <a:buNone/>
            </a:pPr>
            <a:r>
              <a:t/>
            </a:r>
            <a:endParaRPr/>
          </a:p>
        </p:txBody>
      </p:sp>
      <p:pic>
        <p:nvPicPr>
          <p:cNvPr id="485" name="Google Shape;485;p46"/>
          <p:cNvPicPr preferRelativeResize="0"/>
          <p:nvPr/>
        </p:nvPicPr>
        <p:blipFill>
          <a:blip r:embed="rId3">
            <a:alphaModFix/>
          </a:blip>
          <a:stretch>
            <a:fillRect/>
          </a:stretch>
        </p:blipFill>
        <p:spPr>
          <a:xfrm>
            <a:off x="5207100" y="1750275"/>
            <a:ext cx="3784500" cy="21696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Data</a:t>
            </a:r>
            <a:endParaRPr/>
          </a:p>
        </p:txBody>
      </p:sp>
      <p:sp>
        <p:nvSpPr>
          <p:cNvPr id="491" name="Google Shape;491;p47"/>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Ouch. That was painful.</a:t>
            </a:r>
            <a:endParaRPr/>
          </a:p>
          <a:p>
            <a:pPr indent="0" lvl="0" marL="0" rtl="0" algn="l">
              <a:spcBef>
                <a:spcPts val="1200"/>
              </a:spcBef>
              <a:spcAft>
                <a:spcPts val="0"/>
              </a:spcAft>
              <a:buNone/>
            </a:pPr>
            <a:r>
              <a:rPr lang="en"/>
              <a:t>Developers, feeling the pain of having to write that stuff out, began writing 3rd party libraries to take care of this and make it much easier to use. Some of the more popular libraries are </a:t>
            </a:r>
            <a:r>
              <a:rPr lang="en" u="sng">
                <a:solidFill>
                  <a:schemeClr val="hlink"/>
                </a:solidFill>
                <a:hlinkClick r:id="rId3"/>
              </a:rPr>
              <a:t>axios</a:t>
            </a:r>
            <a:r>
              <a:rPr lang="en"/>
              <a:t> and </a:t>
            </a:r>
            <a:r>
              <a:rPr lang="en" u="sng">
                <a:solidFill>
                  <a:schemeClr val="hlink"/>
                </a:solidFill>
                <a:hlinkClick r:id="rId4"/>
              </a:rPr>
              <a:t>superagent</a:t>
            </a:r>
            <a:r>
              <a:rPr lang="en"/>
              <a:t>, both of which have their strengths and weaknesses.</a:t>
            </a:r>
            <a:endParaRPr/>
          </a:p>
          <a:p>
            <a:pPr indent="0" lvl="0" marL="0" rtl="0" algn="l">
              <a:spcBef>
                <a:spcPts val="1200"/>
              </a:spcBef>
              <a:spcAft>
                <a:spcPts val="1200"/>
              </a:spcAft>
              <a:buNone/>
            </a:pPr>
            <a:r>
              <a:rPr lang="en"/>
              <a:t>More recently, however, web browsers have begun to implement a new native function for making HTTP requests, and that’s the one we’re going to use and stick with for now. Meet fetch:</a:t>
            </a:r>
            <a:endParaRPr/>
          </a:p>
        </p:txBody>
      </p:sp>
      <p:pic>
        <p:nvPicPr>
          <p:cNvPr id="492" name="Google Shape;492;p47"/>
          <p:cNvPicPr preferRelativeResize="0"/>
          <p:nvPr/>
        </p:nvPicPr>
        <p:blipFill>
          <a:blip r:embed="rId5">
            <a:alphaModFix/>
          </a:blip>
          <a:stretch>
            <a:fillRect/>
          </a:stretch>
        </p:blipFill>
        <p:spPr>
          <a:xfrm>
            <a:off x="2146200" y="3355300"/>
            <a:ext cx="5972275" cy="178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Data</a:t>
            </a:r>
            <a:endParaRPr/>
          </a:p>
        </p:txBody>
      </p:sp>
      <p:sp>
        <p:nvSpPr>
          <p:cNvPr id="498" name="Google Shape;498;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case you’ve forgotten, scroll back up and look at how you would use XHR to do the same thing. While you’re admiring how nice and clean that code is, notice the .then() and .catch() functions there. Do you remember what those are? (PROMISES!)</a:t>
            </a:r>
            <a:endParaRPr/>
          </a:p>
          <a:p>
            <a:pPr indent="0" lvl="0" marL="0" rtl="0" algn="l">
              <a:spcBef>
                <a:spcPts val="1200"/>
              </a:spcBef>
              <a:spcAft>
                <a:spcPts val="1200"/>
              </a:spcAft>
              <a:buNone/>
            </a:pPr>
            <a:r>
              <a:rPr lang="en"/>
              <a:t>Let’s change up our API for this example. We’re going to walk through an example using fetch with the </a:t>
            </a:r>
            <a:r>
              <a:rPr lang="en" u="sng">
                <a:solidFill>
                  <a:schemeClr val="hlink"/>
                </a:solidFill>
                <a:hlinkClick r:id="rId3"/>
              </a:rPr>
              <a:t>giphy</a:t>
            </a:r>
            <a:r>
              <a:rPr lang="en"/>
              <a:t> API to display a random gif on a webpage. The API requires you to sign up and get a free API key, so go ahead and </a:t>
            </a:r>
            <a:r>
              <a:rPr lang="en" u="sng">
                <a:solidFill>
                  <a:schemeClr val="hlink"/>
                </a:solidFill>
                <a:hlinkClick r:id="rId4"/>
              </a:rPr>
              <a:t>do that here</a:t>
            </a: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Data</a:t>
            </a:r>
            <a:endParaRPr/>
          </a:p>
        </p:txBody>
      </p:sp>
      <p:sp>
        <p:nvSpPr>
          <p:cNvPr id="504" name="Google Shape;504;p49"/>
          <p:cNvSpPr txBox="1"/>
          <p:nvPr>
            <p:ph idx="1" type="body"/>
          </p:nvPr>
        </p:nvSpPr>
        <p:spPr>
          <a:xfrm>
            <a:off x="1303800" y="1213725"/>
            <a:ext cx="70305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Giphy has several methods for searching and finding gifs which you can read about in their documentation. Today we’re just going to use the ‘translate’ endpoint because it’s the simplest one for our purposes. You can find the appropriate URL in their documentation by scrolling </a:t>
            </a:r>
            <a:r>
              <a:rPr lang="en" u="sng">
                <a:solidFill>
                  <a:schemeClr val="hlink"/>
                </a:solidFill>
                <a:hlinkClick r:id="rId3"/>
              </a:rPr>
              <a:t>down </a:t>
            </a:r>
            <a:r>
              <a:rPr lang="en"/>
              <a:t>here. What it tells us is that the correct URL is api.giphy.com/v1/gifs/translate and that it requires 2 parameters, your api_key and a search term. If you put it all together correctly (with YOUR API key) you should get something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 ahead and try that URL (with YOUR API key) in a browser. If everything goes well you should get a relatively long string of data and no errors.</a:t>
            </a:r>
            <a:endParaRPr/>
          </a:p>
        </p:txBody>
      </p:sp>
      <p:pic>
        <p:nvPicPr>
          <p:cNvPr id="505" name="Google Shape;505;p49"/>
          <p:cNvPicPr preferRelativeResize="0"/>
          <p:nvPr/>
        </p:nvPicPr>
        <p:blipFill>
          <a:blip r:embed="rId4">
            <a:alphaModFix/>
          </a:blip>
          <a:stretch>
            <a:fillRect/>
          </a:stretch>
        </p:blipFill>
        <p:spPr>
          <a:xfrm>
            <a:off x="606400" y="2766850"/>
            <a:ext cx="8020050" cy="971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CORS</a:t>
            </a:r>
            <a:endParaRPr/>
          </a:p>
        </p:txBody>
      </p:sp>
      <p:sp>
        <p:nvSpPr>
          <p:cNvPr id="511" name="Google Shape;511;p50"/>
          <p:cNvSpPr txBox="1"/>
          <p:nvPr>
            <p:ph idx="1" type="body"/>
          </p:nvPr>
        </p:nvSpPr>
        <p:spPr>
          <a:xfrm>
            <a:off x="1303800" y="1324725"/>
            <a:ext cx="7030500" cy="3207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side note before we start putting this into our code. For security reasons, by default, browsers restrict HTTP requests to outside sources (which is exactly what we’re trying to do here). There’s a very small amount of setup that we need to do to make fetching work. Learning about this is outside our scope right now, but if you want to learn a bit about it this </a:t>
            </a:r>
            <a:r>
              <a:rPr lang="en" u="sng">
                <a:solidFill>
                  <a:schemeClr val="hlink"/>
                </a:solidFill>
                <a:hlinkClick r:id="rId3"/>
              </a:rPr>
              <a:t>Wikipedia article</a:t>
            </a:r>
            <a:r>
              <a:rPr lang="en"/>
              <a:t> and this </a:t>
            </a:r>
            <a:r>
              <a:rPr lang="en" u="sng">
                <a:solidFill>
                  <a:schemeClr val="hlink"/>
                </a:solidFill>
                <a:hlinkClick r:id="rId4"/>
              </a:rPr>
              <a:t>Javascript.info article</a:t>
            </a:r>
            <a:r>
              <a:rPr lang="en"/>
              <a:t> are good starting points.</a:t>
            </a:r>
            <a:endParaRPr/>
          </a:p>
          <a:p>
            <a:pPr indent="0" lvl="0" marL="0" rtl="0" algn="l">
              <a:spcBef>
                <a:spcPts val="1200"/>
              </a:spcBef>
              <a:spcAft>
                <a:spcPts val="0"/>
              </a:spcAft>
              <a:buNone/>
            </a:pPr>
            <a:r>
              <a:rPr lang="en"/>
              <a:t>Whether or not you took the detour to learn all about Cross Origin Resource Sharing (CORS) the fix is simple. With fetch, you are able to easily supply a JavaScript object for options. It comes right after the URL as a second parameter to the fetch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Simply adding the {mode: 'cors'} after the URL, as shown above, will solve our problems for now. In the future, however, you may want to look further into the implications of this restriction.</a:t>
            </a:r>
            <a:endParaRPr/>
          </a:p>
        </p:txBody>
      </p:sp>
      <p:pic>
        <p:nvPicPr>
          <p:cNvPr id="512" name="Google Shape;512;p50"/>
          <p:cNvPicPr preferRelativeResize="0"/>
          <p:nvPr/>
        </p:nvPicPr>
        <p:blipFill>
          <a:blip r:embed="rId5">
            <a:alphaModFix/>
          </a:blip>
          <a:stretch>
            <a:fillRect/>
          </a:stretch>
        </p:blipFill>
        <p:spPr>
          <a:xfrm>
            <a:off x="1768000" y="3102496"/>
            <a:ext cx="5607976" cy="798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18" name="Google Shape;518;p51"/>
          <p:cNvSpPr txBox="1"/>
          <p:nvPr>
            <p:ph idx="1" type="body"/>
          </p:nvPr>
        </p:nvSpPr>
        <p:spPr>
          <a:xfrm>
            <a:off x="1303800" y="1309925"/>
            <a:ext cx="7030500" cy="32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now, we’re going to keep all of this in a single HTML file. So go ahead and create one with a single blank image tag and an empty script tag in the body.</a:t>
            </a:r>
            <a:endParaRPr/>
          </a:p>
        </p:txBody>
      </p:sp>
      <p:pic>
        <p:nvPicPr>
          <p:cNvPr id="519" name="Google Shape;519;p51"/>
          <p:cNvPicPr preferRelativeResize="0"/>
          <p:nvPr/>
        </p:nvPicPr>
        <p:blipFill>
          <a:blip r:embed="rId3">
            <a:alphaModFix/>
          </a:blip>
          <a:stretch>
            <a:fillRect/>
          </a:stretch>
        </p:blipFill>
        <p:spPr>
          <a:xfrm>
            <a:off x="1142766" y="1950100"/>
            <a:ext cx="6858475" cy="277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about the 2 JavaScript methods that you’ll most often be using when dealing with JSON - </a:t>
            </a:r>
            <a:r>
              <a:rPr lang="en" u="sng">
                <a:solidFill>
                  <a:schemeClr val="hlink"/>
                </a:solidFill>
                <a:hlinkClick r:id="rId3"/>
              </a:rPr>
              <a:t>JSON.parse()</a:t>
            </a:r>
            <a:r>
              <a:rPr lang="en"/>
              <a:t> and </a:t>
            </a:r>
            <a:r>
              <a:rPr lang="en" u="sng">
                <a:solidFill>
                  <a:schemeClr val="hlink"/>
                </a:solidFill>
                <a:hlinkClick r:id="rId4"/>
              </a:rPr>
              <a:t>JSON.stringify()</a:t>
            </a:r>
            <a:r>
              <a:rPr lang="en"/>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25" name="Google Shape;525;p52"/>
          <p:cNvSpPr txBox="1"/>
          <p:nvPr>
            <p:ph idx="1" type="body"/>
          </p:nvPr>
        </p:nvSpPr>
        <p:spPr>
          <a:xfrm>
            <a:off x="1303800" y="1398725"/>
            <a:ext cx="7030500" cy="31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script tag, let’s start by selecting the image and assigning it to a variable so that we can change the URL once we’ve received it from the Giphy API.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Adding fetch with our URL from above is also relatively easy:</a:t>
            </a:r>
            <a:endParaRPr/>
          </a:p>
        </p:txBody>
      </p:sp>
      <p:pic>
        <p:nvPicPr>
          <p:cNvPr id="526" name="Google Shape;526;p52"/>
          <p:cNvPicPr preferRelativeResize="0"/>
          <p:nvPr/>
        </p:nvPicPr>
        <p:blipFill>
          <a:blip r:embed="rId3">
            <a:alphaModFix/>
          </a:blip>
          <a:stretch>
            <a:fillRect/>
          </a:stretch>
        </p:blipFill>
        <p:spPr>
          <a:xfrm>
            <a:off x="552450" y="1990725"/>
            <a:ext cx="8039100" cy="1162050"/>
          </a:xfrm>
          <a:prstGeom prst="rect">
            <a:avLst/>
          </a:prstGeom>
          <a:noFill/>
          <a:ln>
            <a:noFill/>
          </a:ln>
        </p:spPr>
      </p:pic>
      <p:pic>
        <p:nvPicPr>
          <p:cNvPr id="527" name="Google Shape;527;p52"/>
          <p:cNvPicPr preferRelativeResize="0"/>
          <p:nvPr/>
        </p:nvPicPr>
        <p:blipFill>
          <a:blip r:embed="rId4">
            <a:alphaModFix/>
          </a:blip>
          <a:stretch>
            <a:fillRect/>
          </a:stretch>
        </p:blipFill>
        <p:spPr>
          <a:xfrm>
            <a:off x="1827738" y="3545625"/>
            <a:ext cx="5488524" cy="1512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33" name="Google Shape;533;p53"/>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should now be able to open the HTML file in your browser, and while you won’t see anything on the page, you should have something logged in the console. The trickiest part of this whole process is deciphering how to get to the data you desire from the server’s response. In this case, inspecting the browser’s console will reveal that what’s being returned is another Promise… to get the data we need another .then() function.</a:t>
            </a:r>
            <a:endParaRPr/>
          </a:p>
        </p:txBody>
      </p:sp>
      <p:pic>
        <p:nvPicPr>
          <p:cNvPr id="534" name="Google Shape;534;p53"/>
          <p:cNvPicPr preferRelativeResize="0"/>
          <p:nvPr/>
        </p:nvPicPr>
        <p:blipFill>
          <a:blip r:embed="rId3">
            <a:alphaModFix/>
          </a:blip>
          <a:stretch>
            <a:fillRect/>
          </a:stretch>
        </p:blipFill>
        <p:spPr>
          <a:xfrm>
            <a:off x="1593661" y="2812125"/>
            <a:ext cx="5956675" cy="2161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40" name="Google Shape;540;p54"/>
          <p:cNvSpPr txBox="1"/>
          <p:nvPr>
            <p:ph idx="1" type="body"/>
          </p:nvPr>
        </p:nvSpPr>
        <p:spPr>
          <a:xfrm>
            <a:off x="1303800" y="1480150"/>
            <a:ext cx="25521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we have a JavaScript object and if you inspect it closely enough you’ll find that the data we need (an image URL) is nested rather deeply inside the object:</a:t>
            </a:r>
            <a:endParaRPr/>
          </a:p>
        </p:txBody>
      </p:sp>
      <p:pic>
        <p:nvPicPr>
          <p:cNvPr id="541" name="Google Shape;541;p54"/>
          <p:cNvPicPr preferRelativeResize="0"/>
          <p:nvPr/>
        </p:nvPicPr>
        <p:blipFill>
          <a:blip r:embed="rId3">
            <a:alphaModFix/>
          </a:blip>
          <a:stretch>
            <a:fillRect/>
          </a:stretch>
        </p:blipFill>
        <p:spPr>
          <a:xfrm>
            <a:off x="4208125" y="1165625"/>
            <a:ext cx="3875721" cy="324082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47" name="Google Shape;547;p55"/>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get to the data we need to drill down through the layers of the object until we find what we want!</a:t>
            </a:r>
            <a:endParaRPr/>
          </a:p>
        </p:txBody>
      </p:sp>
      <p:pic>
        <p:nvPicPr>
          <p:cNvPr id="548" name="Google Shape;548;p55"/>
          <p:cNvPicPr preferRelativeResize="0"/>
          <p:nvPr/>
        </p:nvPicPr>
        <p:blipFill>
          <a:blip r:embed="rId3">
            <a:alphaModFix/>
          </a:blip>
          <a:stretch>
            <a:fillRect/>
          </a:stretch>
        </p:blipFill>
        <p:spPr>
          <a:xfrm>
            <a:off x="530813" y="2205550"/>
            <a:ext cx="7934325" cy="2819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54" name="Google Shape;554;p56"/>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Running the file should now log the URL of the image. All that’s left to do is set the source of the image that’s on the page to the URL we’ve just accessed:</a:t>
            </a:r>
            <a:endParaRPr/>
          </a:p>
        </p:txBody>
      </p:sp>
      <p:pic>
        <p:nvPicPr>
          <p:cNvPr id="555" name="Google Shape;555;p56"/>
          <p:cNvPicPr preferRelativeResize="0"/>
          <p:nvPr/>
        </p:nvPicPr>
        <p:blipFill>
          <a:blip r:embed="rId3">
            <a:alphaModFix/>
          </a:blip>
          <a:stretch>
            <a:fillRect/>
          </a:stretch>
        </p:blipFill>
        <p:spPr>
          <a:xfrm>
            <a:off x="509575" y="2187013"/>
            <a:ext cx="8124825"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Do This</a:t>
            </a:r>
            <a:endParaRPr/>
          </a:p>
        </p:txBody>
      </p:sp>
      <p:sp>
        <p:nvSpPr>
          <p:cNvPr id="561" name="Google Shape;561;p57"/>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 all goes well, you should see a new image on the page every time you refresh!</a:t>
            </a:r>
            <a:endParaRPr/>
          </a:p>
          <a:p>
            <a:pPr indent="0" lvl="0" marL="0" rtl="0" algn="l">
              <a:spcBef>
                <a:spcPts val="1200"/>
              </a:spcBef>
              <a:spcAft>
                <a:spcPts val="0"/>
              </a:spcAft>
              <a:buNone/>
            </a:pPr>
            <a:r>
              <a:rPr lang="en"/>
              <a:t>If you’ve gotten lost along the way, check out </a:t>
            </a:r>
            <a:r>
              <a:rPr lang="en" u="sng">
                <a:solidFill>
                  <a:schemeClr val="hlink"/>
                </a:solidFill>
                <a:hlinkClick r:id="rId3"/>
              </a:rPr>
              <a:t>this jsbin project</a:t>
            </a:r>
            <a:r>
              <a:rPr lang="en"/>
              <a:t>. Besides the glorious styling, this is what your version should look like.</a:t>
            </a:r>
            <a:endParaRPr/>
          </a:p>
          <a:p>
            <a:pPr indent="0" lvl="0" marL="0" rtl="0" algn="l">
              <a:spcBef>
                <a:spcPts val="1200"/>
              </a:spcBef>
              <a:spcAft>
                <a:spcPts val="1200"/>
              </a:spcAft>
              <a:buNone/>
            </a:pPr>
            <a:r>
              <a:rPr lang="en"/>
              <a:t>While we are pushing this API key to the frontend, this isn’t something you should do with any key that is not free, anything on the client is public knowledge. Handling keys that are unsafe to push to the frontend will be taught in later sections if you haven’t been exposed in the Ruby course.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567" name="Google Shape;567;p58"/>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fetch documentation </a:t>
            </a:r>
            <a:r>
              <a:rPr lang="en" u="sng">
                <a:solidFill>
                  <a:schemeClr val="hlink"/>
                </a:solidFill>
                <a:hlinkClick r:id="rId3"/>
              </a:rPr>
              <a:t>here</a:t>
            </a:r>
            <a:r>
              <a:rPr lang="en"/>
              <a:t>. It’s not all that complicated to use, but we’ve only really scratched the surface at this point.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this</a:t>
            </a:r>
            <a:endParaRPr/>
          </a:p>
        </p:txBody>
      </p:sp>
      <p:sp>
        <p:nvSpPr>
          <p:cNvPr id="573" name="Google Shape;573;p59"/>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Check out </a:t>
            </a:r>
            <a:r>
              <a:rPr lang="en" u="sng">
                <a:solidFill>
                  <a:schemeClr val="hlink"/>
                </a:solidFill>
                <a:hlinkClick r:id="rId3"/>
              </a:rPr>
              <a:t>this list</a:t>
            </a:r>
            <a:r>
              <a:rPr lang="en"/>
              <a:t> and </a:t>
            </a:r>
            <a:r>
              <a:rPr lang="en" u="sng">
                <a:solidFill>
                  <a:schemeClr val="hlink"/>
                </a:solidFill>
                <a:hlinkClick r:id="rId4"/>
              </a:rPr>
              <a:t>this list</a:t>
            </a:r>
            <a:r>
              <a:rPr lang="en"/>
              <a:t> of free, open APIs and let your imagination go wild.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Expand</a:t>
            </a:r>
            <a:endParaRPr/>
          </a:p>
        </p:txBody>
      </p:sp>
      <p:sp>
        <p:nvSpPr>
          <p:cNvPr id="579" name="Google Shape;579;p60"/>
          <p:cNvSpPr txBox="1"/>
          <p:nvPr>
            <p:ph idx="1" type="body"/>
          </p:nvPr>
        </p:nvSpPr>
        <p:spPr>
          <a:xfrm>
            <a:off x="1303800" y="1480150"/>
            <a:ext cx="70305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Expand on our little project here by adding a button that fetches a new image without refreshing the page.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Buttons</a:t>
            </a:r>
            <a:endParaRPr/>
          </a:p>
        </p:txBody>
      </p:sp>
      <p:sp>
        <p:nvSpPr>
          <p:cNvPr id="585" name="Google Shape;585;p61"/>
          <p:cNvSpPr txBox="1"/>
          <p:nvPr>
            <p:ph idx="1" type="body"/>
          </p:nvPr>
        </p:nvSpPr>
        <p:spPr>
          <a:xfrm>
            <a:off x="1303800" y="1457950"/>
            <a:ext cx="7030500" cy="30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a search box so users can search for specific gifs. You should also investigate adding a .catch() to the end of the promise chain in case Giphy doesn’t find any gifs with the searched keyword. Add a default image, or an error message if the search fails.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Mis-formatted JSON is a common cause of errors. </a:t>
            </a:r>
            <a:r>
              <a:rPr lang="en" u="sng">
                <a:solidFill>
                  <a:schemeClr val="hlink"/>
                </a:solidFill>
                <a:hlinkClick r:id="rId3"/>
              </a:rPr>
              <a:t>This webpage</a:t>
            </a:r>
            <a:r>
              <a:rPr lang="en"/>
              <a:t> lets you paste in JSON code and will search it for formatting errors.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an API?</a:t>
            </a:r>
            <a:endParaRPr/>
          </a:p>
        </p:txBody>
      </p:sp>
      <p:pic>
        <p:nvPicPr>
          <p:cNvPr id="596" name="Google Shape;596;p6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97" name="Google Shape;597;p6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fetch and extract data from an API?</a:t>
            </a:r>
            <a:endParaRPr/>
          </a:p>
        </p:txBody>
      </p:sp>
      <p:pic>
        <p:nvPicPr>
          <p:cNvPr id="603" name="Google Shape;603;p6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04" name="Google Shape;604;p6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5"/>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Why might your API request be blocked by the browser, and how might you fix this?</a:t>
            </a:r>
            <a:endParaRPr/>
          </a:p>
        </p:txBody>
      </p:sp>
      <p:pic>
        <p:nvPicPr>
          <p:cNvPr id="610" name="Google Shape;610;p6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611" name="Google Shape;611;p6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ASYNC AND AWAIT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22" name="Google Shape;622;p6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Asynchronous code can become difficult to follow when it has a lot of things going on. async and await are two keywords that can help make asynchronous read more like synchronous code. This can help code look cleaner while keeping the benefits of asynchronous code.</a:t>
            </a:r>
            <a:endParaRPr/>
          </a:p>
          <a:p>
            <a:pPr indent="0" lvl="0" marL="0" rtl="0" algn="l">
              <a:spcBef>
                <a:spcPts val="1200"/>
              </a:spcBef>
              <a:spcAft>
                <a:spcPts val="1200"/>
              </a:spcAft>
              <a:buNone/>
            </a:pPr>
            <a:r>
              <a:rPr lang="en"/>
              <a:t>For example, the two code blocks below do the exact same thing, they both get information from a server, process it, and return a promise.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28" name="Google Shape;628;p6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9" name="Google Shape;629;p68"/>
          <p:cNvPicPr preferRelativeResize="0"/>
          <p:nvPr/>
        </p:nvPicPr>
        <p:blipFill>
          <a:blip r:embed="rId3">
            <a:alphaModFix/>
          </a:blip>
          <a:stretch>
            <a:fillRect/>
          </a:stretch>
        </p:blipFill>
        <p:spPr>
          <a:xfrm>
            <a:off x="533400" y="1279688"/>
            <a:ext cx="8077200" cy="3324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635" name="Google Shape;635;p6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how you declare an async function</a:t>
            </a:r>
            <a:endParaRPr/>
          </a:p>
          <a:p>
            <a:pPr indent="-311150" lvl="0" marL="457200" rtl="0" algn="l">
              <a:spcBef>
                <a:spcPts val="0"/>
              </a:spcBef>
              <a:spcAft>
                <a:spcPts val="0"/>
              </a:spcAft>
              <a:buSzPts val="1300"/>
              <a:buChar char="●"/>
            </a:pPr>
            <a:r>
              <a:rPr lang="en"/>
              <a:t>Explain what the async keyword does</a:t>
            </a:r>
            <a:endParaRPr/>
          </a:p>
          <a:p>
            <a:pPr indent="-311150" lvl="0" marL="457200" rtl="0" algn="l">
              <a:spcBef>
                <a:spcPts val="0"/>
              </a:spcBef>
              <a:spcAft>
                <a:spcPts val="0"/>
              </a:spcAft>
              <a:buSzPts val="1300"/>
              <a:buChar char="●"/>
            </a:pPr>
            <a:r>
              <a:rPr lang="en"/>
              <a:t>Explain what the await keyword does</a:t>
            </a:r>
            <a:endParaRPr/>
          </a:p>
          <a:p>
            <a:pPr indent="-311150" lvl="0" marL="457200" rtl="0" algn="l">
              <a:spcBef>
                <a:spcPts val="0"/>
              </a:spcBef>
              <a:spcAft>
                <a:spcPts val="0"/>
              </a:spcAft>
              <a:buSzPts val="1300"/>
              <a:buChar char="●"/>
            </a:pPr>
            <a:r>
              <a:rPr lang="en"/>
              <a:t>Explain what an async function returns</a:t>
            </a:r>
            <a:endParaRPr/>
          </a:p>
          <a:p>
            <a:pPr indent="-311150" lvl="0" marL="457200" rtl="0" algn="l">
              <a:spcBef>
                <a:spcPts val="0"/>
              </a:spcBef>
              <a:spcAft>
                <a:spcPts val="0"/>
              </a:spcAft>
              <a:buSzPts val="1300"/>
              <a:buChar char="●"/>
            </a:pPr>
            <a:r>
              <a:rPr lang="en"/>
              <a:t>Explain what happens when an error is thrown inside an async function</a:t>
            </a:r>
            <a:endParaRPr/>
          </a:p>
          <a:p>
            <a:pPr indent="-311150" lvl="0" marL="457200" rtl="0" algn="l">
              <a:spcBef>
                <a:spcPts val="0"/>
              </a:spcBef>
              <a:spcAft>
                <a:spcPts val="0"/>
              </a:spcAft>
              <a:buSzPts val="1300"/>
              <a:buChar char="●"/>
            </a:pPr>
            <a:r>
              <a:rPr lang="en"/>
              <a:t>Explain how you can handle errors inside an async function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async keyword</a:t>
            </a:r>
            <a:endParaRPr/>
          </a:p>
        </p:txBody>
      </p:sp>
      <p:sp>
        <p:nvSpPr>
          <p:cNvPr id="641" name="Google Shape;641;p70"/>
          <p:cNvSpPr txBox="1"/>
          <p:nvPr>
            <p:ph idx="1" type="body"/>
          </p:nvPr>
        </p:nvSpPr>
        <p:spPr>
          <a:xfrm>
            <a:off x="1303800" y="1220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async keyword is what lets the JavaScript engine know that you are declaring an asynchronous function, this is required to use await inside any function. When a function is declared with async, it automatically returns a promise, returning in an async function is the same as resolving a promise, likewise, throwing an error will reject the promise.</a:t>
            </a:r>
            <a:endParaRPr/>
          </a:p>
          <a:p>
            <a:pPr indent="0" lvl="0" marL="0" rtl="0" algn="l">
              <a:spcBef>
                <a:spcPts val="1200"/>
              </a:spcBef>
              <a:spcAft>
                <a:spcPts val="0"/>
              </a:spcAft>
              <a:buNone/>
            </a:pPr>
            <a:r>
              <a:rPr lang="en"/>
              <a:t>An important thing to understand is async functions are just syntactical sugar for promises.</a:t>
            </a:r>
            <a:endParaRPr/>
          </a:p>
          <a:p>
            <a:pPr indent="0" lvl="0" marL="0" rtl="0" algn="l">
              <a:spcBef>
                <a:spcPts val="1200"/>
              </a:spcBef>
              <a:spcAft>
                <a:spcPts val="1200"/>
              </a:spcAft>
              <a:buNone/>
            </a:pPr>
            <a:r>
              <a:rPr lang="en"/>
              <a:t>The async keyword can also be used with any of the ways a function can be created, said differently: it is valid to use an async function anywhere you can use a normal function. Below you will see some examples that may not be intuitive, if you don’t understand them, come back and take a look when you are done with the assignments.</a:t>
            </a:r>
            <a:endParaRPr/>
          </a:p>
        </p:txBody>
      </p:sp>
      <p:pic>
        <p:nvPicPr>
          <p:cNvPr id="642" name="Google Shape;642;p70"/>
          <p:cNvPicPr preferRelativeResize="0"/>
          <p:nvPr/>
        </p:nvPicPr>
        <p:blipFill>
          <a:blip r:embed="rId3">
            <a:alphaModFix/>
          </a:blip>
          <a:stretch>
            <a:fillRect/>
          </a:stretch>
        </p:blipFill>
        <p:spPr>
          <a:xfrm>
            <a:off x="650775" y="3628788"/>
            <a:ext cx="8020050" cy="1438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async keyword</a:t>
            </a:r>
            <a:endParaRPr/>
          </a:p>
        </p:txBody>
      </p:sp>
      <p:sp>
        <p:nvSpPr>
          <p:cNvPr id="648" name="Google Shape;648;p7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9" name="Google Shape;649;p71"/>
          <p:cNvPicPr preferRelativeResize="0"/>
          <p:nvPr/>
        </p:nvPicPr>
        <p:blipFill>
          <a:blip r:embed="rId3">
            <a:alphaModFix/>
          </a:blip>
          <a:stretch>
            <a:fillRect/>
          </a:stretch>
        </p:blipFill>
        <p:spPr>
          <a:xfrm>
            <a:off x="603738" y="1276513"/>
            <a:ext cx="8010525" cy="32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ASYNCHRONOUS CODE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await keyword</a:t>
            </a:r>
            <a:endParaRPr/>
          </a:p>
        </p:txBody>
      </p:sp>
      <p:sp>
        <p:nvSpPr>
          <p:cNvPr id="655" name="Google Shape;655;p7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await is pretty simple: it tells JavaScript to wait for an asynchronous action to finish before continuing the function. It’s like a ‘pause until done’ keyword. The await keyword is used to get a value from a function where you would normally use .then(). Instead of calling .then() after the asynchronous function, you would simply assign a variable to the result using await, then you can use the result in your code as you would in your synchronous code.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 Handling</a:t>
            </a:r>
            <a:endParaRPr/>
          </a:p>
        </p:txBody>
      </p:sp>
      <p:sp>
        <p:nvSpPr>
          <p:cNvPr id="661" name="Google Shape;661;p7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Handling errors in async functions is very easy. Promises have the .catch() method for handling rejected promises, and since async functions just return a promise, you can simply call the function, and append a .catch() method to the end.</a:t>
            </a:r>
            <a:endParaRPr/>
          </a:p>
        </p:txBody>
      </p:sp>
      <p:pic>
        <p:nvPicPr>
          <p:cNvPr id="662" name="Google Shape;662;p73"/>
          <p:cNvPicPr preferRelativeResize="0"/>
          <p:nvPr/>
        </p:nvPicPr>
        <p:blipFill>
          <a:blip r:embed="rId3">
            <a:alphaModFix/>
          </a:blip>
          <a:stretch>
            <a:fillRect/>
          </a:stretch>
        </p:blipFill>
        <p:spPr>
          <a:xfrm>
            <a:off x="538150" y="3043750"/>
            <a:ext cx="8067675" cy="1143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 Handling</a:t>
            </a:r>
            <a:endParaRPr/>
          </a:p>
        </p:txBody>
      </p:sp>
      <p:sp>
        <p:nvSpPr>
          <p:cNvPr id="668" name="Google Shape;668;p74"/>
          <p:cNvSpPr txBox="1"/>
          <p:nvPr>
            <p:ph idx="1" type="body"/>
          </p:nvPr>
        </p:nvSpPr>
        <p:spPr>
          <a:xfrm>
            <a:off x="1303800" y="1324725"/>
            <a:ext cx="7030500" cy="320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But there is another way: the mighty try/catch block! If you want to handle the error directly inside the async function, you can use try/catch just like you would inside synchronous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Doing this can look messy, but it is a very easy way to handle errors without appending .catch() after your function calls. How you handle the errors is up to you, and which method you use should be determined by how your code was written. You will get a feel for what needs to be done over time. The assignments will also help you understand how to handle your errors.</a:t>
            </a:r>
            <a:endParaRPr/>
          </a:p>
        </p:txBody>
      </p:sp>
      <p:pic>
        <p:nvPicPr>
          <p:cNvPr id="669" name="Google Shape;669;p74"/>
          <p:cNvPicPr preferRelativeResize="0"/>
          <p:nvPr/>
        </p:nvPicPr>
        <p:blipFill>
          <a:blip r:embed="rId3">
            <a:alphaModFix/>
          </a:blip>
          <a:stretch>
            <a:fillRect/>
          </a:stretch>
        </p:blipFill>
        <p:spPr>
          <a:xfrm>
            <a:off x="2363474" y="1768274"/>
            <a:ext cx="4417050" cy="1413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5" name="Google Shape;675;p75"/>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Remember the Giphy API practice project? (If not, you should go back and complete the API lesson) We are going to convert the promise based code into async/await compatible code. Here’s a refresher of the code we are starting with:</a:t>
            </a:r>
            <a:endParaRPr/>
          </a:p>
        </p:txBody>
      </p:sp>
      <p:pic>
        <p:nvPicPr>
          <p:cNvPr id="676" name="Google Shape;676;p75"/>
          <p:cNvPicPr preferRelativeResize="0"/>
          <p:nvPr/>
        </p:nvPicPr>
        <p:blipFill>
          <a:blip r:embed="rId3">
            <a:alphaModFix/>
          </a:blip>
          <a:stretch>
            <a:fillRect/>
          </a:stretch>
        </p:blipFill>
        <p:spPr>
          <a:xfrm>
            <a:off x="581025" y="2154263"/>
            <a:ext cx="7981950" cy="2847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2" name="Google Shape;682;p76"/>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await does not work on the global scope, we will have to create an async function that wraps our API call to Giphy.</a:t>
            </a:r>
            <a:endParaRPr/>
          </a:p>
        </p:txBody>
      </p:sp>
      <p:pic>
        <p:nvPicPr>
          <p:cNvPr id="683" name="Google Shape;683;p76"/>
          <p:cNvPicPr preferRelativeResize="0"/>
          <p:nvPr/>
        </p:nvPicPr>
        <p:blipFill>
          <a:blip r:embed="rId3">
            <a:alphaModFix/>
          </a:blip>
          <a:stretch>
            <a:fillRect/>
          </a:stretch>
        </p:blipFill>
        <p:spPr>
          <a:xfrm>
            <a:off x="1388725" y="1906672"/>
            <a:ext cx="6366551" cy="28623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9" name="Google Shape;689;p77"/>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we have a function that is asynchronous, we can then start refactoring from using promises to using await:</a:t>
            </a:r>
            <a:endParaRPr/>
          </a:p>
        </p:txBody>
      </p:sp>
      <p:pic>
        <p:nvPicPr>
          <p:cNvPr id="690" name="Google Shape;690;p77"/>
          <p:cNvPicPr preferRelativeResize="0"/>
          <p:nvPr/>
        </p:nvPicPr>
        <p:blipFill>
          <a:blip r:embed="rId3">
            <a:alphaModFix/>
          </a:blip>
          <a:stretch>
            <a:fillRect/>
          </a:stretch>
        </p:blipFill>
        <p:spPr>
          <a:xfrm>
            <a:off x="571500" y="1980325"/>
            <a:ext cx="8001000" cy="29146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6" name="Google Shape;696;p78"/>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response is still the same object we have passed to the .then() block at the start, we still need to use the .json() method, which in turn returns a promise. Because .json() returns a promise, we can use await to assign the response to a variable.</a:t>
            </a:r>
            <a:endParaRPr/>
          </a:p>
        </p:txBody>
      </p:sp>
      <p:pic>
        <p:nvPicPr>
          <p:cNvPr id="697" name="Google Shape;697;p78"/>
          <p:cNvPicPr preferRelativeResize="0"/>
          <p:nvPr/>
        </p:nvPicPr>
        <p:blipFill>
          <a:blip r:embed="rId3">
            <a:alphaModFix/>
          </a:blip>
          <a:stretch>
            <a:fillRect/>
          </a:stretch>
        </p:blipFill>
        <p:spPr>
          <a:xfrm>
            <a:off x="512813" y="2065025"/>
            <a:ext cx="8029575" cy="26860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3" name="Google Shape;703;p79"/>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use this function, we just simply need to call it with getCats() in our code.</a:t>
            </a:r>
            <a:endParaRPr/>
          </a:p>
        </p:txBody>
      </p:sp>
      <p:pic>
        <p:nvPicPr>
          <p:cNvPr id="704" name="Google Shape;704;p79"/>
          <p:cNvPicPr preferRelativeResize="0"/>
          <p:nvPr/>
        </p:nvPicPr>
        <p:blipFill>
          <a:blip r:embed="rId3">
            <a:alphaModFix/>
          </a:blip>
          <a:stretch>
            <a:fillRect/>
          </a:stretch>
        </p:blipFill>
        <p:spPr>
          <a:xfrm>
            <a:off x="542925" y="1748238"/>
            <a:ext cx="8058150" cy="2905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0" name="Google Shape;710;p80"/>
          <p:cNvSpPr txBox="1"/>
          <p:nvPr>
            <p:ph idx="1" type="body"/>
          </p:nvPr>
        </p:nvSpPr>
        <p:spPr>
          <a:xfrm>
            <a:off x="1303800" y="1250725"/>
            <a:ext cx="7030500" cy="32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code will behave exactly like the code from the last lesson, it just looks a bit different after refactoring. async/await are very useful tools when it comes to cleaning up asynchronous JavaScript code. It is important to remember async/await are just promises written in a different way. Do the assignments below, and dive deeper into the understanding of async/await.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8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716" name="Google Shape;716;p8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this article</a:t>
            </a:r>
            <a:r>
              <a:rPr lang="en"/>
              <a:t> for a solid introduction to async/await. </a:t>
            </a:r>
            <a:r>
              <a:rPr lang="en" u="sng">
                <a:solidFill>
                  <a:schemeClr val="hlink"/>
                </a:solidFill>
                <a:hlinkClick r:id="rId4"/>
              </a:rPr>
              <a:t>this article</a:t>
            </a:r>
            <a:r>
              <a:rPr lang="en"/>
              <a:t> also has some good examples of its 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JavaScript is the language of the web, there are some functions that by necessity are going to take a decent amount of time to complete, such as fetching data from a server to display on your site. For this reason, JavaScript includes support for asynchronous functions, or to put it another way, functions that can happen in the background while the rest of your code executes.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8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Read</a:t>
            </a:r>
            <a:endParaRPr/>
          </a:p>
        </p:txBody>
      </p:sp>
      <p:sp>
        <p:nvSpPr>
          <p:cNvPr id="722" name="Google Shape;722;p8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this article</a:t>
            </a:r>
            <a:r>
              <a:rPr lang="en"/>
              <a:t> for a more in-depth look at async/await, including how to handle errors.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a:t>
            </a:r>
            <a:endParaRPr/>
          </a:p>
        </p:txBody>
      </p:sp>
      <p:sp>
        <p:nvSpPr>
          <p:cNvPr id="728" name="Google Shape;728;p8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this video</a:t>
            </a:r>
            <a:r>
              <a:rPr lang="en"/>
              <a:t> for a good overview on async/await and it’s purpose, along with a special trick.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you declare an async function?</a:t>
            </a:r>
            <a:endParaRPr/>
          </a:p>
        </p:txBody>
      </p:sp>
      <p:pic>
        <p:nvPicPr>
          <p:cNvPr id="739" name="Google Shape;739;p8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40" name="Google Shape;740;p8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does the async keyword do?</a:t>
            </a:r>
            <a:endParaRPr/>
          </a:p>
        </p:txBody>
      </p:sp>
      <p:pic>
        <p:nvPicPr>
          <p:cNvPr id="746" name="Google Shape;746;p8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47" name="Google Shape;747;p8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does the await keyword do?</a:t>
            </a:r>
            <a:endParaRPr/>
          </a:p>
        </p:txBody>
      </p:sp>
      <p:pic>
        <p:nvPicPr>
          <p:cNvPr id="753" name="Google Shape;753;p8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54" name="Google Shape;754;p8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returned from an async function?</a:t>
            </a:r>
            <a:endParaRPr/>
          </a:p>
        </p:txBody>
      </p:sp>
      <p:pic>
        <p:nvPicPr>
          <p:cNvPr id="760" name="Google Shape;760;p8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61" name="Google Shape;761;p8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8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767" name="Google Shape;767;p8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This video</a:t>
            </a:r>
            <a:r>
              <a:rPr lang="en"/>
              <a:t> is an example of how you can change callbacks, to promises, to async/await.</a:t>
            </a:r>
            <a:endParaRPr/>
          </a:p>
          <a:p>
            <a:pPr indent="-311150" lvl="0" marL="457200" rtl="0" algn="l">
              <a:spcBef>
                <a:spcPts val="0"/>
              </a:spcBef>
              <a:spcAft>
                <a:spcPts val="0"/>
              </a:spcAft>
              <a:buSzPts val="1300"/>
              <a:buChar char="●"/>
            </a:pPr>
            <a:r>
              <a:rPr lang="en" u="sng">
                <a:solidFill>
                  <a:schemeClr val="hlink"/>
                </a:solidFill>
                <a:hlinkClick r:id="rId4"/>
              </a:rPr>
              <a:t>This video</a:t>
            </a:r>
            <a:r>
              <a:rPr lang="en"/>
              <a:t> gives a comprehensive view of Promises, async, and await.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 Weather App</a:t>
            </a:r>
            <a:endParaRPr/>
          </a:p>
        </p:txBody>
      </p:sp>
      <p:sp>
        <p:nvSpPr>
          <p:cNvPr id="778" name="Google Shape;778;p9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everything we’ve been discussing to create a </a:t>
            </a:r>
            <a:r>
              <a:rPr lang="en" u="sng">
                <a:solidFill>
                  <a:schemeClr val="hlink"/>
                </a:solidFill>
                <a:hlinkClick r:id="rId3"/>
              </a:rPr>
              <a:t>weather forecast site</a:t>
            </a:r>
            <a:r>
              <a:rPr lang="en"/>
              <a:t> using the weather API from the previous lesson. You should be able to search for a specific location and toggle displaying the data in Fahrenheit or Celsius.</a:t>
            </a:r>
            <a:endParaRPr/>
          </a:p>
          <a:p>
            <a:pPr indent="0" lvl="0" marL="0" rtl="0" algn="l">
              <a:spcBef>
                <a:spcPts val="1200"/>
              </a:spcBef>
              <a:spcAft>
                <a:spcPts val="1200"/>
              </a:spcAft>
              <a:buNone/>
            </a:pPr>
            <a:r>
              <a:rPr lang="en"/>
              <a:t>You should change the look of the page based on the data, maybe by changing the color of the background or by adding images that describe the weather. (You could even use the Giphy API to find appropriate weather-related gifs and display them). Feel free to use promises or async/await in your code, though you should try to become comfortable with both.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what a callback is</a:t>
            </a:r>
            <a:endParaRPr/>
          </a:p>
          <a:p>
            <a:pPr indent="-311150" lvl="0" marL="457200" rtl="0" algn="l">
              <a:spcBef>
                <a:spcPts val="0"/>
              </a:spcBef>
              <a:spcAft>
                <a:spcPts val="0"/>
              </a:spcAft>
              <a:buSzPts val="1300"/>
              <a:buChar char="●"/>
            </a:pPr>
            <a:r>
              <a:rPr lang="en"/>
              <a:t>Explain what a promise is</a:t>
            </a:r>
            <a:endParaRPr/>
          </a:p>
          <a:p>
            <a:pPr indent="-311150" lvl="0" marL="457200" rtl="0" algn="l">
              <a:spcBef>
                <a:spcPts val="0"/>
              </a:spcBef>
              <a:spcAft>
                <a:spcPts val="0"/>
              </a:spcAft>
              <a:buSzPts val="1300"/>
              <a:buChar char="●"/>
            </a:pPr>
            <a:r>
              <a:rPr lang="en"/>
              <a:t>Explain the circumstances under which promises are better than callbacks</a:t>
            </a:r>
            <a:endParaRPr/>
          </a:p>
          <a:p>
            <a:pPr indent="-311150" lvl="0" marL="457200" rtl="0" algn="l">
              <a:spcBef>
                <a:spcPts val="0"/>
              </a:spcBef>
              <a:spcAft>
                <a:spcPts val="0"/>
              </a:spcAft>
              <a:buSzPts val="1300"/>
              <a:buChar char="●"/>
            </a:pPr>
            <a:r>
              <a:rPr lang="en"/>
              <a:t>Explain what the .then() function does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Callbacks</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recent past, the way that these were most commonly handled were with </a:t>
            </a:r>
            <a:r>
              <a:rPr b="1" lang="en"/>
              <a:t>callbacks</a:t>
            </a:r>
            <a:r>
              <a:rPr lang="en"/>
              <a:t>, and even now they are still used quite a lot in certain circumstances.</a:t>
            </a:r>
            <a:endParaRPr/>
          </a:p>
          <a:p>
            <a:pPr indent="0" lvl="0" marL="0" rtl="0" algn="l">
              <a:spcBef>
                <a:spcPts val="1200"/>
              </a:spcBef>
              <a:spcAft>
                <a:spcPts val="0"/>
              </a:spcAft>
              <a:buNone/>
            </a:pPr>
            <a:r>
              <a:rPr lang="en"/>
              <a:t>A callback function is a function passed into another function as an argument, which is then invoked inside the outer function to complete some kind of routine or action. </a:t>
            </a:r>
            <a:r>
              <a:rPr lang="en" u="sng">
                <a:solidFill>
                  <a:schemeClr val="hlink"/>
                </a:solidFill>
                <a:hlinkClick r:id="rId3"/>
              </a:rPr>
              <a:t>MDN</a:t>
            </a:r>
            <a:endParaRPr/>
          </a:p>
          <a:p>
            <a:pPr indent="0" lvl="0" marL="0" rtl="0" algn="l">
              <a:spcBef>
                <a:spcPts val="1200"/>
              </a:spcBef>
              <a:spcAft>
                <a:spcPts val="1200"/>
              </a:spcAft>
              <a:buNone/>
            </a:pPr>
            <a:r>
              <a:rPr lang="en"/>
              <a:t>Callbacks are simply functions that get passed into other functions. For example:</a:t>
            </a:r>
            <a:endParaRPr/>
          </a:p>
        </p:txBody>
      </p:sp>
      <p:pic>
        <p:nvPicPr>
          <p:cNvPr id="326" name="Google Shape;326;p21"/>
          <p:cNvPicPr preferRelativeResize="0"/>
          <p:nvPr/>
        </p:nvPicPr>
        <p:blipFill>
          <a:blip r:embed="rId4">
            <a:alphaModFix/>
          </a:blip>
          <a:stretch>
            <a:fillRect/>
          </a:stretch>
        </p:blipFill>
        <p:spPr>
          <a:xfrm>
            <a:off x="566725" y="3630013"/>
            <a:ext cx="8010525" cy="109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