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Montserrat"/>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3bfaaa8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3bfaaa8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3bfaaa8f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3bfaaa8f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3bfaaa8f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3bfaaa8f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10, B: 2, C: 1, D: 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3bfaaa8f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3bfaaa8f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100s place, B: 2s place, C: 4s place, D: 1s place,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3bfaaa8f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3bfaaa8f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3bfaaa8f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3bfaaa8f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101, B: 1101, C: 1110, D: 10000,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3bfaaa8f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3bfaaa8f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v9agiJWWUio"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ames.penjee.com/binary-numbers-ga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wIiwiMiIsIjEiLCIwIl19pearId=magic-pear-shape-identifier" TargetMode="External"/><Relationship Id="rId4" Type="http://schemas.openxmlformats.org/officeDocument/2006/relationships/image" Target="../media/image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1ZmV5T245TTV5b2l0STVxc2o1Z0xWVGZWU21FU2pyUjNIUURVdFB4eWZzIiwiY29udGVudElkIjoiY3VzdG9tLXJlc3BvbnNlLW11bHRpcGxlQ2hvaWNlIiwic2xpZGVJZCI6ImcxMDNiZmFhYThmZF8wXzY3IiwiY29udGVudEluc3RhbmNlSWQiOiIxNWZleU9uOU01eW9pdEk1cXNqNWdMVlRmVlNtRVNqclIzSFFEVXRQeHlmcy83NThjNzIwMy05MTQwLTQ1MWUtOTFiMS03Y2VmNmJjMzYyZDkifQ==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wMHMgcGxhY2UiLCIycyBwbGFjZSIsIjRzIHBsYWNlIiwiMXMgcGxhY2Ui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1ZmV5T245TTV5b2l0STVxc2o1Z0xWVGZWU21FU2pyUjNIUURVdFB4eWZzIiwiY29udGVudElkIjoiY3VzdG9tLXJlc3BvbnNlLW11bHRpcGxlQ2hvaWNlIiwic2xpZGVJZCI6ImcxMDNiZmFhYThmZF8wXzczIiwiY29udGVudEluc3RhbmNlSWQiOiIxNWZleU9uOU01eW9pdEk1cXNqNWdMVlRmVlNtRVNqclIzSFFEVXRQeHlmcy9jNWY2OTg5Yi1mYmE2LTRkNWQtYmI4Ni1hZGJkMzAyMWYwZWMifQ==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www.youtube.com/watch?v=f1fK6GGYg-0"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wMSIsIjExMDEiLCIxMTEwIiwiMTAwMDAi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1ZmV5T245TTV5b2l0STVxc2o1Z0xWVGZWU21FU2pyUjNIUURVdFB4eWZzIiwiY29udGVudElkIjoiY3VzdG9tLXJlc3BvbnNlLW11bHRpcGxlQ2hvaWNlIiwic2xpZGVJZCI6ImcxMDNiZmFhYThmZF8wXzg5IiwiY29udGVudEluc3RhbmNlSWQiOiIxNWZleU9uOU01eW9pdEk1cXNqNWdMVlRmVlNtRVNqclIzSFFEVXRQeHlmcy82NWU4YTliNC1mY2FjLTRkMmYtOTA4OC00MDY4MzRlODYxZjcifQ==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plit.com/join/cxljlimhkg-danmac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Number Systems</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70000"/>
          </a:bodyPr>
          <a:lstStyle/>
          <a:p>
            <a:pPr indent="0" lvl="0" marL="0" rtl="0" algn="l">
              <a:spcBef>
                <a:spcPts val="0"/>
              </a:spcBef>
              <a:spcAft>
                <a:spcPts val="0"/>
              </a:spcAft>
              <a:buNone/>
            </a:pPr>
            <a:r>
              <a:rPr lang="en"/>
              <a:t>In this video we introduce number systems, and show how the binary and decimal number systems work the same way, but with a different number base</a:t>
            </a:r>
            <a:endParaRPr/>
          </a:p>
        </p:txBody>
      </p:sp>
      <p:pic>
        <p:nvPicPr>
          <p:cNvPr descr="In this video we introduce number systems, and show how the binary and decimal number systems work the same way, but with a different number base.&#10;&#10;CodeHS is a comprehensive computer science teaching platform for middle schools and high schools. We provide web-based curriculum, teacher tools and resources, and professional development. &#10;&#10;Sign up for a CodeHS account at codehs.com today and continue through our curriculum!" id="65" name="Google Shape;65;p14" title="Intro to Number Systems">
            <a:hlinkClick r:id="rId3"/>
          </p:cNvPr>
          <p:cNvPicPr preferRelativeResize="0"/>
          <p:nvPr/>
        </p:nvPicPr>
        <p:blipFill>
          <a:blip r:embed="rId4">
            <a:alphaModFix/>
          </a:blip>
          <a:stretch>
            <a:fillRect/>
          </a:stretch>
        </p:blipFill>
        <p:spPr>
          <a:xfrm>
            <a:off x="2286000" y="4780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Base Tool</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t>Explore this </a:t>
            </a:r>
            <a:r>
              <a:rPr lang="en" u="sng">
                <a:solidFill>
                  <a:schemeClr val="hlink"/>
                </a:solidFill>
                <a:hlinkClick r:id="rId3"/>
              </a:rPr>
              <a:t>tool</a:t>
            </a:r>
            <a:r>
              <a:rPr lang="en"/>
              <a:t> to gain familiarity with converting from the binary number system to the decimal number system, then answer the following discussion questions:</a:t>
            </a:r>
            <a:endParaRPr/>
          </a:p>
          <a:p>
            <a:pPr indent="-342900" lvl="0" marL="457200" rtl="0" algn="l">
              <a:spcBef>
                <a:spcPts val="1200"/>
              </a:spcBef>
              <a:spcAft>
                <a:spcPts val="0"/>
              </a:spcAft>
              <a:buSzPts val="1800"/>
              <a:buAutoNum type="arabicPeriod"/>
            </a:pPr>
            <a:r>
              <a:rPr lang="en"/>
              <a:t>How many possible values can be created with 8 bits?</a:t>
            </a:r>
            <a:endParaRPr/>
          </a:p>
          <a:p>
            <a:pPr indent="-342900" lvl="0" marL="457200" rtl="0" algn="l">
              <a:spcBef>
                <a:spcPts val="0"/>
              </a:spcBef>
              <a:spcAft>
                <a:spcPts val="0"/>
              </a:spcAft>
              <a:buSzPts val="1800"/>
              <a:buAutoNum type="arabicPeriod"/>
            </a:pPr>
            <a:r>
              <a:rPr lang="en"/>
              <a:t>What is the highest value that can be created with only 6 bits?</a:t>
            </a:r>
            <a:endParaRPr/>
          </a:p>
          <a:p>
            <a:pPr indent="-342900" lvl="0" marL="457200" rtl="0" algn="l">
              <a:spcBef>
                <a:spcPts val="0"/>
              </a:spcBef>
              <a:spcAft>
                <a:spcPts val="0"/>
              </a:spcAft>
              <a:buSzPts val="1800"/>
              <a:buAutoNum type="arabicPeriod"/>
            </a:pPr>
            <a:r>
              <a:rPr lang="en"/>
              <a:t>How can you quickly tell if a binary number is odd or even?</a:t>
            </a:r>
            <a:endParaRPr/>
          </a:p>
          <a:p>
            <a:pPr indent="-342900" lvl="0" marL="457200" rtl="0" algn="l">
              <a:spcBef>
                <a:spcPts val="0"/>
              </a:spcBef>
              <a:spcAft>
                <a:spcPts val="0"/>
              </a:spcAft>
              <a:buSzPts val="1800"/>
              <a:buAutoNum type="arabicPeriod"/>
            </a:pPr>
            <a:r>
              <a:rPr lang="en"/>
              <a:t>If a binary value has only a single 1, what must be true about the value?</a:t>
            </a:r>
            <a:endParaRPr/>
          </a:p>
          <a:p>
            <a:pPr indent="-342900" lvl="0" marL="457200" rtl="0" algn="l">
              <a:spcBef>
                <a:spcPts val="0"/>
              </a:spcBef>
              <a:spcAft>
                <a:spcPts val="0"/>
              </a:spcAft>
              <a:buSzPts val="1800"/>
              <a:buAutoNum type="arabicPeriod"/>
            </a:pPr>
            <a:r>
              <a:rPr lang="en"/>
              <a:t>What is the relationship between 1002 and 10002? What about 10002 and 100002? What mathematical operation is performed to add a 0 to the end of a binary number? Is this similar to the mathematical operation performed to add a 0 to the end of a decimal number?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number base of the binary number system?</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9" name="Google Shape;79;p1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the binary value 1002, what is the place value of the 1?</a:t>
            </a:r>
            <a:endParaRPr/>
          </a:p>
        </p:txBody>
      </p:sp>
      <p:sp>
        <p:nvSpPr>
          <p:cNvPr id="85" name="Google Shape;85;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87" name="Google Shape;87;p1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In this video we learn how to convert a number from decimal to binary.</a:t>
            </a:r>
            <a:endParaRPr/>
          </a:p>
        </p:txBody>
      </p:sp>
      <p:pic>
        <p:nvPicPr>
          <p:cNvPr descr="We learn how to convert a number from decimal to binary.&#10;&#10;CodeHS is a comprehensive computer science teaching platform for middle schools and high schools. We provide web-based curriculum, teacher tools and resources, and professional development. &#10;&#10;Sign up for a CodeHS account at codehs.com today and continue through our curriculum!" id="93" name="Google Shape;93;p18" title="Decimal to Binary">
            <a:hlinkClick r:id="rId3"/>
          </p:cNvPr>
          <p:cNvPicPr preferRelativeResize="0"/>
          <p:nvPr/>
        </p:nvPicPr>
        <p:blipFill>
          <a:blip r:embed="rId4">
            <a:alphaModFix/>
          </a:blip>
          <a:stretch>
            <a:fillRect/>
          </a:stretch>
        </p:blipFill>
        <p:spPr>
          <a:xfrm>
            <a:off x="2286000" y="574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value of 1310 in binary?</a:t>
            </a:r>
            <a:endParaRPr/>
          </a:p>
        </p:txBody>
      </p:sp>
      <p:sp>
        <p:nvSpPr>
          <p:cNvPr id="99" name="Google Shape;99;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1" name="Google Shape;101;p1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Game</a:t>
            </a:r>
            <a:endParaRPr/>
          </a:p>
        </p:txBody>
      </p:sp>
      <p:sp>
        <p:nvSpPr>
          <p:cNvPr id="107" name="Google Shape;107;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t>This exercise is a </a:t>
            </a:r>
            <a:r>
              <a:rPr lang="en" u="sng">
                <a:solidFill>
                  <a:schemeClr val="hlink"/>
                </a:solidFill>
                <a:hlinkClick r:id="rId3"/>
              </a:rPr>
              <a:t>visual game </a:t>
            </a:r>
            <a:r>
              <a:rPr lang="en"/>
              <a:t>to practice making numbers in binary. Clicking on each bit toggles the value from a 0 to a 1, or vice versa.</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0"/>
              </a:spcAft>
              <a:buClr>
                <a:schemeClr val="dk2"/>
              </a:buClr>
              <a:buSzPts val="1100"/>
              <a:buFont typeface="Arial"/>
              <a:buNone/>
            </a:pPr>
            <a:r>
              <a:rPr lang="en"/>
              <a:t>The decimal target value is shown in the bottom of the window. Flip the bits of the binary number until you successfully create the binary value that represents the given decimal value.</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0"/>
              </a:spcAft>
              <a:buClr>
                <a:schemeClr val="dk2"/>
              </a:buClr>
              <a:buSzPts val="1100"/>
              <a:buFont typeface="Arial"/>
              <a:buNone/>
            </a:pPr>
            <a:r>
              <a:rPr lang="en"/>
              <a:t>Try to get at least 1000 points before moving on!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