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Montserrat"/>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4ca8db4f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4ca8db4f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4ca8db4f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4ca8db4f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4, B: 2, C: 11, D: 3,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ca8db4f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ca8db4f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2 bits (ex: 10 encodes ‘A’), B: 4 bits (ex: 1011 encodes ‘A’), C: 6 bits (ex: 10 0110 encodes ‘A’), D: 8 bits (ex: 0100 0001 encodes ‘A’),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4ca8db4f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4ca8db4f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ca8db4f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ca8db4f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ca8db4f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ca8db4f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4ca8db4f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4ca8db4f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mv1JfvD3eqU"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QiLCIyIiwiMTEiLCIzIl19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VHgwRVp6Mnp6NGFDQzV4U1JEeVcxcmdraTFkdlRIZThsZE5KeHFtcjk0IiwiY29udGVudElkIjoiY3VzdG9tLXJlc3BvbnNlLW11bHRpcGxlQ2hvaWNlIiwic2xpZGVJZCI6ImcxMDRjYThkYjRmOV8wXzU2IiwiY29udGVudEluc3RhbmNlSWQiOiIxMVR4MEVaejJ6ejRhQ0M1eFNSRHlXMXJna2kxZHZUSGU4bGROSnhxbXI5NC8wNDhjOWU5NS02N2ZhLTRmMGQtYWIwNS02MGJiZWY4ZWRjZWQifQ==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IgYml0cyAoZXg6IDEwIGVuY29kZXMg4oCYQeKAmSkiLCI0IGJpdHMgKGV4OiAxMDExIGVuY29kZXMg4oCYQeKAmSkiLCI2IGJpdHMgKGV4OiAxMCAwMTEwIGVuY29kZXMg4oCYQeKAmSkiLCI4IGJpdHMgKGV4OiAwMTAwIDAwMDEgZW5jb2RlcyDigJhB4oCZKSJdfQ==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VHgwRVp6Mnp6NGFDQzV4U1JEeVcxcmdraTFkdlRIZThsZE5KeHFtcjk0IiwiY29udGVudElkIjoiY3VzdG9tLXJlc3BvbnNlLW11bHRpcGxlQ2hvaWNlIiwic2xpZGVJZCI6ImcxMDRjYThkYjRmOV8wXzYyIiwiY29udGVudEluc3RhbmNlSWQiOiIxMVR4MEVaejJ6ejRhQ0M1eFNSRHlXMXJna2kxZHZUSGU4bGROSnhxbXI5NC81MmE1YzczNi1lMDQ2LTQ1NjgtYmE0Zi0yNzQ0ZGFiZTRmNjgifQ==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lingojam.com/BinaryEncoder&amp;Decod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binaryhexconverter.com/binary-to-ascii-text-convert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rapidtables.com/code/text/ascii-tabl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Encoding Text with Binary</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We learn about how computers store information in binary, and how we can use binary to encode text</a:t>
            </a:r>
            <a:endParaRPr/>
          </a:p>
        </p:txBody>
      </p:sp>
      <p:pic>
        <p:nvPicPr>
          <p:cNvPr id="65" name="Google Shape;65;p14" title="Encoding with Binary">
            <a:hlinkClick r:id="rId3"/>
          </p:cNvPr>
          <p:cNvPicPr preferRelativeResize="0"/>
          <p:nvPr/>
        </p:nvPicPr>
        <p:blipFill>
          <a:blip r:embed="rId4">
            <a:alphaModFix/>
          </a:blip>
          <a:stretch>
            <a:fillRect/>
          </a:stretch>
        </p:blipFill>
        <p:spPr>
          <a:xfrm>
            <a:off x="2286000" y="3152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many possible values can be created with only 2 bits?</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3" name="Google Shape;73;p1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many bits are used to encode a character according to the ASCII encoding scheme?</a:t>
            </a:r>
            <a:endParaRPr/>
          </a:p>
        </p:txBody>
      </p:sp>
      <p:sp>
        <p:nvSpPr>
          <p:cNvPr id="79" name="Google Shape;79;p16"/>
          <p:cNvSpPr txBox="1"/>
          <p:nvPr>
            <p:ph idx="1" type="body"/>
          </p:nvPr>
        </p:nvSpPr>
        <p:spPr>
          <a:xfrm>
            <a:off x="311700" y="1472750"/>
            <a:ext cx="8520600" cy="309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81" name="Google Shape;81;p1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Encoder</a:t>
            </a:r>
            <a:endParaRPr/>
          </a:p>
        </p:txBody>
      </p:sp>
      <p:sp>
        <p:nvSpPr>
          <p:cNvPr id="87" name="Google Shape;87;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 this out!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https://lingojam.com/BinaryEncoder&amp;Decoder</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Bits to ASCII</a:t>
            </a:r>
            <a:endParaRPr/>
          </a:p>
        </p:txBody>
      </p:sp>
      <p:sp>
        <p:nvSpPr>
          <p:cNvPr id="93" name="Google Shape;93;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an example for this lesson. You are encouraged to play around with it, run and change the code, and learn how it works. When you are done, click continue to go to the next problem.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https://www.binaryhexconverter.com/binary-to-ascii-text-converter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a:t>
            </a:r>
            <a:r>
              <a:rPr lang="en"/>
              <a:t>Hello World in Bits</a:t>
            </a:r>
            <a:endParaRPr/>
          </a:p>
        </p:txBody>
      </p:sp>
      <p:sp>
        <p:nvSpPr>
          <p:cNvPr id="99" name="Google Shape;99;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a:t>Using the given ASCII Encoding Table for reference, type out the binary encoding for the string</a:t>
            </a:r>
            <a:endParaRPr/>
          </a:p>
          <a:p>
            <a:pPr indent="0" lvl="0" marL="457200" rtl="0" algn="l">
              <a:spcBef>
                <a:spcPts val="1200"/>
              </a:spcBef>
              <a:spcAft>
                <a:spcPts val="0"/>
              </a:spcAft>
              <a:buClr>
                <a:schemeClr val="dk2"/>
              </a:buClr>
              <a:buSzPts val="1100"/>
              <a:buFont typeface="Arial"/>
              <a:buNone/>
            </a:pPr>
            <a:r>
              <a:rPr lang="en"/>
              <a:t>Hello, World.</a:t>
            </a:r>
            <a:endParaRPr/>
          </a:p>
          <a:p>
            <a:pPr indent="0" lvl="0" marL="0" rtl="0" algn="l">
              <a:spcBef>
                <a:spcPts val="1200"/>
              </a:spcBef>
              <a:spcAft>
                <a:spcPts val="0"/>
              </a:spcAft>
              <a:buClr>
                <a:schemeClr val="dk2"/>
              </a:buClr>
              <a:buSzPts val="1100"/>
              <a:buFont typeface="Arial"/>
              <a:buNone/>
            </a:pPr>
            <a:r>
              <a:rPr lang="en"/>
              <a:t>Before you type out the bits, consider the following questions:</a:t>
            </a:r>
            <a:endParaRPr/>
          </a:p>
          <a:p>
            <a:pPr indent="-342900" lvl="0" marL="457200" rtl="0" algn="l">
              <a:spcBef>
                <a:spcPts val="1200"/>
              </a:spcBef>
              <a:spcAft>
                <a:spcPts val="0"/>
              </a:spcAft>
              <a:buSzPts val="1800"/>
              <a:buAutoNum type="arabicPeriod"/>
            </a:pPr>
            <a:r>
              <a:rPr lang="en"/>
              <a:t>How many total bits do you think it will take to encode Hello, World.</a:t>
            </a:r>
            <a:endParaRPr/>
          </a:p>
          <a:p>
            <a:pPr indent="-342900" lvl="0" marL="457200" rtl="0" algn="l">
              <a:spcBef>
                <a:spcPts val="0"/>
              </a:spcBef>
              <a:spcAft>
                <a:spcPts val="0"/>
              </a:spcAft>
              <a:buSzPts val="1800"/>
              <a:buAutoNum type="arabicPeriod"/>
            </a:pPr>
            <a:r>
              <a:rPr lang="en"/>
              <a:t>How many bytes is that?</a:t>
            </a:r>
            <a:endParaRPr/>
          </a:p>
          <a:p>
            <a:pPr indent="0" lvl="0" marL="0" rtl="0" algn="l">
              <a:spcBef>
                <a:spcPts val="1200"/>
              </a:spcBef>
              <a:spcAft>
                <a:spcPts val="1200"/>
              </a:spcAft>
              <a:buNone/>
            </a:pPr>
            <a:r>
              <a:rPr lang="en"/>
              <a:t>Extension: Some characters in this tool are listed as “Can’t Display”. This is because not all binary or hexadecimal values map to a character that has a textual representation. See what these values are actually encoded as </a:t>
            </a:r>
            <a:r>
              <a:rPr lang="en" u="sng">
                <a:solidFill>
                  <a:schemeClr val="hlink"/>
                </a:solidFill>
                <a:hlinkClick r:id="rId3"/>
              </a:rPr>
              <a:t>here</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a:t>
            </a:r>
            <a:r>
              <a:rPr lang="en"/>
              <a:t>Create your own Encoding</a:t>
            </a:r>
            <a:endParaRPr/>
          </a:p>
        </p:txBody>
      </p:sp>
      <p:sp>
        <p:nvSpPr>
          <p:cNvPr id="105" name="Google Shape;105;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62500" lnSpcReduction="10000"/>
          </a:bodyPr>
          <a:lstStyle/>
          <a:p>
            <a:pPr indent="0" lvl="0" marL="0" rtl="0" algn="l">
              <a:lnSpc>
                <a:spcPct val="100000"/>
              </a:lnSpc>
              <a:spcBef>
                <a:spcPts val="0"/>
              </a:spcBef>
              <a:spcAft>
                <a:spcPts val="0"/>
              </a:spcAft>
              <a:buNone/>
            </a:pPr>
            <a:r>
              <a:rPr lang="en"/>
              <a:t>We’ve seen how we can use the standard ASCII encoding to represent text in binary, but ASCII isn’t the only way to encode text!</a:t>
            </a:r>
            <a:endParaRPr/>
          </a:p>
          <a:p>
            <a:pPr indent="0" lvl="0" marL="0" rtl="0" algn="l">
              <a:lnSpc>
                <a:spcPct val="100000"/>
              </a:lnSpc>
              <a:spcBef>
                <a:spcPts val="0"/>
              </a:spcBef>
              <a:spcAft>
                <a:spcPts val="0"/>
              </a:spcAft>
              <a:buClr>
                <a:schemeClr val="dk2"/>
              </a:buClr>
              <a:buSzPct val="61111"/>
              <a:buFont typeface="Arial"/>
              <a:buNone/>
            </a:pPr>
            <a:r>
              <a:t/>
            </a:r>
            <a:endParaRPr/>
          </a:p>
          <a:p>
            <a:pPr indent="0" lvl="0" marL="0" rtl="0" algn="l">
              <a:lnSpc>
                <a:spcPct val="100000"/>
              </a:lnSpc>
              <a:spcBef>
                <a:spcPts val="0"/>
              </a:spcBef>
              <a:spcAft>
                <a:spcPts val="0"/>
              </a:spcAft>
              <a:buNone/>
            </a:pPr>
            <a:r>
              <a:rPr lang="en"/>
              <a:t>In this exercise you’ll develop your own text encoding scheme with a partner. If you and your partner agree on the same encoding scheme, then you will be able to transmit binary messages to each other, and only you will be able to correctly interpret them!</a:t>
            </a:r>
            <a:endParaRPr/>
          </a:p>
          <a:p>
            <a:pPr indent="0" lvl="0" marL="0" rtl="0" algn="l">
              <a:lnSpc>
                <a:spcPct val="100000"/>
              </a:lnSpc>
              <a:spcBef>
                <a:spcPts val="0"/>
              </a:spcBef>
              <a:spcAft>
                <a:spcPts val="0"/>
              </a:spcAft>
              <a:buClr>
                <a:schemeClr val="dk2"/>
              </a:buClr>
              <a:buSzPct val="61111"/>
              <a:buFont typeface="Arial"/>
              <a:buNone/>
            </a:pPr>
            <a:r>
              <a:t/>
            </a:r>
            <a:endParaRPr/>
          </a:p>
          <a:p>
            <a:pPr indent="0" lvl="0" marL="0" rtl="0" algn="l">
              <a:lnSpc>
                <a:spcPct val="100000"/>
              </a:lnSpc>
              <a:spcBef>
                <a:spcPts val="0"/>
              </a:spcBef>
              <a:spcAft>
                <a:spcPts val="0"/>
              </a:spcAft>
              <a:buClr>
                <a:schemeClr val="dk2"/>
              </a:buClr>
              <a:buSzPct val="61111"/>
              <a:buFont typeface="Arial"/>
              <a:buNone/>
            </a:pPr>
            <a:r>
              <a:rPr b="1" lang="en"/>
              <a:t>Requirements</a:t>
            </a:r>
            <a:endParaRPr b="1"/>
          </a:p>
          <a:p>
            <a:pPr indent="0" lvl="0" marL="0" rtl="0" algn="l">
              <a:lnSpc>
                <a:spcPct val="100000"/>
              </a:lnSpc>
              <a:spcBef>
                <a:spcPts val="0"/>
              </a:spcBef>
              <a:spcAft>
                <a:spcPts val="0"/>
              </a:spcAft>
              <a:buClr>
                <a:schemeClr val="dk2"/>
              </a:buClr>
              <a:buSzPct val="61111"/>
              <a:buFont typeface="Arial"/>
              <a:buNone/>
            </a:pPr>
            <a:r>
              <a:rPr lang="en"/>
              <a:t>Your encoding scheme needs to be able to represent:</a:t>
            </a:r>
            <a:endParaRPr/>
          </a:p>
          <a:p>
            <a:pPr indent="-300037" lvl="0" marL="457200" rtl="0" algn="l">
              <a:lnSpc>
                <a:spcPct val="100000"/>
              </a:lnSpc>
              <a:spcBef>
                <a:spcPts val="0"/>
              </a:spcBef>
              <a:spcAft>
                <a:spcPts val="0"/>
              </a:spcAft>
              <a:buSzPct val="100000"/>
              <a:buChar char="●"/>
            </a:pPr>
            <a:r>
              <a:rPr lang="en"/>
              <a:t>Every capital letter A-Z</a:t>
            </a:r>
            <a:endParaRPr/>
          </a:p>
          <a:p>
            <a:pPr indent="-300037" lvl="0" marL="457200" rtl="0" algn="l">
              <a:lnSpc>
                <a:spcPct val="100000"/>
              </a:lnSpc>
              <a:spcBef>
                <a:spcPts val="0"/>
              </a:spcBef>
              <a:spcAft>
                <a:spcPts val="0"/>
              </a:spcAft>
              <a:buSzPct val="100000"/>
              <a:buChar char="●"/>
            </a:pPr>
            <a:r>
              <a:rPr lang="en"/>
              <a:t>The space character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2"/>
              </a:buClr>
              <a:buSzPct val="61111"/>
              <a:buFont typeface="Arial"/>
              <a:buNone/>
            </a:pPr>
            <a:r>
              <a:rPr lang="en"/>
              <a:t>How many bits will you need in your encoding to encode every capital letter?</a:t>
            </a:r>
            <a:endParaRPr/>
          </a:p>
          <a:p>
            <a:pPr indent="0" lvl="0" marL="0" rtl="0" algn="l">
              <a:lnSpc>
                <a:spcPct val="100000"/>
              </a:lnSpc>
              <a:spcBef>
                <a:spcPts val="0"/>
              </a:spcBef>
              <a:spcAft>
                <a:spcPts val="0"/>
              </a:spcAft>
              <a:buNone/>
            </a:pPr>
            <a:r>
              <a:rPr lang="en"/>
              <a:t>Use </a:t>
            </a:r>
            <a:r>
              <a:rPr b="1" lang="en"/>
              <a:t>as few bits as possible</a:t>
            </a:r>
            <a:r>
              <a:rPr lang="en"/>
              <a:t> in your encoding.</a:t>
            </a:r>
            <a:endParaRPr/>
          </a:p>
          <a:p>
            <a:pPr indent="0" lvl="0" marL="0" rtl="0" algn="l">
              <a:lnSpc>
                <a:spcPct val="100000"/>
              </a:lnSpc>
              <a:spcBef>
                <a:spcPts val="0"/>
              </a:spcBef>
              <a:spcAft>
                <a:spcPts val="0"/>
              </a:spcAft>
              <a:buClr>
                <a:schemeClr val="dk2"/>
              </a:buClr>
              <a:buSzPct val="61111"/>
              <a:buFont typeface="Arial"/>
              <a:buNone/>
            </a:pPr>
            <a:r>
              <a:t/>
            </a:r>
            <a:endParaRPr/>
          </a:p>
          <a:p>
            <a:pPr indent="0" lvl="0" marL="0" rtl="0" algn="l">
              <a:lnSpc>
                <a:spcPct val="100000"/>
              </a:lnSpc>
              <a:spcBef>
                <a:spcPts val="0"/>
              </a:spcBef>
              <a:spcAft>
                <a:spcPts val="0"/>
              </a:spcAft>
              <a:buClr>
                <a:schemeClr val="dk2"/>
              </a:buClr>
              <a:buSzPct val="61111"/>
              <a:buFont typeface="Arial"/>
              <a:buNone/>
            </a:pPr>
            <a:r>
              <a:rPr lang="en"/>
              <a:t>What is the binary representation for HELLO WORLD according to your encoding?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2"/>
              </a:buClr>
              <a:buSzPct val="61111"/>
              <a:buFont typeface="Arial"/>
              <a:buNone/>
            </a:pPr>
            <a:r>
              <a:rPr lang="en"/>
              <a:t>Extra challenge</a:t>
            </a:r>
            <a:endParaRPr/>
          </a:p>
          <a:p>
            <a:pPr indent="0" lvl="0" marL="0" rtl="0" algn="l">
              <a:lnSpc>
                <a:spcPct val="100000"/>
              </a:lnSpc>
              <a:spcBef>
                <a:spcPts val="0"/>
              </a:spcBef>
              <a:spcAft>
                <a:spcPts val="0"/>
              </a:spcAft>
              <a:buClr>
                <a:schemeClr val="dk2"/>
              </a:buClr>
              <a:buSzPct val="61111"/>
              <a:buFont typeface="Arial"/>
              <a:buNone/>
            </a:pPr>
            <a:r>
              <a:rPr lang="en"/>
              <a:t>Extend your encoding scheme to include:</a:t>
            </a:r>
            <a:endParaRPr/>
          </a:p>
          <a:p>
            <a:pPr indent="-300037" lvl="0" marL="457200" rtl="0" algn="l">
              <a:lnSpc>
                <a:spcPct val="100000"/>
              </a:lnSpc>
              <a:spcBef>
                <a:spcPts val="0"/>
              </a:spcBef>
              <a:spcAft>
                <a:spcPts val="0"/>
              </a:spcAft>
              <a:buSzPct val="100000"/>
              <a:buChar char="●"/>
            </a:pPr>
            <a:r>
              <a:rPr lang="en"/>
              <a:t>Every lower case letter a-z</a:t>
            </a:r>
            <a:endParaRPr/>
          </a:p>
          <a:p>
            <a:pPr indent="-300037" lvl="0" marL="457200" rtl="0" algn="l">
              <a:lnSpc>
                <a:spcPct val="100000"/>
              </a:lnSpc>
              <a:spcBef>
                <a:spcPts val="0"/>
              </a:spcBef>
              <a:spcAft>
                <a:spcPts val="0"/>
              </a:spcAft>
              <a:buSzPct val="100000"/>
              <a:buChar char="●"/>
            </a:pPr>
            <a:r>
              <a:rPr lang="en"/>
              <a:t>Every digit 0-9</a:t>
            </a:r>
            <a:endParaRPr/>
          </a:p>
          <a:p>
            <a:pPr indent="-300037" lvl="0" marL="457200" rtl="0" algn="l">
              <a:lnSpc>
                <a:spcPct val="100000"/>
              </a:lnSpc>
              <a:spcBef>
                <a:spcPts val="0"/>
              </a:spcBef>
              <a:spcAft>
                <a:spcPts val="0"/>
              </a:spcAft>
              <a:buSzPct val="100000"/>
              <a:buChar char="●"/>
            </a:pPr>
            <a:r>
              <a:rPr lang="en"/>
              <a:t>The period character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