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Playfair Display"/>
      <p:regular r:id="rId11"/>
      <p:bold r:id="rId12"/>
      <p:italic r:id="rId13"/>
      <p:boldItalic r:id="rId14"/>
    </p:embeddedFont>
    <p:embeddedFont>
      <p:font typeface="Montserrat"/>
      <p:regular r:id="rId15"/>
      <p:bold r:id="rId16"/>
      <p:italic r:id="rId17"/>
      <p:boldItalic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font" Target="fonts/PlayfairDisplay-regular.fntdata"/><Relationship Id="rId10" Type="http://schemas.openxmlformats.org/officeDocument/2006/relationships/slide" Target="slides/slide5.xml"/><Relationship Id="rId13" Type="http://schemas.openxmlformats.org/officeDocument/2006/relationships/font" Target="fonts/PlayfairDisplay-italic.fntdata"/><Relationship Id="rId12" Type="http://schemas.openxmlformats.org/officeDocument/2006/relationships/font" Target="fonts/PlayfairDispl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font" Target="fonts/PlayfairDisplay-boldItalic.fntdata"/><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Oswald-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03b7e87d4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03b7e87d4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3b7e87d4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3b7e87d4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1001 1111, B: 1111 1001, C: 0111 1000, D: 1100 0011,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rPr lang="en"/>
              <a:t>A</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3b7e87d4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3b7e87d4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A, B: B, C: C, D: D,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3b7e87d4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3b7e87d4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hyperlink" Target="http://www.youtube.com/watch?v=v-azFgcnOwg" TargetMode="Externa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jEwMDEgMTExMSIsIjExMTEgMTAwMSIsIjAxMTEgMTAwMCIsIjExMDAgMDAxMSJdfQ==pearId=magic-pear-shape-identifier" TargetMode="External"/><Relationship Id="rId9" Type="http://schemas.openxmlformats.org/officeDocument/2006/relationships/hyperlink" Target="http://dontchangethislink.peardeckmagic.zone?eyJ0eXBlIjoiZ29vZ2xlLXNsaWRlcy1hZGRvbi1yZXNwb25zZS1mb290ZXIiLCJsYXN0RWRpdGVkQnkiOiIxMDkyODEzNDc3MTIzMDQyNjAzNTQiLCJwcmVzZW50YXRpb25JZCI6IjE4ZTFvTUlWR1ZNM3ZQZVM5LU54TF9UZ1Exb3pMZ1ZSTVdHdEJaOHZ2OE9vIiwiY29udGVudElkIjoiY3VzdG9tLXJlc3BvbnNlLW11bHRpcGxlQ2hvaWNlIiwic2xpZGVJZCI6ImcxMDNiN2U4N2Q0MV8wXzU2IiwiY29udGVudEluc3RhbmNlSWQiOiIxOGUxb01JVkdWTTN2UGVTOS1OeExfVGdRMW96TGdWUk1XR3RCWjh2djhPby9mZTJkODdkZS05MjkyLTQwNTktODU1OC04ODIwN2YzNjQwYWUifQ==pearId=magic-pear-metadata-identifier" TargetMode="External"/><Relationship Id="rId5" Type="http://schemas.openxmlformats.org/officeDocument/2006/relationships/image" Target="../media/image3.png"/><Relationship Id="rId6" Type="http://schemas.openxmlformats.org/officeDocument/2006/relationships/hyperlink" Target="http://dontchangethislink.peardeckmagic.zone?eyJ0eXBlIjoiZ29vZ2xlLXNsaWRlcy1hZGRvbi1yZXNwb25zZS1mb290ZXIiLCJsYXN0RWRpdGVkQnkiOiIxMDkyODEzNDc3MTIzMDQyNjAzNTQiLCJwcmVzZW50YXRpb25JZCI6IjE4ZTFvTUlWR1ZNM3ZQZVM5LU54TF9UZ1Exb3pMZ1ZSTVdHdEJaOHZ2OE9vIiwiY29udGVudElkIjoiY3VzdG9tLXJlc3BvbnNlLW11bHRpcGxlQ2hvaWNlIiwic2xpZGVJZCI6ImcxMDNiN2U4N2Q0MV8wXzU2IiwiY29udGVudEluc3RhbmNlSWQiOiIxOGUxb01JVkdWTTN2UGVTOS1OeExfVGdRMW96TGdWUk1XR3RCWjh2djhPby85NWY5ZmUwNS0xYWZkLTQ0YWYtYTRiNi05NzI2YWVlMDc2MTkifQ==pearId=magic-pear-metadata-identifier" TargetMode="External"/><Relationship Id="rId7"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jEwMDEgMTExMSIsIjExMTEgMTAwMSIsIjAxMTEgMTAwMCIsIjExMDAgMDAxMSJdfQ==pearId=magic-pear-shape-identifier" TargetMode="External"/><Relationship Id="rId8"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EiLCJCIiwiQyIsIkQiXX0=pearId=magic-pear-shape-identifier" TargetMode="External"/><Relationship Id="rId4" Type="http://schemas.openxmlformats.org/officeDocument/2006/relationships/image" Target="../media/image2.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4ZTFvTUlWR1ZNM3ZQZVM5LU54TF9UZ1Exb3pMZ1ZSTVdHdEJaOHZ2OE9vIiwiY29udGVudElkIjoiY3VzdG9tLXJlc3BvbnNlLW11bHRpcGxlQ2hvaWNlIiwic2xpZGVJZCI6ImcxMDNiN2U4N2Q0MV8wXzYzIiwiY29udGVudEluc3RhbmNlSWQiOiIxOGUxb01JVkdWTTN2UGVTOS1OeExfVGdRMW96TGdWUk1XR3RCWjh2djhPby8zYzM3ZTE2ZS1kMjEyLTQ4NDctYjMzNS03OGM0ZDUyOWVmYmEifQ==pearId=magic-pear-metadata-identifi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replit.com/join/lvpjmokqlj-danmac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Hexadecimal</a:t>
            </a:r>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Mack 2021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0"/>
              </a:spcAft>
              <a:buNone/>
            </a:pPr>
            <a:r>
              <a:rPr lang="en"/>
              <a:t>We learn about one more number system: Hexadecimal, or Base 16.</a:t>
            </a:r>
            <a:endParaRPr/>
          </a:p>
        </p:txBody>
      </p:sp>
      <p:pic>
        <p:nvPicPr>
          <p:cNvPr descr="We learn about one more number system: Hexadecimal, or Base 16.&#10;&#10;CodeHS is a comprehensive computer science teaching platform for middle schools and high schools. We provide web-based curriculum, teacher tools and resources, and professional development. &#10;&#10;Sign up for a CodeHS account at codehs.com today and continue through our curriculum!" id="65" name="Google Shape;65;p14" title="Hexadecimal">
            <a:hlinkClick r:id="rId3"/>
          </p:cNvPr>
          <p:cNvPicPr preferRelativeResize="0"/>
          <p:nvPr/>
        </p:nvPicPr>
        <p:blipFill>
          <a:blip r:embed="rId4">
            <a:alphaModFix/>
          </a:blip>
          <a:stretch>
            <a:fillRect/>
          </a:stretch>
        </p:blipFill>
        <p:spPr>
          <a:xfrm>
            <a:off x="2286000" y="5298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000"/>
                                        <p:tgtEl>
                                          <p:spTgt spid="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value of 9F16 in binary?</a:t>
            </a:r>
            <a:endParaRPr/>
          </a:p>
        </p:txBody>
      </p:sp>
      <p:sp>
        <p:nvSpPr>
          <p:cNvPr id="71" name="Google Shape;71;p1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2" name="Google Shape;72;p15"/>
          <p:cNvPicPr preferRelativeResize="0"/>
          <p:nvPr/>
        </p:nvPicPr>
        <p:blipFill>
          <a:blip r:embed="rId3">
            <a:alphaModFix/>
          </a:blip>
          <a:stretch>
            <a:fillRect/>
          </a:stretch>
        </p:blipFill>
        <p:spPr>
          <a:xfrm>
            <a:off x="2190750" y="1364275"/>
            <a:ext cx="4762500" cy="2266950"/>
          </a:xfrm>
          <a:prstGeom prst="rect">
            <a:avLst/>
          </a:prstGeom>
          <a:noFill/>
          <a:ln>
            <a:noFill/>
          </a:ln>
        </p:spPr>
      </p:pic>
      <p:pic>
        <p:nvPicPr>
          <p:cNvPr id="73" name="Google Shape;73;p15">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74" name="Google Shape;74;p15">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5" name="Google Shape;75;p15">
            <a:hlinkClick r:id="rId7"/>
          </p:cNvPr>
          <p:cNvPicPr preferRelativeResize="0"/>
          <p:nvPr/>
        </p:nvPicPr>
        <p:blipFill>
          <a:blip r:embed="rId8">
            <a:alphaModFix/>
          </a:blip>
          <a:stretch>
            <a:fillRect/>
          </a:stretch>
        </p:blipFill>
        <p:spPr>
          <a:xfrm>
            <a:off x="0" y="4429125"/>
            <a:ext cx="9144000" cy="714375"/>
          </a:xfrm>
          <a:prstGeom prst="rect">
            <a:avLst/>
          </a:prstGeom>
          <a:noFill/>
          <a:ln>
            <a:noFill/>
          </a:ln>
        </p:spPr>
      </p:pic>
      <p:sp>
        <p:nvSpPr>
          <p:cNvPr id="76" name="Google Shape;76;p15">
            <a:hlinkClick r:id="rId9"/>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value of C</a:t>
            </a:r>
            <a:r>
              <a:rPr baseline="-25000" lang="en"/>
              <a:t>16</a:t>
            </a:r>
            <a:r>
              <a:rPr lang="en"/>
              <a:t> in decimal?</a:t>
            </a:r>
            <a:endParaRPr/>
          </a:p>
        </p:txBody>
      </p:sp>
      <p:sp>
        <p:nvSpPr>
          <p:cNvPr id="82" name="Google Shape;82;p1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lphaUcPeriod"/>
            </a:pPr>
            <a:r>
              <a:rPr lang="en"/>
              <a:t>16</a:t>
            </a:r>
            <a:r>
              <a:rPr baseline="-25000" lang="en"/>
              <a:t>10</a:t>
            </a:r>
            <a:endParaRPr baseline="-25000"/>
          </a:p>
          <a:p>
            <a:pPr indent="-342900" lvl="0" marL="457200" rtl="0" algn="l">
              <a:spcBef>
                <a:spcPts val="0"/>
              </a:spcBef>
              <a:spcAft>
                <a:spcPts val="0"/>
              </a:spcAft>
              <a:buSzPts val="1800"/>
              <a:buAutoNum type="alphaUcPeriod"/>
            </a:pPr>
            <a:r>
              <a:rPr lang="en"/>
              <a:t>12</a:t>
            </a:r>
            <a:r>
              <a:rPr baseline="-25000" lang="en"/>
              <a:t>10</a:t>
            </a:r>
            <a:endParaRPr baseline="-25000"/>
          </a:p>
          <a:p>
            <a:pPr indent="-342900" lvl="0" marL="457200" rtl="0" algn="l">
              <a:spcBef>
                <a:spcPts val="0"/>
              </a:spcBef>
              <a:spcAft>
                <a:spcPts val="0"/>
              </a:spcAft>
              <a:buSzPts val="1800"/>
              <a:buAutoNum type="alphaUcPeriod"/>
            </a:pPr>
            <a:r>
              <a:rPr lang="en"/>
              <a:t>6</a:t>
            </a:r>
            <a:r>
              <a:rPr baseline="-25000" lang="en"/>
              <a:t>10</a:t>
            </a:r>
            <a:endParaRPr baseline="-25000"/>
          </a:p>
          <a:p>
            <a:pPr indent="-342900" lvl="0" marL="457200" rtl="0" algn="l">
              <a:spcBef>
                <a:spcPts val="0"/>
              </a:spcBef>
              <a:spcAft>
                <a:spcPts val="0"/>
              </a:spcAft>
              <a:buSzPts val="1800"/>
              <a:buAutoNum type="alphaUcPeriod"/>
            </a:pPr>
            <a:r>
              <a:rPr lang="en"/>
              <a:t>13</a:t>
            </a:r>
            <a:r>
              <a:rPr baseline="-25000" lang="en"/>
              <a:t>10</a:t>
            </a:r>
            <a:endParaRPr baseline="-25000"/>
          </a:p>
        </p:txBody>
      </p:sp>
      <p:pic>
        <p:nvPicPr>
          <p:cNvPr id="83" name="Google Shape;83;p16">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84" name="Google Shape;84;p16">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a:t>
            </a:r>
            <a:r>
              <a:rPr lang="en"/>
              <a:t>Binary to Hex Game</a:t>
            </a:r>
            <a:endParaRPr/>
          </a:p>
        </p:txBody>
      </p:sp>
      <p:sp>
        <p:nvSpPr>
          <p:cNvPr id="90" name="Google Shape;90;p1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2"/>
              </a:buClr>
              <a:buSzPct val="61111"/>
              <a:buFont typeface="Arial"/>
              <a:buNone/>
            </a:pPr>
            <a:r>
              <a:rPr lang="en"/>
              <a:t>This exercise is a </a:t>
            </a:r>
            <a:r>
              <a:rPr lang="en" u="sng">
                <a:solidFill>
                  <a:schemeClr val="hlink"/>
                </a:solidFill>
                <a:hlinkClick r:id="rId3"/>
              </a:rPr>
              <a:t>visual game</a:t>
            </a:r>
            <a:r>
              <a:rPr lang="en"/>
              <a:t> to practice making hexadecimal numbers from bits. Clicking on each bit toggles the value from a 0 to a 1, or vice versa.</a:t>
            </a:r>
            <a:endParaRPr/>
          </a:p>
          <a:p>
            <a:pPr indent="0" lvl="0" marL="0" rtl="0" algn="l">
              <a:spcBef>
                <a:spcPts val="1200"/>
              </a:spcBef>
              <a:spcAft>
                <a:spcPts val="0"/>
              </a:spcAft>
              <a:buClr>
                <a:schemeClr val="dk2"/>
              </a:buClr>
              <a:buSzPct val="61111"/>
              <a:buFont typeface="Arial"/>
              <a:buNone/>
            </a:pPr>
            <a:r>
              <a:rPr lang="en"/>
              <a:t>The hexadecimal target value is shown in the bottom of the window. Flip the bits of the binary number until you successfully create the binary value that represents the given hexadecimal value.</a:t>
            </a:r>
            <a:endParaRPr/>
          </a:p>
          <a:p>
            <a:pPr indent="0" lvl="0" marL="0" rtl="0" algn="l">
              <a:spcBef>
                <a:spcPts val="1200"/>
              </a:spcBef>
              <a:spcAft>
                <a:spcPts val="0"/>
              </a:spcAft>
              <a:buClr>
                <a:schemeClr val="dk2"/>
              </a:buClr>
              <a:buSzPct val="61111"/>
              <a:buFont typeface="Arial"/>
              <a:buNone/>
            </a:pPr>
            <a:r>
              <a:rPr lang="en"/>
              <a:t>Try to get at least 100 points, then answer these questions with a partner.</a:t>
            </a:r>
            <a:endParaRPr/>
          </a:p>
          <a:p>
            <a:pPr indent="0" lvl="0" marL="0" rtl="0" algn="l">
              <a:spcBef>
                <a:spcPts val="1200"/>
              </a:spcBef>
              <a:spcAft>
                <a:spcPts val="0"/>
              </a:spcAft>
              <a:buClr>
                <a:schemeClr val="dk2"/>
              </a:buClr>
              <a:buSzPct val="61111"/>
              <a:buFont typeface="Arial"/>
              <a:buNone/>
            </a:pPr>
            <a:r>
              <a:rPr b="1" lang="en"/>
              <a:t>DISCUSSION QUESTIONS</a:t>
            </a:r>
            <a:endParaRPr b="1"/>
          </a:p>
          <a:p>
            <a:pPr indent="-317182" lvl="0" marL="457200" rtl="0" algn="l">
              <a:spcBef>
                <a:spcPts val="1200"/>
              </a:spcBef>
              <a:spcAft>
                <a:spcPts val="0"/>
              </a:spcAft>
              <a:buSzPct val="100000"/>
              <a:buAutoNum type="arabicPeriod"/>
            </a:pPr>
            <a:r>
              <a:rPr lang="en"/>
              <a:t>Are there any hexadecimal digits that cannot be created using 4 bits?</a:t>
            </a:r>
            <a:endParaRPr/>
          </a:p>
          <a:p>
            <a:pPr indent="-317182" lvl="0" marL="457200" rtl="0" algn="l">
              <a:spcBef>
                <a:spcPts val="0"/>
              </a:spcBef>
              <a:spcAft>
                <a:spcPts val="0"/>
              </a:spcAft>
              <a:buSzPct val="100000"/>
              <a:buAutoNum type="arabicPeriod"/>
            </a:pPr>
            <a:r>
              <a:rPr lang="en"/>
              <a:t>How many bits would you need to represent the hexadecimal value 1016?</a:t>
            </a:r>
            <a:endParaRPr/>
          </a:p>
          <a:p>
            <a:pPr indent="-317182" lvl="0" marL="457200" rtl="0" algn="l">
              <a:spcBef>
                <a:spcPts val="0"/>
              </a:spcBef>
              <a:spcAft>
                <a:spcPts val="0"/>
              </a:spcAft>
              <a:buSzPct val="100000"/>
              <a:buAutoNum type="arabicPeriod"/>
            </a:pPr>
            <a:r>
              <a:rPr lang="en"/>
              <a:t>If you wanted to be able to represent every hexadecimal value from 016 to FF16, how many bits would you need?</a:t>
            </a:r>
            <a:endParaRPr/>
          </a:p>
          <a:p>
            <a:pPr indent="-317182" lvl="0" marL="457200" rtl="0" algn="l">
              <a:spcBef>
                <a:spcPts val="0"/>
              </a:spcBef>
              <a:spcAft>
                <a:spcPts val="0"/>
              </a:spcAft>
              <a:buSzPct val="100000"/>
              <a:buAutoNum type="arabicPeriod"/>
            </a:pPr>
            <a:r>
              <a:rPr lang="en"/>
              <a:t>Describe how you would go about converting 1001 0011 1101 10102 into hexadecimal. What is this value in hexadecimal?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