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PT Sans Narrow"/>
      <p:regular r:id="rId32"/>
      <p:bold r:id="rId33"/>
    </p:embeddedFont>
    <p:embeddedFont>
      <p:font typeface="PT Sans"/>
      <p:regular r:id="rId34"/>
      <p:bold r:id="rId35"/>
      <p:italic r:id="rId36"/>
      <p:boldItalic r:id="rId37"/>
    </p:embeddedFont>
    <p:embeddedFont>
      <p:font typeface="Source Sans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italic.fntdata"/><Relationship Id="rId20" Type="http://schemas.openxmlformats.org/officeDocument/2006/relationships/slide" Target="slides/slide14.xml"/><Relationship Id="rId41" Type="http://schemas.openxmlformats.org/officeDocument/2006/relationships/font" Target="fonts/SourceSansPr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PTSansNarrow-bold.fntdata"/><Relationship Id="rId10" Type="http://schemas.openxmlformats.org/officeDocument/2006/relationships/slide" Target="slides/slide4.xml"/><Relationship Id="rId32" Type="http://schemas.openxmlformats.org/officeDocument/2006/relationships/font" Target="fonts/PTSansNarrow-regular.fntdata"/><Relationship Id="rId13" Type="http://schemas.openxmlformats.org/officeDocument/2006/relationships/slide" Target="slides/slide7.xml"/><Relationship Id="rId35" Type="http://schemas.openxmlformats.org/officeDocument/2006/relationships/font" Target="fonts/PTSans-bold.fntdata"/><Relationship Id="rId12" Type="http://schemas.openxmlformats.org/officeDocument/2006/relationships/slide" Target="slides/slide6.xml"/><Relationship Id="rId34" Type="http://schemas.openxmlformats.org/officeDocument/2006/relationships/font" Target="fonts/PTSans-regular.fntdata"/><Relationship Id="rId15" Type="http://schemas.openxmlformats.org/officeDocument/2006/relationships/slide" Target="slides/slide9.xml"/><Relationship Id="rId37" Type="http://schemas.openxmlformats.org/officeDocument/2006/relationships/font" Target="fonts/PTSans-boldItalic.fntdata"/><Relationship Id="rId14" Type="http://schemas.openxmlformats.org/officeDocument/2006/relationships/slide" Target="slides/slide8.xml"/><Relationship Id="rId36" Type="http://schemas.openxmlformats.org/officeDocument/2006/relationships/font" Target="fonts/PTSans-italic.fntdata"/><Relationship Id="rId17" Type="http://schemas.openxmlformats.org/officeDocument/2006/relationships/slide" Target="slides/slide11.xml"/><Relationship Id="rId39" Type="http://schemas.openxmlformats.org/officeDocument/2006/relationships/font" Target="fonts/SourceSansPro-bold.fntdata"/><Relationship Id="rId16" Type="http://schemas.openxmlformats.org/officeDocument/2006/relationships/slide" Target="slides/slide10.xml"/><Relationship Id="rId38" Type="http://schemas.openxmlformats.org/officeDocument/2006/relationships/font" Target="fonts/SourceSans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5c766d7c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5c766d7c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5c766d7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5c766d7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5c766d7c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5c766d7c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5c766d7c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5c766d7c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5c766d7c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5c766d7c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5c766d7c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5c766d7c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p { }, B: #p { }, C: &lt;p&gt; { }, D: .p { },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5c766d7c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5c766d7c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.title { }, B: h1 { }, C: title { }, D: #title { },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5c766d7c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5c766d7c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#cute { }, B: cute { }, C: img { }, D: .cute { },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5c766d7c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5c766d7c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5c766d7c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5c766d7c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5c766d7c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5c766d7c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5c766d7c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5c766d7c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Once pupils have made their recipe page using their HTML tags. Next pupils will be introduced to the CSS tags and how to write them; changing the element. This is a good opportunity to show hex colours as well. I would only show S1/2 pupils external CSS this is just a personal preference as I think it’s let confusing for pupils by having the two seperate pages and gets them into good practice. When I revist web design in S3 I would then go onto demonstrate internal css.</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br>
              <a:rPr b="1" lang="en" sz="1100">
                <a:solidFill>
                  <a:schemeClr val="dk1"/>
                </a:solidFill>
                <a:latin typeface="PT Sans Narrow"/>
                <a:ea typeface="PT Sans Narrow"/>
                <a:cs typeface="PT Sans Narrow"/>
                <a:sym typeface="PT Sans Narrow"/>
              </a:rPr>
            </a:br>
            <a:r>
              <a:rPr b="1" lang="en" sz="1100">
                <a:solidFill>
                  <a:schemeClr val="dk1"/>
                </a:solidFill>
                <a:latin typeface="PT Sans Narrow"/>
                <a:ea typeface="PT Sans Narrow"/>
                <a:cs typeface="PT Sans Narrow"/>
                <a:sym typeface="PT Sans Narrow"/>
              </a:rPr>
              <a:t>OBJECTIVES</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100">
                <a:solidFill>
                  <a:schemeClr val="dk1"/>
                </a:solidFill>
                <a:latin typeface="PT Sans Narrow"/>
                <a:ea typeface="PT Sans Narrow"/>
                <a:cs typeface="PT Sans Narrow"/>
                <a:sym typeface="PT Sans Narrow"/>
              </a:rPr>
              <a:t>By completing this activity, students will: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Become more familiar with editing css.</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 exposed to common css tags.</a:t>
            </a:r>
            <a:br>
              <a:rPr lang="en" sz="1100">
                <a:solidFill>
                  <a:schemeClr val="dk1"/>
                </a:solidFill>
                <a:latin typeface="PT Sans Narrow"/>
                <a:ea typeface="PT Sans Narrow"/>
                <a:cs typeface="PT Sans Narrow"/>
                <a:sym typeface="PT Sans Narrow"/>
              </a:rPr>
            </a:b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I would get pupils to open their HTML recipe page that they completed and I would open one that I have made as well to demonstrate. I would then draw their attention to the   &lt;link rel="stylesheet" href="style.css"&gt; line on their page and go over what CSS is. I would point out that this is linking to the page style.css and that this is used to change the family font, font size etc. Just like the lesson before I would talk them through and demonstrate on my own html recipe what would happen with each type of css property illustrated on the slide. I would involve the class by asking them to give me a colour etc. I always demonstrate to pupils blue as it’s my favourite colour but tell them that I don’t actually like that particular shade so then go onto show them hex colour code that gets that excited usually. Or another good one to show them is gold as it just looks a bit orangey it’s not great so hex is a better option. I emphasis that hex colour codes can be used for colour of text as well not just the background of the page etc.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b="1" lang="en" sz="1100">
                <a:solidFill>
                  <a:schemeClr val="dk1"/>
                </a:solidFill>
                <a:latin typeface="PT Sans Narrow"/>
                <a:ea typeface="PT Sans Narrow"/>
                <a:cs typeface="PT Sans Narrow"/>
                <a:sym typeface="PT Sans Narrow"/>
              </a:rPr>
              <a:t>Task - </a:t>
            </a:r>
            <a:r>
              <a:rPr lang="en" sz="1100">
                <a:solidFill>
                  <a:schemeClr val="dk1"/>
                </a:solidFill>
                <a:latin typeface="PT Sans Narrow"/>
                <a:ea typeface="PT Sans Narrow"/>
                <a:cs typeface="PT Sans Narrow"/>
                <a:sym typeface="PT Sans Narrow"/>
              </a:rPr>
              <a:t>Once I have demonstrated and we’ve had class discussion about the css properties I would then set the class the challenge. They have to now have font colour, background colour and an image to their recipe they can have a different colour of each piece of text if they wish it’s up to them. I really enjoy keeping tasks open for pupils to allow for creativity.</a:t>
            </a:r>
            <a:endParaRPr sz="1100">
              <a:solidFill>
                <a:schemeClr val="dk1"/>
              </a:solidFill>
              <a:latin typeface="PT Sans Narrow"/>
              <a:ea typeface="PT Sans Narrow"/>
              <a:cs typeface="PT Sans Narrow"/>
              <a:sym typeface="PT Sans Narrow"/>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5c766d7c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5c766d7c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65100" lvl="0" marL="171450" rtl="0" algn="l">
              <a:spcBef>
                <a:spcPts val="0"/>
              </a:spcBef>
              <a:spcAft>
                <a:spcPts val="0"/>
              </a:spcAft>
              <a:buClr>
                <a:schemeClr val="dk1"/>
              </a:buClr>
              <a:buSzPts val="1100"/>
              <a:buFont typeface="PT Sans Narrow"/>
              <a:buChar char="+"/>
            </a:pPr>
            <a:r>
              <a:rPr lang="en" sz="1100">
                <a:latin typeface="PT Sans Narrow"/>
                <a:ea typeface="PT Sans Narrow"/>
                <a:cs typeface="PT Sans Narrow"/>
                <a:sym typeface="PT Sans Narrow"/>
              </a:rPr>
              <a:t>Pupils will be given the link to the basic happy birthday card. It will already have the basic code with image button, text etc on it. I would demonstrate to pupils the card opening and closing and show them the code and make a few adjustments. For example, if it said the colour grey I would change to a new colour etc or a new font etc. I would also ask pupils if they remembered from the previous lessons how to change colour to a specific shade? (just make sure you are not showing this slide as the answer, hex colour, is on the slide I’ve done this by mistake before : / ) I then ask if they can walk me through how to change the picture again to recap prior learning etc but also a useful reminder for pupils who might have forgotten or need some practice as it is a bit tricky. I would also touch on the new page for JavaScript and show them the code and what it does, stating it adds interactivity to a page but nothing more than that. Pupils are then set the task below. </a:t>
            </a:r>
            <a:br>
              <a:rPr lang="en" sz="1100">
                <a:latin typeface="PT Sans Narrow"/>
                <a:ea typeface="PT Sans Narrow"/>
                <a:cs typeface="PT Sans Narrow"/>
                <a:sym typeface="PT Sans Narrow"/>
              </a:rPr>
            </a:br>
            <a:br>
              <a:rPr lang="en" sz="1100">
                <a:latin typeface="PT Sans Narrow"/>
                <a:ea typeface="PT Sans Narrow"/>
                <a:cs typeface="PT Sans Narrow"/>
                <a:sym typeface="PT Sans Narrow"/>
              </a:rPr>
            </a:br>
            <a:r>
              <a:rPr b="1" lang="en" sz="1100">
                <a:latin typeface="PT Sans Narrow"/>
                <a:ea typeface="PT Sans Narrow"/>
                <a:cs typeface="PT Sans Narrow"/>
                <a:sym typeface="PT Sans Narrow"/>
              </a:rPr>
              <a:t>Task - </a:t>
            </a:r>
            <a:r>
              <a:rPr lang="en" sz="1100">
                <a:latin typeface="PT Sans Narrow"/>
                <a:ea typeface="PT Sans Narrow"/>
                <a:cs typeface="PT Sans Narrow"/>
                <a:sym typeface="PT Sans Narrow"/>
              </a:rPr>
              <a:t>Edit the code to create a new exciting card, this could be a valentines day card, halloween card, birthday card, good luck card etc. </a:t>
            </a:r>
            <a:endParaRPr sz="1100">
              <a:latin typeface="PT Sans Narrow"/>
              <a:ea typeface="PT Sans Narrow"/>
              <a:cs typeface="PT Sans Narrow"/>
              <a:sym typeface="PT Sans Narrow"/>
            </a:endParaRPr>
          </a:p>
          <a:p>
            <a:pPr indent="0" lvl="0" marL="171450" rtl="0" algn="l">
              <a:spcBef>
                <a:spcPts val="0"/>
              </a:spcBef>
              <a:spcAft>
                <a:spcPts val="0"/>
              </a:spcAft>
              <a:buNone/>
            </a:pPr>
            <a:r>
              <a:t/>
            </a:r>
            <a:endParaRPr sz="1100">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b="1" lang="en" sz="1100">
                <a:solidFill>
                  <a:schemeClr val="dk1"/>
                </a:solidFill>
                <a:latin typeface="PT Sans Narrow"/>
                <a:ea typeface="PT Sans Narrow"/>
                <a:cs typeface="PT Sans Narrow"/>
                <a:sym typeface="PT Sans Narrow"/>
              </a:rPr>
              <a:t>OBJECTIVES</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100">
                <a:solidFill>
                  <a:schemeClr val="dk1"/>
                </a:solidFill>
                <a:latin typeface="PT Sans Narrow"/>
                <a:ea typeface="PT Sans Narrow"/>
                <a:cs typeface="PT Sans Narrow"/>
                <a:sym typeface="PT Sans Narrow"/>
              </a:rPr>
              <a:t>By completing this activity, students will: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Become more familiar with manipulating html and css.</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This will allow pupils to become more confident in manipulating code.</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Understand that JavaScript adds interactivity</a:t>
            </a:r>
            <a:endParaRPr sz="1100">
              <a:solidFill>
                <a:schemeClr val="dk1"/>
              </a:solidFill>
              <a:latin typeface="PT Sans Narrow"/>
              <a:ea typeface="PT Sans Narrow"/>
              <a:cs typeface="PT Sans Narrow"/>
              <a:sym typeface="PT Sans Narrow"/>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c766d7c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c766d7c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5c766d7c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5c766d7c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5c766d7c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5c766d7c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c766d7c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5c766d7c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5c766d7c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5c766d7c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5c766d7c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5c766d7c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c766d7c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c766d7c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 name="Google Shape;95;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6" name="Google Shape;9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www.youtube.com/watch?v=XN4AxR78Yc0"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youtube.com/watch?v=xiGguPT09sQ" TargetMode="Externa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AgeyB9IiwiI3AgeyB9IiwiPHA+IHsgfSIsIi5wIHsgfSJdfQ==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WXlFU1RLRmlUazh5MUJ6TmlnaXk3dXRrNWV1V1RDYV9PYzhyc1Zia2xBIiwiY29udGVudElkIjoiY3VzdG9tLXJlc3BvbnNlLW11bHRpcGxlQ2hvaWNlIiwic2xpZGVJZCI6ImcxMDVjNzY2ZDdjMF8wXzE2MCIsImNvbnRlbnRJbnN0YW5jZUlkIjoiMThZeUVTVEtGaVRrOHkxQnpOaWdpeTd1dGs1ZXVXVENhX09jOHJzVmJrbEEvOTdkNGM2MWYtYWExNi00MTU1LWI4NTUtNGYzMmU5M2QzYjI0In0=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i50aXRsZSB7IH0iLCJoMSB7IH0iLCJ0aXRsZSB7IH0iLCIjdGl0bGUgeyB9Il19pearId=magic-pear-shape-identifier" TargetMode="External"/><Relationship Id="rId5" Type="http://schemas.openxmlformats.org/officeDocument/2006/relationships/image" Target="../media/image3.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4WXlFU1RLRmlUazh5MUJ6TmlnaXk3dXRrNWV1V1RDYV9PYzhyc1Zia2xBIiwiY29udGVudElkIjoiY3VzdG9tLXJlc3BvbnNlLW11bHRpcGxlQ2hvaWNlIiwic2xpZGVJZCI6ImcxMDVjNzY2ZDdjMF8wXzE2NiIsImNvbnRlbnRJbnN0YW5jZUlkIjoiMThZeUVTVEtGaVRrOHkxQnpOaWdpeTd1dGs1ZXVXVENhX09jOHJzVmJrbEEvZGYwNDViMGEtNjAzZC00ZDllLThmMjAtYmE5OWIzMTg5NGM3In0=pearId=magic-pear-metadata-identifi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iNjdXRlIHsgfSIsImN1dGUgeyB9IiwiaW1nIHsgfSIsIi5jdXRlIHsgfSJdfQ==pearId=magic-pear-shape-identifier" TargetMode="External"/><Relationship Id="rId5" Type="http://schemas.openxmlformats.org/officeDocument/2006/relationships/image" Target="../media/image18.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4WXlFU1RLRmlUazh5MUJ6TmlnaXk3dXRrNWV1V1RDYV9PYzhyc1Zia2xBIiwiY29udGVudElkIjoiY3VzdG9tLXJlc3BvbnNlLW11bHRpcGxlQ2hvaWNlIiwic2xpZGVJZCI6ImcxMDVjNzY2ZDdjMF8wXzE3MyIsImNvbnRlbnRJbnN0YW5jZUlkIjoiMThZeUVTVEtGaVRrOHkxQnpOaWdpeTd1dGs1ZXVXVENhX09jOHJzVmJrbEEvZDcyODIyYmUtZDdjMi00NzJhLWI4MGQtNGM4NjA3NTJhMzNkIn0=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dC34rfY8Eyk" TargetMode="External"/><Relationship Id="rId4"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2.png"/><Relationship Id="rId9" Type="http://schemas.openxmlformats.org/officeDocument/2006/relationships/hyperlink" Target="https://projects.raspberrypi.org/en/projects?software%5B%5D=html-css-javascript" TargetMode="External"/><Relationship Id="rId5" Type="http://schemas.openxmlformats.org/officeDocument/2006/relationships/image" Target="../media/image19.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hyperlink" Target="http://scratch.mit.edu/studios/475480" TargetMode="External"/><Relationship Id="rId4" Type="http://schemas.openxmlformats.org/officeDocument/2006/relationships/image" Target="../media/image22.png"/><Relationship Id="rId5" Type="http://schemas.openxmlformats.org/officeDocument/2006/relationships/hyperlink" Target="https://projects.raspberrypi.org/en/projects?software%5B%5D=html-css-javascript" TargetMode="External"/><Relationship Id="rId6"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JdfQ==pearId=magic-pear-shape-identifier" TargetMode="External"/><Relationship Id="rId5" Type="http://schemas.openxmlformats.org/officeDocument/2006/relationships/image" Target="../media/image1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4WXlFU1RLRmlUazh5MUJ6TmlnaXk3dXRrNWV1V1RDYV9PYzhyc1Zia2xBIiwiY29udGVudElkIjoiY3VzdG9tLXJlc3BvbnNlLW11bHRpcGxlQ2hvaWNlIiwic2xpZGVJZCI6ImcxMDVjNzY2ZDdjMF8wXzYzIiwiY29udGVudEluc3RhbmNlSWQiOiIxOFl5RVNUS0ZpVGs4eTFCek5pZ2l5N3V0azVldVdUQ2FfT2M4cnNWYmtsQS9mNTQxMGI4Ni0yYTM4LTRlMjctYWIzZi0xOWVjZDZjMjMyM2UifQ==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 to CSS</a:t>
            </a:r>
            <a:endParaRPr/>
          </a:p>
        </p:txBody>
      </p:sp>
      <p:sp>
        <p:nvSpPr>
          <p:cNvPr id="104" name="Google Shape;104;p25"/>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Selecting by id</a:t>
            </a:r>
            <a:endParaRPr/>
          </a:p>
        </p:txBody>
      </p:sp>
      <p:pic>
        <p:nvPicPr>
          <p:cNvPr descr="Created by: pamela&#10;&#10;Practice this lesson yourself on KhanAcademy.org right now: &#10;https://www.khanacademy.org/computing/computer-programming/html-css/intro-to-css/p/challenge-seasonal-ids?utm_source=YT&amp;utm_medium=Desc&amp;utm_campaign=computerprogramming&#10;&#10;Watch the next lesson: https://www.khanacademy.org/computing/computer-programming/html-css/intro-to-css/p/css-selecting-by-class?utm_source=YT&amp;utm_medium=Desc&amp;utm_campaign=computerprogramming&#10;&#10;Missed the previous lesson? https://www.khanacademy.org/computing/computer-programming/html-css/intro-to-css/p/css-basic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71" name="Google Shape;171;p34" title="CSS: Selecting by id | Intro to HTML/CSS: Making webpages | Computer Programming | Khan Academy">
            <a:hlinkClick r:id="rId3"/>
          </p:cNvPr>
          <p:cNvPicPr preferRelativeResize="0"/>
          <p:nvPr/>
        </p:nvPicPr>
        <p:blipFill>
          <a:blip r:embed="rId4">
            <a:alphaModFix/>
          </a:blip>
          <a:stretch>
            <a:fillRect/>
          </a:stretch>
        </p:blipFill>
        <p:spPr>
          <a:xfrm>
            <a:off x="2286000" y="478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2</a:t>
            </a:r>
            <a:endParaRPr/>
          </a:p>
        </p:txBody>
      </p:sp>
      <p:sp>
        <p:nvSpPr>
          <p:cNvPr id="177" name="Google Shape;177;p3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Seasonal ids</a:t>
            </a:r>
            <a:endParaRPr/>
          </a:p>
        </p:txBody>
      </p:sp>
      <p:sp>
        <p:nvSpPr>
          <p:cNvPr id="178" name="Google Shape;178;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describes the favorite seasons of Olaf, a sun-loving snowman. Both of the &lt;h2&gt;'s have id's, but there are no CSS rules for styling them yet. Add 2 rules that color the headings.</a:t>
            </a:r>
            <a:endParaRPr/>
          </a:p>
        </p:txBody>
      </p:sp>
      <p:pic>
        <p:nvPicPr>
          <p:cNvPr id="179" name="Google Shape;179;p35"/>
          <p:cNvPicPr preferRelativeResize="0"/>
          <p:nvPr/>
        </p:nvPicPr>
        <p:blipFill>
          <a:blip r:embed="rId3">
            <a:alphaModFix/>
          </a:blip>
          <a:stretch>
            <a:fillRect/>
          </a:stretch>
        </p:blipFill>
        <p:spPr>
          <a:xfrm>
            <a:off x="1839750" y="3542400"/>
            <a:ext cx="995802" cy="87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Selecting by class</a:t>
            </a:r>
            <a:endParaRPr/>
          </a:p>
        </p:txBody>
      </p:sp>
      <p:pic>
        <p:nvPicPr>
          <p:cNvPr descr="Created by: pamela&#10;&#10;Practice this lesson yourself on KhanAcademy.org right now: &#10;https://www.khanacademy.org/computing/computer-programming/html-css/intro-to-css/p/challenge-apples-and-bananas-classes?utm_source=YT&amp;utm_medium=Desc&amp;utm_campaign=computerprogramming&#10;&#10;Watch the next lesson: https://www.khanacademy.org/computing/computer-programming/html-css/html-tags-continued/p/html-links?utm_source=YT&amp;utm_medium=Desc&amp;utm_campaign=computerprogramming&#10;&#10;Missed the previous lesson? https://www.khanacademy.org/computing/computer-programming/html-css/intro-to-css/p/css-selecting-by-id?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85" name="Google Shape;185;p36" title="CSS: Selecting by class | Intro to HTML/CSS: Making webpages | Computer Programming | Khan Academy">
            <a:hlinkClick r:id="rId3"/>
          </p:cNvPr>
          <p:cNvPicPr preferRelativeResize="0"/>
          <p:nvPr/>
        </p:nvPicPr>
        <p:blipFill>
          <a:blip r:embed="rId4">
            <a:alphaModFix/>
          </a:blip>
          <a:stretch>
            <a:fillRect/>
          </a:stretch>
        </p:blipFill>
        <p:spPr>
          <a:xfrm>
            <a:off x="2286000" y="552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3</a:t>
            </a:r>
            <a:endParaRPr/>
          </a:p>
        </p:txBody>
      </p:sp>
      <p:sp>
        <p:nvSpPr>
          <p:cNvPr id="191" name="Google Shape;191;p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Apples and bananas classes</a:t>
            </a:r>
            <a:endParaRPr/>
          </a:p>
        </p:txBody>
      </p:sp>
      <p:sp>
        <p:nvSpPr>
          <p:cNvPr id="192" name="Google Shape;192;p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displays the lyrics for a song about apples and bananas. There are already classes on most of the words about apples and bananas, but there is no style for those classes yet. Add two style rules, one that sets a color for the 'apples' class and another that sets a color for the 'bananas' class.</a:t>
            </a:r>
            <a:endParaRPr/>
          </a:p>
        </p:txBody>
      </p:sp>
      <p:pic>
        <p:nvPicPr>
          <p:cNvPr id="193" name="Google Shape;193;p37"/>
          <p:cNvPicPr preferRelativeResize="0"/>
          <p:nvPr/>
        </p:nvPicPr>
        <p:blipFill>
          <a:blip r:embed="rId3">
            <a:alphaModFix/>
          </a:blip>
          <a:stretch>
            <a:fillRect/>
          </a:stretch>
        </p:blipFill>
        <p:spPr>
          <a:xfrm>
            <a:off x="1796175" y="3460525"/>
            <a:ext cx="983839" cy="87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3</a:t>
            </a:r>
            <a:endParaRPr/>
          </a:p>
        </p:txBody>
      </p:sp>
      <p:sp>
        <p:nvSpPr>
          <p:cNvPr id="199" name="Google Shape;199;p3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Apples and bananas classes</a:t>
            </a:r>
            <a:endParaRPr/>
          </a:p>
        </p:txBody>
      </p:sp>
      <p:sp>
        <p:nvSpPr>
          <p:cNvPr id="200" name="Google Shape;200;p3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final line of the song has no classes on the &lt;strong&gt; tags! Add the 'apples' class to the first &lt;strong&gt; in that line, and the 'bananas' class to the second &lt;strong&gt; in it.</a:t>
            </a:r>
            <a:endParaRPr/>
          </a:p>
        </p:txBody>
      </p:sp>
      <p:pic>
        <p:nvPicPr>
          <p:cNvPr id="201" name="Google Shape;201;p38"/>
          <p:cNvPicPr preferRelativeResize="0"/>
          <p:nvPr/>
        </p:nvPicPr>
        <p:blipFill>
          <a:blip r:embed="rId3">
            <a:alphaModFix/>
          </a:blip>
          <a:stretch>
            <a:fillRect/>
          </a:stretch>
        </p:blipFill>
        <p:spPr>
          <a:xfrm>
            <a:off x="1040550" y="3689950"/>
            <a:ext cx="2495097" cy="87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CSS, how would you select all the &lt;p&gt; tags on a page?</a:t>
            </a:r>
            <a:endParaRPr/>
          </a:p>
        </p:txBody>
      </p:sp>
      <p:sp>
        <p:nvSpPr>
          <p:cNvPr id="207" name="Google Shape;207;p39"/>
          <p:cNvSpPr txBox="1"/>
          <p:nvPr>
            <p:ph idx="1" type="body"/>
          </p:nvPr>
        </p:nvSpPr>
        <p:spPr>
          <a:xfrm>
            <a:off x="311700" y="1598550"/>
            <a:ext cx="8520600" cy="297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9" name="Google Shape;209;p3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CSS, how would you select this heading by its id?</a:t>
            </a:r>
            <a:endParaRPr/>
          </a:p>
        </p:txBody>
      </p:sp>
      <p:sp>
        <p:nvSpPr>
          <p:cNvPr id="215" name="Google Shape;215;p40"/>
          <p:cNvSpPr txBox="1"/>
          <p:nvPr>
            <p:ph idx="1" type="body"/>
          </p:nvPr>
        </p:nvSpPr>
        <p:spPr>
          <a:xfrm>
            <a:off x="311700" y="1472750"/>
            <a:ext cx="8520600" cy="309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40"/>
          <p:cNvPicPr preferRelativeResize="0"/>
          <p:nvPr/>
        </p:nvPicPr>
        <p:blipFill>
          <a:blip r:embed="rId3">
            <a:alphaModFix/>
          </a:blip>
          <a:stretch>
            <a:fillRect/>
          </a:stretch>
        </p:blipFill>
        <p:spPr>
          <a:xfrm>
            <a:off x="1347788" y="2238375"/>
            <a:ext cx="6448425" cy="666750"/>
          </a:xfrm>
          <a:prstGeom prst="rect">
            <a:avLst/>
          </a:prstGeom>
          <a:noFill/>
          <a:ln>
            <a:noFill/>
          </a:ln>
        </p:spPr>
      </p:pic>
      <p:pic>
        <p:nvPicPr>
          <p:cNvPr id="217" name="Google Shape;217;p4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18" name="Google Shape;218;p4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CSS, how would you select only the images with class name "cute"?</a:t>
            </a:r>
            <a:endParaRPr/>
          </a:p>
        </p:txBody>
      </p:sp>
      <p:sp>
        <p:nvSpPr>
          <p:cNvPr id="224" name="Google Shape;224;p41"/>
          <p:cNvSpPr txBox="1"/>
          <p:nvPr>
            <p:ph idx="1" type="body"/>
          </p:nvPr>
        </p:nvSpPr>
        <p:spPr>
          <a:xfrm>
            <a:off x="311700" y="1450550"/>
            <a:ext cx="8520600" cy="311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41"/>
          <p:cNvPicPr preferRelativeResize="0"/>
          <p:nvPr/>
        </p:nvPicPr>
        <p:blipFill>
          <a:blip r:embed="rId3">
            <a:alphaModFix/>
          </a:blip>
          <a:stretch>
            <a:fillRect/>
          </a:stretch>
        </p:blipFill>
        <p:spPr>
          <a:xfrm>
            <a:off x="1376363" y="2066925"/>
            <a:ext cx="6391275" cy="1009650"/>
          </a:xfrm>
          <a:prstGeom prst="rect">
            <a:avLst/>
          </a:prstGeom>
          <a:noFill/>
          <a:ln>
            <a:noFill/>
          </a:ln>
        </p:spPr>
      </p:pic>
      <p:pic>
        <p:nvPicPr>
          <p:cNvPr id="226" name="Google Shape;226;p4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27" name="Google Shape;227;p4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4</a:t>
            </a:r>
            <a:endParaRPr/>
          </a:p>
        </p:txBody>
      </p:sp>
      <p:sp>
        <p:nvSpPr>
          <p:cNvPr id="233" name="Google Shape;233;p4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Travel webpage</a:t>
            </a:r>
            <a:endParaRPr/>
          </a:p>
        </p:txBody>
      </p:sp>
      <p:sp>
        <p:nvSpPr>
          <p:cNvPr id="234" name="Google Shape;234;p4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Clr>
                <a:schemeClr val="dk2"/>
              </a:buClr>
              <a:buSzPct val="61111"/>
              <a:buFont typeface="Arial"/>
              <a:buNone/>
            </a:pPr>
            <a:r>
              <a:rPr lang="en"/>
              <a:t>I</a:t>
            </a:r>
            <a:r>
              <a:rPr lang="en"/>
              <a:t>n this practice you'll use everything you've learned so far to create a travel website enticing viewers to visit an exotic locale. You should have images of what they'll see, lists of things to see and places to go, and paragraphs of enticing details. You should also use CSS to style the website, using a mix of the simple selectors you've learned.</a:t>
            </a:r>
            <a:endParaRPr/>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0"/>
              </a:spcAft>
              <a:buClr>
                <a:schemeClr val="dk2"/>
              </a:buClr>
              <a:buSzPct val="61111"/>
              <a:buFont typeface="Arial"/>
              <a:buNone/>
            </a:pPr>
            <a:r>
              <a:rPr lang="en"/>
              <a:t>Tip: Can't find the images you want in our image selector? You can also bring in images from Wikipedia. To do that, use a site-restricted Google search, then click "View image" on the result you like, and copy the URL into your &lt;img&gt; tag.</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Basics</a:t>
            </a:r>
            <a:endParaRPr/>
          </a:p>
        </p:txBody>
      </p:sp>
      <p:pic>
        <p:nvPicPr>
          <p:cNvPr descr="Created by: pamela&#10;&#10;Practice this lesson yourself on KhanAcademy.org right now: &#10;https://www.khanacademy.org/computing/computer-programming/html-css/intro-to-css/p/challenge-colorful-creature?utm_source=YT&amp;utm_medium=Desc&amp;utm_campaign=computerprogramming&#10;&#10;Watch the next lesson: https://www.khanacademy.org/computing/computer-programming/html-css/intro-to-css/p/css-selecting-by-id?utm_source=YT&amp;utm_medium=Desc&amp;utm_campaign=computerprogramming&#10;&#10;Missed the previous lesson? https://www.khanacademy.org/computing/computer-programming/html-css/intro-to-html/p/html-imag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0" name="Google Shape;110;p26" title="CSS Basics | Intro to HTML/CSS: Making webpages | Computer Programming | Khan Academy">
            <a:hlinkClick r:id="rId3"/>
          </p:cNvPr>
          <p:cNvPicPr preferRelativeResize="0"/>
          <p:nvPr/>
        </p:nvPicPr>
        <p:blipFill>
          <a:blip r:embed="rId4">
            <a:alphaModFix/>
          </a:blip>
          <a:stretch>
            <a:fillRect/>
          </a:stretch>
        </p:blipFill>
        <p:spPr>
          <a:xfrm>
            <a:off x="2286000" y="4706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p:nvPr/>
        </p:nvSpPr>
        <p:spPr>
          <a:xfrm>
            <a:off x="7200589" y="36107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5" name="Google Shape;245;p44"/>
          <p:cNvSpPr/>
          <p:nvPr/>
        </p:nvSpPr>
        <p:spPr>
          <a:xfrm>
            <a:off x="5673950" y="3362500"/>
            <a:ext cx="3469800" cy="410400"/>
          </a:xfrm>
          <a:prstGeom prst="rect">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6" name="Google Shape;246;p44"/>
          <p:cNvSpPr txBox="1"/>
          <p:nvPr/>
        </p:nvSpPr>
        <p:spPr>
          <a:xfrm>
            <a:off x="181500" y="-94650"/>
            <a:ext cx="66873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5300">
                <a:solidFill>
                  <a:schemeClr val="dk1"/>
                </a:solidFill>
                <a:latin typeface="PT Sans Narrow"/>
                <a:ea typeface="PT Sans Narrow"/>
                <a:cs typeface="PT Sans Narrow"/>
                <a:sym typeface="PT Sans Narrow"/>
              </a:rPr>
              <a:t>MAKE A RECIPE! (CSS) </a:t>
            </a:r>
            <a:endParaRPr b="1" sz="5400">
              <a:latin typeface="PT Sans Narrow"/>
              <a:ea typeface="PT Sans Narrow"/>
              <a:cs typeface="PT Sans Narrow"/>
              <a:sym typeface="PT Sans Narrow"/>
            </a:endParaRPr>
          </a:p>
        </p:txBody>
      </p:sp>
      <p:cxnSp>
        <p:nvCxnSpPr>
          <p:cNvPr id="247" name="Google Shape;247;p44"/>
          <p:cNvCxnSpPr/>
          <p:nvPr/>
        </p:nvCxnSpPr>
        <p:spPr>
          <a:xfrm>
            <a:off x="5697600" y="3758325"/>
            <a:ext cx="0" cy="1074000"/>
          </a:xfrm>
          <a:prstGeom prst="straightConnector1">
            <a:avLst/>
          </a:prstGeom>
          <a:noFill/>
          <a:ln cap="flat" cmpd="sng" w="9525">
            <a:solidFill>
              <a:srgbClr val="7F7F7F"/>
            </a:solidFill>
            <a:prstDash val="dash"/>
            <a:round/>
            <a:headEnd len="sm" w="sm" type="none"/>
            <a:tailEnd len="sm" w="sm" type="none"/>
          </a:ln>
        </p:spPr>
      </p:cxnSp>
      <p:sp>
        <p:nvSpPr>
          <p:cNvPr id="248" name="Google Shape;248;p44"/>
          <p:cNvSpPr txBox="1"/>
          <p:nvPr/>
        </p:nvSpPr>
        <p:spPr>
          <a:xfrm>
            <a:off x="5697600" y="3908413"/>
            <a:ext cx="3403800" cy="851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Publish your recipe on Google classroom.</a:t>
            </a:r>
            <a:endParaRPr sz="1200">
              <a:solidFill>
                <a:srgbClr val="000000"/>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Help a neighbour! </a:t>
            </a:r>
            <a:endParaRPr sz="1200">
              <a:solidFill>
                <a:schemeClr val="dk1"/>
              </a:solidFill>
              <a:latin typeface="PT Sans Narrow"/>
              <a:ea typeface="PT Sans Narrow"/>
              <a:cs typeface="PT Sans Narrow"/>
              <a:sym typeface="PT Sans Narrow"/>
            </a:endParaRPr>
          </a:p>
          <a:p>
            <a:pPr indent="-171450" lvl="0" marL="171450" marR="0" rtl="0" algn="l">
              <a:spcBef>
                <a:spcPts val="0"/>
              </a:spcBef>
              <a:spcAft>
                <a:spcPts val="0"/>
              </a:spcAft>
              <a:buClr>
                <a:schemeClr val="dk1"/>
              </a:buClr>
              <a:buSzPts val="1200"/>
              <a:buFont typeface="PT Sans Narrow"/>
              <a:buChar char="+"/>
            </a:pPr>
            <a:r>
              <a:rPr lang="en" sz="1200">
                <a:solidFill>
                  <a:schemeClr val="dk1"/>
                </a:solidFill>
                <a:latin typeface="PT Sans Narrow"/>
                <a:ea typeface="PT Sans Narrow"/>
                <a:cs typeface="PT Sans Narrow"/>
                <a:sym typeface="PT Sans Narrow"/>
              </a:rPr>
              <a:t>Use hex colour codes </a:t>
            </a:r>
            <a:r>
              <a:rPr b="1" lang="en" sz="1200">
                <a:solidFill>
                  <a:schemeClr val="dk1"/>
                </a:solidFill>
                <a:latin typeface="PT Sans Narrow"/>
                <a:ea typeface="PT Sans Narrow"/>
                <a:cs typeface="PT Sans Narrow"/>
                <a:sym typeface="PT Sans Narrow"/>
              </a:rPr>
              <a:t>bit.ly/hexColour</a:t>
            </a:r>
            <a:endParaRPr b="1" sz="1200">
              <a:solidFill>
                <a:schemeClr val="dk1"/>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Challenge yourself! Research how to add a link to a website or insert a YouTube video.</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p:txBody>
      </p:sp>
      <p:sp>
        <p:nvSpPr>
          <p:cNvPr id="249" name="Google Shape;249;p44"/>
          <p:cNvSpPr txBox="1"/>
          <p:nvPr/>
        </p:nvSpPr>
        <p:spPr>
          <a:xfrm>
            <a:off x="6248405" y="3388834"/>
            <a:ext cx="2286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FINISHED?</a:t>
            </a:r>
            <a:endParaRPr b="1" sz="1800">
              <a:solidFill>
                <a:srgbClr val="FFFFFF"/>
              </a:solidFill>
              <a:latin typeface="PT Sans Narrow"/>
              <a:ea typeface="PT Sans Narrow"/>
              <a:cs typeface="PT Sans Narrow"/>
              <a:sym typeface="PT Sans Narrow"/>
            </a:endParaRPr>
          </a:p>
        </p:txBody>
      </p:sp>
      <p:sp>
        <p:nvSpPr>
          <p:cNvPr id="250" name="Google Shape;250;p44"/>
          <p:cNvSpPr txBox="1"/>
          <p:nvPr/>
        </p:nvSpPr>
        <p:spPr>
          <a:xfrm>
            <a:off x="233570" y="758727"/>
            <a:ext cx="2159100" cy="5541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200">
                <a:latin typeface="PT Sans Narrow"/>
                <a:ea typeface="PT Sans Narrow"/>
                <a:cs typeface="PT Sans Narrow"/>
                <a:sym typeface="PT Sans Narrow"/>
              </a:rPr>
              <a:t>CREATE YOUR OWN RECIPE CARD USING HTML AND CSS!</a:t>
            </a:r>
            <a:endParaRPr b="1" sz="1200">
              <a:solidFill>
                <a:srgbClr val="000000"/>
              </a:solidFill>
              <a:latin typeface="PT Sans Narrow"/>
              <a:ea typeface="PT Sans Narrow"/>
              <a:cs typeface="PT Sans Narrow"/>
              <a:sym typeface="PT Sans Narrow"/>
            </a:endParaRPr>
          </a:p>
        </p:txBody>
      </p:sp>
      <p:sp>
        <p:nvSpPr>
          <p:cNvPr id="251" name="Google Shape;251;p44"/>
          <p:cNvSpPr txBox="1"/>
          <p:nvPr/>
        </p:nvSpPr>
        <p:spPr>
          <a:xfrm>
            <a:off x="122673" y="1372825"/>
            <a:ext cx="23571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PT Sans Narrow"/>
                <a:ea typeface="PT Sans Narrow"/>
                <a:cs typeface="PT Sans Narrow"/>
                <a:sym typeface="PT Sans Narrow"/>
              </a:rPr>
              <a:t>In this activity, you will continue to </a:t>
            </a:r>
            <a:r>
              <a:rPr lang="en" sz="1200">
                <a:latin typeface="PT Sans Narrow"/>
                <a:ea typeface="PT Sans Narrow"/>
                <a:cs typeface="PT Sans Narrow"/>
                <a:sym typeface="PT Sans Narrow"/>
              </a:rPr>
              <a:t>edit your recipe</a:t>
            </a:r>
            <a:r>
              <a:rPr lang="en" sz="1200">
                <a:solidFill>
                  <a:srgbClr val="000000"/>
                </a:solidFill>
                <a:latin typeface="PT Sans Narrow"/>
                <a:ea typeface="PT Sans Narrow"/>
                <a:cs typeface="PT Sans Narrow"/>
                <a:sym typeface="PT Sans Narrow"/>
              </a:rPr>
              <a:t> </a:t>
            </a:r>
            <a:r>
              <a:rPr lang="en" sz="1200">
                <a:latin typeface="PT Sans Narrow"/>
                <a:ea typeface="PT Sans Narrow"/>
                <a:cs typeface="PT Sans Narrow"/>
                <a:sym typeface="PT Sans Narrow"/>
              </a:rPr>
              <a:t>. You will be introduced to six common CSS tags; font colour, size, family and alignment. Change background colour and image size.</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i="1" sz="1200">
              <a:solidFill>
                <a:srgbClr val="000000"/>
              </a:solidFill>
              <a:latin typeface="PT Sans Narrow"/>
              <a:ea typeface="PT Sans Narrow"/>
              <a:cs typeface="PT Sans Narrow"/>
              <a:sym typeface="PT Sans Narrow"/>
            </a:endParaRPr>
          </a:p>
        </p:txBody>
      </p:sp>
      <p:grpSp>
        <p:nvGrpSpPr>
          <p:cNvPr id="252" name="Google Shape;252;p44"/>
          <p:cNvGrpSpPr/>
          <p:nvPr/>
        </p:nvGrpSpPr>
        <p:grpSpPr>
          <a:xfrm>
            <a:off x="2649575" y="564408"/>
            <a:ext cx="2971816" cy="1856417"/>
            <a:chOff x="502275" y="3781608"/>
            <a:chExt cx="2971816" cy="1856417"/>
          </a:xfrm>
        </p:grpSpPr>
        <p:sp>
          <p:nvSpPr>
            <p:cNvPr id="253" name="Google Shape;253;p44"/>
            <p:cNvSpPr txBox="1"/>
            <p:nvPr/>
          </p:nvSpPr>
          <p:spPr>
            <a:xfrm>
              <a:off x="520891" y="3781608"/>
              <a:ext cx="29532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000000"/>
                  </a:solidFill>
                  <a:latin typeface="PT Sans Narrow"/>
                  <a:ea typeface="PT Sans Narrow"/>
                  <a:cs typeface="PT Sans Narrow"/>
                  <a:sym typeface="PT Sans Narrow"/>
                </a:rPr>
                <a:t>START HERE</a:t>
              </a:r>
              <a:endParaRPr b="1" sz="1600">
                <a:solidFill>
                  <a:srgbClr val="000000"/>
                </a:solidFill>
                <a:latin typeface="PT Sans Narrow"/>
                <a:ea typeface="PT Sans Narrow"/>
                <a:cs typeface="PT Sans Narrow"/>
                <a:sym typeface="PT Sans Narrow"/>
              </a:endParaRPr>
            </a:p>
          </p:txBody>
        </p:sp>
        <p:cxnSp>
          <p:nvCxnSpPr>
            <p:cNvPr id="254" name="Google Shape;254;p44"/>
            <p:cNvCxnSpPr/>
            <p:nvPr/>
          </p:nvCxnSpPr>
          <p:spPr>
            <a:xfrm>
              <a:off x="535219" y="4194254"/>
              <a:ext cx="2717700" cy="0"/>
            </a:xfrm>
            <a:prstGeom prst="straightConnector1">
              <a:avLst/>
            </a:prstGeom>
            <a:noFill/>
            <a:ln cap="flat" cmpd="sng" w="9525">
              <a:solidFill>
                <a:srgbClr val="000000"/>
              </a:solidFill>
              <a:prstDash val="solid"/>
              <a:round/>
              <a:headEnd len="sm" w="sm" type="none"/>
              <a:tailEnd len="sm" w="sm" type="none"/>
            </a:ln>
          </p:spPr>
        </p:cxnSp>
        <p:sp>
          <p:nvSpPr>
            <p:cNvPr id="255" name="Google Shape;255;p44"/>
            <p:cNvSpPr txBox="1"/>
            <p:nvPr/>
          </p:nvSpPr>
          <p:spPr>
            <a:xfrm>
              <a:off x="502275" y="4152425"/>
              <a:ext cx="2885100" cy="1485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Edit your recipe card using style.css</a:t>
              </a:r>
              <a:endParaRPr sz="1200">
                <a:latin typeface="PT Sans Narrow"/>
                <a:ea typeface="PT Sans Narrow"/>
                <a:cs typeface="PT Sans Narrow"/>
                <a:sym typeface="PT Sans Narrow"/>
              </a:endParaRPr>
            </a:p>
            <a:p>
              <a:pPr indent="-171450" lvl="0" marL="171450" rtl="0" algn="l">
                <a:lnSpc>
                  <a:spcPct val="130000"/>
                </a:lnSpc>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Using the CSS tags add format to your recipe; add background colour or picture, coloured font, size of image or text centered, left or right etc. Be creative!</a:t>
              </a:r>
              <a:endParaRPr sz="1200">
                <a:solidFill>
                  <a:srgbClr val="666666"/>
                </a:solidFill>
                <a:highlight>
                  <a:srgbClr val="FFFFFF"/>
                </a:highlight>
              </a:endParaRPr>
            </a:p>
            <a:p>
              <a:pPr indent="0" lvl="0" marL="171450" marR="0" rtl="0" algn="l">
                <a:lnSpc>
                  <a:spcPct val="130000"/>
                </a:lnSpc>
                <a:spcBef>
                  <a:spcPts val="0"/>
                </a:spcBef>
                <a:spcAft>
                  <a:spcPts val="0"/>
                </a:spcAft>
                <a:buNone/>
              </a:pPr>
              <a:r>
                <a:t/>
              </a:r>
              <a:endParaRPr sz="1200">
                <a:solidFill>
                  <a:srgbClr val="666666"/>
                </a:solidFill>
                <a:highlight>
                  <a:srgbClr val="FFFFFF"/>
                </a:highlight>
              </a:endParaRPr>
            </a:p>
          </p:txBody>
        </p:sp>
      </p:grpSp>
      <p:pic>
        <p:nvPicPr>
          <p:cNvPr id="256" name="Google Shape;256;p44"/>
          <p:cNvPicPr preferRelativeResize="0"/>
          <p:nvPr/>
        </p:nvPicPr>
        <p:blipFill rotWithShape="1">
          <a:blip r:embed="rId3">
            <a:alphaModFix/>
          </a:blip>
          <a:srcRect b="132417" l="51740" r="-5119" t="-37221"/>
          <a:stretch/>
        </p:blipFill>
        <p:spPr>
          <a:xfrm>
            <a:off x="7300800" y="3115450"/>
            <a:ext cx="1952400" cy="161674"/>
          </a:xfrm>
          <a:prstGeom prst="rect">
            <a:avLst/>
          </a:prstGeom>
          <a:noFill/>
          <a:ln>
            <a:noFill/>
          </a:ln>
        </p:spPr>
      </p:pic>
      <p:cxnSp>
        <p:nvCxnSpPr>
          <p:cNvPr id="257" name="Google Shape;257;p44"/>
          <p:cNvCxnSpPr/>
          <p:nvPr/>
        </p:nvCxnSpPr>
        <p:spPr>
          <a:xfrm rot="10800000">
            <a:off x="5400" y="2412525"/>
            <a:ext cx="5589900" cy="0"/>
          </a:xfrm>
          <a:prstGeom prst="straightConnector1">
            <a:avLst/>
          </a:prstGeom>
          <a:noFill/>
          <a:ln cap="flat" cmpd="sng" w="9525">
            <a:solidFill>
              <a:srgbClr val="7F7F7F"/>
            </a:solidFill>
            <a:prstDash val="dash"/>
            <a:round/>
            <a:headEnd len="sm" w="sm" type="none"/>
            <a:tailEnd len="sm" w="sm" type="none"/>
          </a:ln>
        </p:spPr>
      </p:cxnSp>
      <p:sp>
        <p:nvSpPr>
          <p:cNvPr id="258" name="Google Shape;258;p44"/>
          <p:cNvSpPr/>
          <p:nvPr/>
        </p:nvSpPr>
        <p:spPr>
          <a:xfrm>
            <a:off x="0" y="4909800"/>
            <a:ext cx="9911400" cy="233700"/>
          </a:xfrm>
          <a:custGeom>
            <a:rect b="b" l="l" r="r" t="t"/>
            <a:pathLst>
              <a:path extrusionOk="0" h="120000" w="120000">
                <a:moveTo>
                  <a:pt x="89" y="0"/>
                </a:moveTo>
                <a:lnTo>
                  <a:pt x="119996" y="0"/>
                </a:lnTo>
                <a:cubicBezTo>
                  <a:pt x="120121" y="1673"/>
                  <a:pt x="109449" y="57921"/>
                  <a:pt x="109708" y="59594"/>
                </a:cubicBezTo>
                <a:cubicBezTo>
                  <a:pt x="109359" y="58988"/>
                  <a:pt x="120211" y="119284"/>
                  <a:pt x="119996" y="119469"/>
                </a:cubicBezTo>
                <a:lnTo>
                  <a:pt x="0" y="120000"/>
                </a:lnTo>
                <a:cubicBezTo>
                  <a:pt x="1" y="80176"/>
                  <a:pt x="87" y="39823"/>
                  <a:pt x="89" y="0"/>
                </a:cubicBezTo>
                <a:close/>
              </a:path>
            </a:pathLst>
          </a:custGeom>
          <a:solidFill>
            <a:srgbClr val="51BA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259" name="Google Shape;259;p44"/>
          <p:cNvPicPr preferRelativeResize="0"/>
          <p:nvPr/>
        </p:nvPicPr>
        <p:blipFill>
          <a:blip r:embed="rId4">
            <a:alphaModFix/>
          </a:blip>
          <a:stretch>
            <a:fillRect/>
          </a:stretch>
        </p:blipFill>
        <p:spPr>
          <a:xfrm>
            <a:off x="8554150" y="4665600"/>
            <a:ext cx="554100" cy="554100"/>
          </a:xfrm>
          <a:prstGeom prst="rect">
            <a:avLst/>
          </a:prstGeom>
          <a:noFill/>
          <a:ln>
            <a:noFill/>
          </a:ln>
        </p:spPr>
      </p:pic>
      <p:pic>
        <p:nvPicPr>
          <p:cNvPr id="260" name="Google Shape;260;p44"/>
          <p:cNvPicPr preferRelativeResize="0"/>
          <p:nvPr/>
        </p:nvPicPr>
        <p:blipFill>
          <a:blip r:embed="rId5">
            <a:alphaModFix/>
          </a:blip>
          <a:stretch>
            <a:fillRect/>
          </a:stretch>
        </p:blipFill>
        <p:spPr>
          <a:xfrm>
            <a:off x="5621400" y="0"/>
            <a:ext cx="3522600" cy="3362500"/>
          </a:xfrm>
          <a:prstGeom prst="rect">
            <a:avLst/>
          </a:prstGeom>
          <a:noFill/>
          <a:ln>
            <a:noFill/>
          </a:ln>
        </p:spPr>
      </p:pic>
      <p:pic>
        <p:nvPicPr>
          <p:cNvPr id="261" name="Google Shape;261;p44"/>
          <p:cNvPicPr preferRelativeResize="0"/>
          <p:nvPr/>
        </p:nvPicPr>
        <p:blipFill>
          <a:blip r:embed="rId6">
            <a:alphaModFix/>
          </a:blip>
          <a:stretch>
            <a:fillRect/>
          </a:stretch>
        </p:blipFill>
        <p:spPr>
          <a:xfrm>
            <a:off x="198875" y="2666800"/>
            <a:ext cx="4293825" cy="488400"/>
          </a:xfrm>
          <a:prstGeom prst="rect">
            <a:avLst/>
          </a:prstGeom>
          <a:noFill/>
          <a:ln>
            <a:noFill/>
          </a:ln>
        </p:spPr>
      </p:pic>
      <p:pic>
        <p:nvPicPr>
          <p:cNvPr id="262" name="Google Shape;262;p44"/>
          <p:cNvPicPr preferRelativeResize="0"/>
          <p:nvPr/>
        </p:nvPicPr>
        <p:blipFill>
          <a:blip r:embed="rId7">
            <a:alphaModFix/>
          </a:blip>
          <a:stretch>
            <a:fillRect/>
          </a:stretch>
        </p:blipFill>
        <p:spPr>
          <a:xfrm>
            <a:off x="181500" y="3798400"/>
            <a:ext cx="3403800" cy="1103076"/>
          </a:xfrm>
          <a:prstGeom prst="rect">
            <a:avLst/>
          </a:prstGeom>
          <a:noFill/>
          <a:ln>
            <a:noFill/>
          </a:ln>
        </p:spPr>
      </p:pic>
      <p:sp>
        <p:nvSpPr>
          <p:cNvPr id="263" name="Google Shape;263;p44"/>
          <p:cNvSpPr txBox="1"/>
          <p:nvPr/>
        </p:nvSpPr>
        <p:spPr>
          <a:xfrm>
            <a:off x="76200" y="2362200"/>
            <a:ext cx="5074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1"/>
                </a:solidFill>
                <a:latin typeface="PT Sans Narrow"/>
                <a:ea typeface="PT Sans Narrow"/>
                <a:cs typeface="PT Sans Narrow"/>
                <a:sym typeface="PT Sans Narrow"/>
              </a:rPr>
              <a:t>Here’s a list of some CSS properties you can use:</a:t>
            </a:r>
            <a:endParaRPr b="1" sz="1600" u="sng">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b="1" sz="1600" u="sng">
              <a:solidFill>
                <a:schemeClr val="dk1"/>
              </a:solidFill>
              <a:latin typeface="PT Sans Narrow"/>
              <a:ea typeface="PT Sans Narrow"/>
              <a:cs typeface="PT Sans Narrow"/>
              <a:sym typeface="PT Sans Narrow"/>
            </a:endParaRPr>
          </a:p>
        </p:txBody>
      </p:sp>
      <p:pic>
        <p:nvPicPr>
          <p:cNvPr id="264" name="Google Shape;264;p44"/>
          <p:cNvPicPr preferRelativeResize="0"/>
          <p:nvPr/>
        </p:nvPicPr>
        <p:blipFill>
          <a:blip r:embed="rId8">
            <a:alphaModFix/>
          </a:blip>
          <a:stretch>
            <a:fillRect/>
          </a:stretch>
        </p:blipFill>
        <p:spPr>
          <a:xfrm>
            <a:off x="235775" y="3155200"/>
            <a:ext cx="3063575" cy="617700"/>
          </a:xfrm>
          <a:prstGeom prst="rect">
            <a:avLst/>
          </a:prstGeom>
          <a:noFill/>
          <a:ln>
            <a:noFill/>
          </a:ln>
        </p:spPr>
      </p:pic>
      <p:sp>
        <p:nvSpPr>
          <p:cNvPr id="265" name="Google Shape;265;p44"/>
          <p:cNvSpPr txBox="1"/>
          <p:nvPr/>
        </p:nvSpPr>
        <p:spPr>
          <a:xfrm>
            <a:off x="122675" y="4852425"/>
            <a:ext cx="45231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00"/>
              <a:t>Credit to </a:t>
            </a:r>
            <a:r>
              <a:rPr b="1" i="1" lang="en" sz="1100" u="sng">
                <a:hlinkClick r:id="rId9"/>
              </a:rPr>
              <a:t>Code Club projects</a:t>
            </a:r>
            <a:r>
              <a:rPr b="1" i="1" lang="en" sz="1100"/>
              <a:t> for this activity.</a:t>
            </a:r>
            <a:endParaRPr b="1" i="1" sz="1100"/>
          </a:p>
        </p:txBody>
      </p:sp>
      <p:pic>
        <p:nvPicPr>
          <p:cNvPr id="266" name="Google Shape;266;p44"/>
          <p:cNvPicPr preferRelativeResize="0"/>
          <p:nvPr/>
        </p:nvPicPr>
        <p:blipFill rotWithShape="1">
          <a:blip r:embed="rId5">
            <a:alphaModFix/>
          </a:blip>
          <a:srcRect b="34682" l="35618" r="16467" t="35542"/>
          <a:stretch/>
        </p:blipFill>
        <p:spPr>
          <a:xfrm>
            <a:off x="6279075" y="1180650"/>
            <a:ext cx="1662550" cy="100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p:nvPr/>
        </p:nvSpPr>
        <p:spPr>
          <a:xfrm>
            <a:off x="2399989" y="35345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2" name="Google Shape;272;p45"/>
          <p:cNvSpPr/>
          <p:nvPr/>
        </p:nvSpPr>
        <p:spPr>
          <a:xfrm>
            <a:off x="7200589" y="35345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3" name="Google Shape;273;p45"/>
          <p:cNvSpPr/>
          <p:nvPr/>
        </p:nvSpPr>
        <p:spPr>
          <a:xfrm>
            <a:off x="0" y="3362500"/>
            <a:ext cx="9144000" cy="410400"/>
          </a:xfrm>
          <a:prstGeom prst="rect">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4" name="Google Shape;274;p45"/>
          <p:cNvSpPr txBox="1"/>
          <p:nvPr/>
        </p:nvSpPr>
        <p:spPr>
          <a:xfrm>
            <a:off x="181500" y="-94650"/>
            <a:ext cx="66873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5300">
                <a:solidFill>
                  <a:schemeClr val="dk1"/>
                </a:solidFill>
                <a:latin typeface="PT Sans Narrow"/>
                <a:ea typeface="PT Sans Narrow"/>
                <a:cs typeface="PT Sans Narrow"/>
                <a:sym typeface="PT Sans Narrow"/>
              </a:rPr>
              <a:t>MAKE A CARD! </a:t>
            </a:r>
            <a:endParaRPr b="1" sz="5400">
              <a:latin typeface="PT Sans Narrow"/>
              <a:ea typeface="PT Sans Narrow"/>
              <a:cs typeface="PT Sans Narrow"/>
              <a:sym typeface="PT Sans Narrow"/>
            </a:endParaRPr>
          </a:p>
        </p:txBody>
      </p:sp>
      <p:cxnSp>
        <p:nvCxnSpPr>
          <p:cNvPr id="275" name="Google Shape;275;p45"/>
          <p:cNvCxnSpPr/>
          <p:nvPr/>
        </p:nvCxnSpPr>
        <p:spPr>
          <a:xfrm>
            <a:off x="4436400" y="3873600"/>
            <a:ext cx="0" cy="1074000"/>
          </a:xfrm>
          <a:prstGeom prst="straightConnector1">
            <a:avLst/>
          </a:prstGeom>
          <a:noFill/>
          <a:ln cap="flat" cmpd="sng" w="9525">
            <a:solidFill>
              <a:srgbClr val="7F7F7F"/>
            </a:solidFill>
            <a:prstDash val="dash"/>
            <a:round/>
            <a:headEnd len="sm" w="sm" type="none"/>
            <a:tailEnd len="sm" w="sm" type="none"/>
          </a:ln>
        </p:spPr>
      </p:cxnSp>
      <p:sp>
        <p:nvSpPr>
          <p:cNvPr id="276" name="Google Shape;276;p45"/>
          <p:cNvSpPr txBox="1"/>
          <p:nvPr/>
        </p:nvSpPr>
        <p:spPr>
          <a:xfrm>
            <a:off x="4572000" y="3945975"/>
            <a:ext cx="4554300" cy="851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Submit your link to your project on Google Classroom.</a:t>
            </a:r>
            <a:r>
              <a:rPr lang="en" sz="1200" u="sng">
                <a:solidFill>
                  <a:srgbClr val="0000FF"/>
                </a:solidFill>
                <a:latin typeface="PT Sans Narrow"/>
                <a:ea typeface="PT Sans Narrow"/>
                <a:cs typeface="PT Sans Narrow"/>
                <a:sym typeface="PT Sans Narrow"/>
                <a:hlinkClick r:id="rId3">
                  <a:extLst>
                    <a:ext uri="{A12FA001-AC4F-418D-AE19-62706E023703}">
                      <ahyp:hlinkClr val="tx"/>
                    </a:ext>
                  </a:extLst>
                </a:hlinkClick>
              </a:rPr>
              <a:t>  </a:t>
            </a:r>
            <a:endParaRPr sz="1200">
              <a:solidFill>
                <a:srgbClr val="000000"/>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Help a neighbour! </a:t>
            </a:r>
            <a:endParaRPr sz="1200">
              <a:solidFill>
                <a:schemeClr val="dk1"/>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Challenge yourself to add a gradient background colour  </a:t>
            </a:r>
            <a:r>
              <a:rPr b="1" lang="en" sz="1200">
                <a:solidFill>
                  <a:srgbClr val="FF0000"/>
                </a:solidFill>
                <a:latin typeface="PT Sans Narrow"/>
                <a:ea typeface="PT Sans Narrow"/>
                <a:cs typeface="PT Sans Narrow"/>
                <a:sym typeface="PT Sans Narrow"/>
              </a:rPr>
              <a:t>bit.ly/cssGradient</a:t>
            </a:r>
            <a:endParaRPr b="1" sz="1200">
              <a:solidFill>
                <a:srgbClr val="FF0000"/>
              </a:solidFill>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p:txBody>
      </p:sp>
      <p:sp>
        <p:nvSpPr>
          <p:cNvPr id="277" name="Google Shape;277;p45"/>
          <p:cNvSpPr txBox="1"/>
          <p:nvPr/>
        </p:nvSpPr>
        <p:spPr>
          <a:xfrm>
            <a:off x="-1" y="3383406"/>
            <a:ext cx="5486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THINGS TO TRY</a:t>
            </a:r>
            <a:endParaRPr b="1" sz="1800">
              <a:solidFill>
                <a:srgbClr val="FFFFFF"/>
              </a:solidFill>
              <a:latin typeface="PT Sans Narrow"/>
              <a:ea typeface="PT Sans Narrow"/>
              <a:cs typeface="PT Sans Narrow"/>
              <a:sym typeface="PT Sans Narrow"/>
            </a:endParaRPr>
          </a:p>
        </p:txBody>
      </p:sp>
      <p:sp>
        <p:nvSpPr>
          <p:cNvPr id="278" name="Google Shape;278;p45"/>
          <p:cNvSpPr txBox="1"/>
          <p:nvPr/>
        </p:nvSpPr>
        <p:spPr>
          <a:xfrm>
            <a:off x="6248405" y="3388834"/>
            <a:ext cx="2286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FINISHED?</a:t>
            </a:r>
            <a:endParaRPr b="1" sz="1800">
              <a:solidFill>
                <a:srgbClr val="FFFFFF"/>
              </a:solidFill>
              <a:latin typeface="PT Sans Narrow"/>
              <a:ea typeface="PT Sans Narrow"/>
              <a:cs typeface="PT Sans Narrow"/>
              <a:sym typeface="PT Sans Narrow"/>
            </a:endParaRPr>
          </a:p>
        </p:txBody>
      </p:sp>
      <p:sp>
        <p:nvSpPr>
          <p:cNvPr id="279" name="Google Shape;279;p45"/>
          <p:cNvSpPr txBox="1"/>
          <p:nvPr/>
        </p:nvSpPr>
        <p:spPr>
          <a:xfrm>
            <a:off x="233570" y="758727"/>
            <a:ext cx="2159100" cy="5541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200">
                <a:latin typeface="PT Sans Narrow"/>
                <a:ea typeface="PT Sans Narrow"/>
                <a:cs typeface="PT Sans Narrow"/>
                <a:sym typeface="PT Sans Narrow"/>
              </a:rPr>
              <a:t>CREATE YOUR OWN CARD MANIPULATING HTML, CSS AND JAVASCRIPT!</a:t>
            </a:r>
            <a:endParaRPr b="1" sz="1200">
              <a:solidFill>
                <a:srgbClr val="000000"/>
              </a:solidFill>
              <a:latin typeface="PT Sans Narrow"/>
              <a:ea typeface="PT Sans Narrow"/>
              <a:cs typeface="PT Sans Narrow"/>
              <a:sym typeface="PT Sans Narrow"/>
            </a:endParaRPr>
          </a:p>
        </p:txBody>
      </p:sp>
      <p:sp>
        <p:nvSpPr>
          <p:cNvPr id="280" name="Google Shape;280;p45"/>
          <p:cNvSpPr txBox="1"/>
          <p:nvPr/>
        </p:nvSpPr>
        <p:spPr>
          <a:xfrm>
            <a:off x="122675" y="1449025"/>
            <a:ext cx="2357100" cy="99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PT Sans Narrow"/>
                <a:ea typeface="PT Sans Narrow"/>
                <a:cs typeface="PT Sans Narrow"/>
                <a:sym typeface="PT Sans Narrow"/>
              </a:rPr>
              <a:t>In this activity, you will </a:t>
            </a:r>
            <a:r>
              <a:rPr lang="en" sz="1200">
                <a:latin typeface="PT Sans Narrow"/>
                <a:ea typeface="PT Sans Narrow"/>
                <a:cs typeface="PT Sans Narrow"/>
                <a:sym typeface="PT Sans Narrow"/>
              </a:rPr>
              <a:t>edit this happy birthday card.  You will edit the html, css and javascript that will change this boring card into an exciting personalised card. </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sz="1200">
              <a:latin typeface="PT Sans Narrow"/>
              <a:ea typeface="PT Sans Narrow"/>
              <a:cs typeface="PT Sans Narrow"/>
              <a:sym typeface="PT Sans Narrow"/>
            </a:endParaRPr>
          </a:p>
        </p:txBody>
      </p:sp>
      <p:grpSp>
        <p:nvGrpSpPr>
          <p:cNvPr id="281" name="Google Shape;281;p45"/>
          <p:cNvGrpSpPr/>
          <p:nvPr/>
        </p:nvGrpSpPr>
        <p:grpSpPr>
          <a:xfrm>
            <a:off x="2649575" y="716808"/>
            <a:ext cx="2971816" cy="1675515"/>
            <a:chOff x="502275" y="3934008"/>
            <a:chExt cx="2971816" cy="1675515"/>
          </a:xfrm>
        </p:grpSpPr>
        <p:sp>
          <p:nvSpPr>
            <p:cNvPr id="282" name="Google Shape;282;p45"/>
            <p:cNvSpPr txBox="1"/>
            <p:nvPr/>
          </p:nvSpPr>
          <p:spPr>
            <a:xfrm>
              <a:off x="520891" y="3934008"/>
              <a:ext cx="29532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000000"/>
                  </a:solidFill>
                  <a:latin typeface="PT Sans Narrow"/>
                  <a:ea typeface="PT Sans Narrow"/>
                  <a:cs typeface="PT Sans Narrow"/>
                  <a:sym typeface="PT Sans Narrow"/>
                </a:rPr>
                <a:t>START HERE</a:t>
              </a:r>
              <a:endParaRPr b="1" sz="1600">
                <a:solidFill>
                  <a:srgbClr val="000000"/>
                </a:solidFill>
                <a:latin typeface="PT Sans Narrow"/>
                <a:ea typeface="PT Sans Narrow"/>
                <a:cs typeface="PT Sans Narrow"/>
                <a:sym typeface="PT Sans Narrow"/>
              </a:endParaRPr>
            </a:p>
          </p:txBody>
        </p:sp>
        <p:cxnSp>
          <p:nvCxnSpPr>
            <p:cNvPr id="283" name="Google Shape;283;p45"/>
            <p:cNvCxnSpPr/>
            <p:nvPr/>
          </p:nvCxnSpPr>
          <p:spPr>
            <a:xfrm>
              <a:off x="535219" y="4194254"/>
              <a:ext cx="2717700" cy="0"/>
            </a:xfrm>
            <a:prstGeom prst="straightConnector1">
              <a:avLst/>
            </a:prstGeom>
            <a:noFill/>
            <a:ln cap="flat" cmpd="sng" w="9525">
              <a:solidFill>
                <a:srgbClr val="000000"/>
              </a:solidFill>
              <a:prstDash val="solid"/>
              <a:round/>
              <a:headEnd len="sm" w="sm" type="none"/>
              <a:tailEnd len="sm" w="sm" type="none"/>
            </a:ln>
          </p:spPr>
        </p:cxnSp>
        <p:sp>
          <p:nvSpPr>
            <p:cNvPr id="284" name="Google Shape;284;p45"/>
            <p:cNvSpPr txBox="1"/>
            <p:nvPr/>
          </p:nvSpPr>
          <p:spPr>
            <a:xfrm>
              <a:off x="502275" y="4304823"/>
              <a:ext cx="2885100" cy="13047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Open the Make A Card task</a:t>
              </a:r>
              <a:endParaRPr b="1">
                <a:latin typeface="PT Sans"/>
                <a:ea typeface="PT Sans"/>
                <a:cs typeface="PT Sans"/>
                <a:sym typeface="PT Sans"/>
              </a:endParaRPr>
            </a:p>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Edit the card to create something of your own. This could be a card, leaflet or invitation etc</a:t>
              </a:r>
              <a:endParaRPr b="1" i="1">
                <a:latin typeface="PT Sans Narrow"/>
                <a:ea typeface="PT Sans Narrow"/>
                <a:cs typeface="PT Sans Narrow"/>
                <a:sym typeface="PT Sans Narrow"/>
              </a:endParaRPr>
            </a:p>
          </p:txBody>
        </p:sp>
      </p:grpSp>
      <p:sp>
        <p:nvSpPr>
          <p:cNvPr id="285" name="Google Shape;285;p45"/>
          <p:cNvSpPr txBox="1"/>
          <p:nvPr/>
        </p:nvSpPr>
        <p:spPr>
          <a:xfrm>
            <a:off x="350925" y="3869775"/>
            <a:ext cx="3900600" cy="12003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Change the text on the page. -</a:t>
            </a:r>
            <a:r>
              <a:rPr b="1" lang="en" sz="1200">
                <a:latin typeface="PT Sans Narrow"/>
                <a:ea typeface="PT Sans Narrow"/>
                <a:cs typeface="PT Sans Narrow"/>
                <a:sym typeface="PT Sans Narrow"/>
              </a:rPr>
              <a:t> </a:t>
            </a:r>
            <a:r>
              <a:rPr b="1" lang="en" sz="1200">
                <a:solidFill>
                  <a:srgbClr val="FF0000"/>
                </a:solidFill>
                <a:latin typeface="PT Sans Narrow"/>
                <a:ea typeface="PT Sans Narrow"/>
                <a:cs typeface="PT Sans Narrow"/>
                <a:sym typeface="PT Sans Narrow"/>
              </a:rPr>
              <a:t>bit.ly/cssfonts</a:t>
            </a:r>
            <a:endParaRPr b="1" sz="1200">
              <a:solidFill>
                <a:srgbClr val="FF0000"/>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Change the image </a:t>
            </a:r>
            <a:endParaRPr b="1" sz="1200">
              <a:solidFill>
                <a:srgbClr val="FF0000"/>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Change the colour of text. - </a:t>
            </a:r>
            <a:r>
              <a:rPr b="1" lang="en" sz="1200">
                <a:solidFill>
                  <a:srgbClr val="FF0000"/>
                </a:solidFill>
                <a:latin typeface="PT Sans Narrow"/>
                <a:ea typeface="PT Sans Narrow"/>
                <a:cs typeface="PT Sans Narrow"/>
                <a:sym typeface="PT Sans Narrow"/>
              </a:rPr>
              <a:t>bit.ly/hexColour</a:t>
            </a:r>
            <a:endParaRPr b="1" sz="1200">
              <a:solidFill>
                <a:srgbClr val="FF0000"/>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Change colour of button. </a:t>
            </a:r>
            <a:r>
              <a:rPr lang="en" sz="1200">
                <a:solidFill>
                  <a:schemeClr val="dk1"/>
                </a:solidFill>
                <a:latin typeface="PT Sans Narrow"/>
                <a:ea typeface="PT Sans Narrow"/>
                <a:cs typeface="PT Sans Narrow"/>
                <a:sym typeface="PT Sans Narrow"/>
              </a:rPr>
              <a:t>- </a:t>
            </a:r>
            <a:r>
              <a:rPr b="1" lang="en" sz="1200">
                <a:solidFill>
                  <a:srgbClr val="FF0000"/>
                </a:solidFill>
                <a:latin typeface="PT Sans Narrow"/>
                <a:ea typeface="PT Sans Narrow"/>
                <a:cs typeface="PT Sans Narrow"/>
                <a:sym typeface="PT Sans Narrow"/>
              </a:rPr>
              <a:t>bit.ly/hexColour</a:t>
            </a:r>
            <a:endParaRPr sz="1200">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Change background of page. - </a:t>
            </a:r>
            <a:r>
              <a:rPr lang="en" sz="1200">
                <a:solidFill>
                  <a:schemeClr val="dk1"/>
                </a:solidFill>
                <a:latin typeface="PT Sans Narrow"/>
                <a:ea typeface="PT Sans Narrow"/>
                <a:cs typeface="PT Sans Narrow"/>
                <a:sym typeface="PT Sans Narrow"/>
              </a:rPr>
              <a:t> - </a:t>
            </a:r>
            <a:r>
              <a:rPr b="1" lang="en" sz="1200">
                <a:solidFill>
                  <a:srgbClr val="FF0000"/>
                </a:solidFill>
                <a:latin typeface="PT Sans Narrow"/>
                <a:ea typeface="PT Sans Narrow"/>
                <a:cs typeface="PT Sans Narrow"/>
                <a:sym typeface="PT Sans Narrow"/>
              </a:rPr>
              <a:t>bit.ly/hexColour</a:t>
            </a:r>
            <a:endParaRPr sz="1200">
              <a:latin typeface="PT Sans Narrow"/>
              <a:ea typeface="PT Sans Narrow"/>
              <a:cs typeface="PT Sans Narrow"/>
              <a:sym typeface="PT Sans Narrow"/>
            </a:endParaRPr>
          </a:p>
        </p:txBody>
      </p:sp>
      <p:sp>
        <p:nvSpPr>
          <p:cNvPr id="286" name="Google Shape;286;p45"/>
          <p:cNvSpPr/>
          <p:nvPr/>
        </p:nvSpPr>
        <p:spPr>
          <a:xfrm>
            <a:off x="0" y="4909800"/>
            <a:ext cx="9911400" cy="233700"/>
          </a:xfrm>
          <a:custGeom>
            <a:rect b="b" l="l" r="r" t="t"/>
            <a:pathLst>
              <a:path extrusionOk="0" h="120000" w="120000">
                <a:moveTo>
                  <a:pt x="89" y="0"/>
                </a:moveTo>
                <a:lnTo>
                  <a:pt x="119996" y="0"/>
                </a:lnTo>
                <a:cubicBezTo>
                  <a:pt x="120121" y="1673"/>
                  <a:pt x="109449" y="57921"/>
                  <a:pt x="109708" y="59594"/>
                </a:cubicBezTo>
                <a:cubicBezTo>
                  <a:pt x="109359" y="58988"/>
                  <a:pt x="120211" y="119284"/>
                  <a:pt x="119996" y="119469"/>
                </a:cubicBezTo>
                <a:lnTo>
                  <a:pt x="0" y="120000"/>
                </a:lnTo>
                <a:cubicBezTo>
                  <a:pt x="1" y="80176"/>
                  <a:pt x="87" y="39823"/>
                  <a:pt x="89" y="0"/>
                </a:cubicBezTo>
                <a:close/>
              </a:path>
            </a:pathLst>
          </a:custGeom>
          <a:solidFill>
            <a:srgbClr val="51BA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287" name="Google Shape;287;p45"/>
          <p:cNvPicPr preferRelativeResize="0"/>
          <p:nvPr/>
        </p:nvPicPr>
        <p:blipFill>
          <a:blip r:embed="rId4">
            <a:alphaModFix/>
          </a:blip>
          <a:stretch>
            <a:fillRect/>
          </a:stretch>
        </p:blipFill>
        <p:spPr>
          <a:xfrm>
            <a:off x="8554150" y="4665600"/>
            <a:ext cx="554100" cy="554100"/>
          </a:xfrm>
          <a:prstGeom prst="rect">
            <a:avLst/>
          </a:prstGeom>
          <a:noFill/>
          <a:ln>
            <a:noFill/>
          </a:ln>
        </p:spPr>
      </p:pic>
      <p:sp>
        <p:nvSpPr>
          <p:cNvPr id="288" name="Google Shape;288;p45"/>
          <p:cNvSpPr txBox="1"/>
          <p:nvPr/>
        </p:nvSpPr>
        <p:spPr>
          <a:xfrm>
            <a:off x="122675" y="4852425"/>
            <a:ext cx="45231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00"/>
              <a:t>Credit to </a:t>
            </a:r>
            <a:r>
              <a:rPr b="1" i="1" lang="en" sz="1100" u="sng">
                <a:hlinkClick r:id="rId5"/>
              </a:rPr>
              <a:t>Code Club projects</a:t>
            </a:r>
            <a:r>
              <a:rPr b="1" i="1" lang="en" sz="1100"/>
              <a:t> for this activity.</a:t>
            </a:r>
            <a:endParaRPr b="1" i="1" sz="1100"/>
          </a:p>
        </p:txBody>
      </p:sp>
      <p:pic>
        <p:nvPicPr>
          <p:cNvPr id="289" name="Google Shape;289;p45"/>
          <p:cNvPicPr preferRelativeResize="0"/>
          <p:nvPr/>
        </p:nvPicPr>
        <p:blipFill>
          <a:blip r:embed="rId6">
            <a:alphaModFix/>
          </a:blip>
          <a:stretch>
            <a:fillRect/>
          </a:stretch>
        </p:blipFill>
        <p:spPr>
          <a:xfrm>
            <a:off x="5498341" y="0"/>
            <a:ext cx="3639900" cy="3365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tip: Selecting by tag name</a:t>
            </a:r>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61111"/>
              <a:buFont typeface="Arial"/>
              <a:buNone/>
            </a:pPr>
            <a:r>
              <a:rPr lang="en"/>
              <a:t>As you just learned, we use CSS rules to select elements on a web page so that we can then style those elements.</a:t>
            </a:r>
            <a:endParaRPr/>
          </a:p>
          <a:p>
            <a:pPr indent="0" lvl="0" marL="0" rtl="0" algn="l">
              <a:spcBef>
                <a:spcPts val="1200"/>
              </a:spcBef>
              <a:spcAft>
                <a:spcPts val="0"/>
              </a:spcAft>
              <a:buClr>
                <a:schemeClr val="dk2"/>
              </a:buClr>
              <a:buSzPct val="61111"/>
              <a:buFont typeface="Arial"/>
              <a:buNone/>
            </a:pPr>
            <a:r>
              <a:rPr lang="en"/>
              <a:t>The way we tell our CSS rule which HTML elements to style is by using </a:t>
            </a:r>
            <a:r>
              <a:rPr b="1" lang="en"/>
              <a:t>selectors</a:t>
            </a:r>
            <a:r>
              <a:rPr lang="en"/>
              <a:t>. There are many types of selectors that we'll cover later, but here we just want to review the one we showed in the talk-through: the </a:t>
            </a:r>
            <a:r>
              <a:rPr b="1" lang="en"/>
              <a:t>element selector</a:t>
            </a:r>
            <a:r>
              <a:rPr lang="en"/>
              <a:t>.</a:t>
            </a:r>
            <a:endParaRPr/>
          </a:p>
          <a:p>
            <a:pPr indent="0" lvl="0" marL="0" rtl="0" algn="l">
              <a:spcBef>
                <a:spcPts val="1200"/>
              </a:spcBef>
              <a:spcAft>
                <a:spcPts val="0"/>
              </a:spcAft>
              <a:buClr>
                <a:schemeClr val="dk2"/>
              </a:buClr>
              <a:buSzPct val="61111"/>
              <a:buFont typeface="Arial"/>
              <a:buNone/>
            </a:pPr>
            <a:r>
              <a:rPr lang="en"/>
              <a:t>The element selector selects HTML elements based on their tag names. Each HTML element—</a:t>
            </a:r>
            <a:r>
              <a:rPr b="1" lang="en" sz="1475"/>
              <a:t>&lt;h1&gt;, &lt;p&gt;, &lt;li&gt;, &lt;body&gt;</a:t>
            </a:r>
            <a:r>
              <a:rPr lang="en"/>
              <a:t>—and any other HTML element can be selected with CSS by using the tag name without the angle brackets (&lt; and &gt;). For example, you can select all of the &lt;p&gt; tags in your webpage by using the element selector p. Here's a CSS rule that changes the color of each paragraph on a web page:</a:t>
            </a:r>
            <a:endParaRPr/>
          </a:p>
          <a:p>
            <a:pPr indent="0" lvl="0" marL="0" rtl="0" algn="l">
              <a:spcBef>
                <a:spcPts val="1200"/>
              </a:spcBef>
              <a:spcAft>
                <a:spcPts val="1200"/>
              </a:spcAft>
              <a:buNone/>
            </a:pPr>
            <a:r>
              <a:t/>
            </a:r>
            <a:endParaRPr/>
          </a:p>
        </p:txBody>
      </p:sp>
      <p:pic>
        <p:nvPicPr>
          <p:cNvPr id="117" name="Google Shape;117;p27"/>
          <p:cNvPicPr preferRelativeResize="0"/>
          <p:nvPr/>
        </p:nvPicPr>
        <p:blipFill>
          <a:blip r:embed="rId3">
            <a:alphaModFix/>
          </a:blip>
          <a:stretch>
            <a:fillRect/>
          </a:stretch>
        </p:blipFill>
        <p:spPr>
          <a:xfrm>
            <a:off x="1757125" y="3944800"/>
            <a:ext cx="5629750" cy="110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5246400" cy="19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check if that made sense. Which of these rules would select all of the &lt;h2&gt; elements on a page?</a:t>
            </a:r>
            <a:endParaRPr/>
          </a:p>
        </p:txBody>
      </p:sp>
      <p:pic>
        <p:nvPicPr>
          <p:cNvPr id="123" name="Google Shape;123;p28"/>
          <p:cNvPicPr preferRelativeResize="0"/>
          <p:nvPr/>
        </p:nvPicPr>
        <p:blipFill>
          <a:blip r:embed="rId3">
            <a:alphaModFix/>
          </a:blip>
          <a:stretch>
            <a:fillRect/>
          </a:stretch>
        </p:blipFill>
        <p:spPr>
          <a:xfrm>
            <a:off x="5765726" y="0"/>
            <a:ext cx="3266698" cy="5143500"/>
          </a:xfrm>
          <a:prstGeom prst="rect">
            <a:avLst/>
          </a:prstGeom>
          <a:noFill/>
          <a:ln>
            <a:noFill/>
          </a:ln>
        </p:spPr>
      </p:pic>
      <p:pic>
        <p:nvPicPr>
          <p:cNvPr id="124" name="Google Shape;124;p2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25" name="Google Shape;125;p2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1</a:t>
            </a:r>
            <a:endParaRPr/>
          </a:p>
        </p:txBody>
      </p:sp>
      <p:sp>
        <p:nvSpPr>
          <p:cNvPr id="131" name="Google Shape;131;p2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2"/>
              </a:buClr>
              <a:buSzPct val="52380"/>
              <a:buFont typeface="Arial"/>
              <a:buNone/>
            </a:pPr>
            <a:r>
              <a:rPr lang="en"/>
              <a:t>Let's have you make a webpage about an awesome animal, and color the webpage to look like it.</a:t>
            </a:r>
            <a:endParaRPr/>
          </a:p>
          <a:p>
            <a:pPr indent="0" lvl="0" marL="0" rtl="0" algn="l">
              <a:spcBef>
                <a:spcPts val="0"/>
              </a:spcBef>
              <a:spcAft>
                <a:spcPts val="0"/>
              </a:spcAft>
              <a:buClr>
                <a:schemeClr val="dk2"/>
              </a:buClr>
              <a:buSzPct val="52380"/>
              <a:buFont typeface="Arial"/>
              <a:buNone/>
            </a:pPr>
            <a:r>
              <a:t/>
            </a:r>
            <a:endParaRPr/>
          </a:p>
          <a:p>
            <a:pPr indent="0" lvl="0" marL="0" rtl="0" algn="ctr">
              <a:spcBef>
                <a:spcPts val="0"/>
              </a:spcBef>
              <a:spcAft>
                <a:spcPts val="0"/>
              </a:spcAft>
              <a:buNone/>
            </a:pPr>
            <a:r>
              <a:t/>
            </a:r>
            <a:endParaRPr/>
          </a:p>
        </p:txBody>
      </p:sp>
      <p:sp>
        <p:nvSpPr>
          <p:cNvPr id="132" name="Google Shape;132;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For this first step, use the image tag to add an image to the page that shows the animal, and then fill in the paragraph with information about it</a:t>
            </a:r>
            <a:endParaRPr/>
          </a:p>
        </p:txBody>
      </p:sp>
      <p:pic>
        <p:nvPicPr>
          <p:cNvPr id="133" name="Google Shape;133;p29"/>
          <p:cNvPicPr preferRelativeResize="0"/>
          <p:nvPr/>
        </p:nvPicPr>
        <p:blipFill>
          <a:blip r:embed="rId3">
            <a:alphaModFix/>
          </a:blip>
          <a:stretch>
            <a:fillRect/>
          </a:stretch>
        </p:blipFill>
        <p:spPr>
          <a:xfrm>
            <a:off x="1491925" y="4114500"/>
            <a:ext cx="1890339" cy="41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1</a:t>
            </a:r>
            <a:endParaRPr/>
          </a:p>
        </p:txBody>
      </p:sp>
      <p:sp>
        <p:nvSpPr>
          <p:cNvPr id="139" name="Google Shape;139;p3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Let's have you make a webpage about an awesome animal, and color the webpage to look like it.</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140" name="Google Shape;140;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we want to add some CSS, but there's no &lt;style&gt; tag in this page yet. Add one inside the &lt;head&gt;, just below your &lt;title&gt; tag.</a:t>
            </a:r>
            <a:endParaRPr/>
          </a:p>
        </p:txBody>
      </p:sp>
      <p:pic>
        <p:nvPicPr>
          <p:cNvPr id="141" name="Google Shape;141;p30"/>
          <p:cNvPicPr preferRelativeResize="0"/>
          <p:nvPr/>
        </p:nvPicPr>
        <p:blipFill>
          <a:blip r:embed="rId3">
            <a:alphaModFix/>
          </a:blip>
          <a:stretch>
            <a:fillRect/>
          </a:stretch>
        </p:blipFill>
        <p:spPr>
          <a:xfrm>
            <a:off x="859350" y="3756550"/>
            <a:ext cx="2857500" cy="79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1</a:t>
            </a:r>
            <a:endParaRPr/>
          </a:p>
        </p:txBody>
      </p:sp>
      <p:sp>
        <p:nvSpPr>
          <p:cNvPr id="147" name="Google Shape;147;p3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Let's have you make a webpage about an awesome animal, and color the webpage to look like it.</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148" name="Google Shape;148;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add a CSS rule to change the background of the whole page, inspired by the creature's colors.</a:t>
            </a:r>
            <a:endParaRPr/>
          </a:p>
        </p:txBody>
      </p:sp>
      <p:pic>
        <p:nvPicPr>
          <p:cNvPr id="149" name="Google Shape;149;p31"/>
          <p:cNvPicPr preferRelativeResize="0"/>
          <p:nvPr/>
        </p:nvPicPr>
        <p:blipFill>
          <a:blip r:embed="rId3">
            <a:alphaModFix/>
          </a:blip>
          <a:stretch>
            <a:fillRect/>
          </a:stretch>
        </p:blipFill>
        <p:spPr>
          <a:xfrm>
            <a:off x="1588150" y="3867550"/>
            <a:ext cx="1532268" cy="87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1</a:t>
            </a:r>
            <a:endParaRPr/>
          </a:p>
        </p:txBody>
      </p:sp>
      <p:sp>
        <p:nvSpPr>
          <p:cNvPr id="155" name="Google Shape;155;p3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Let's have you make a webpage about an awesome animal, and color the webpage to look like it.</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156" name="Google Shape;156;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add a CSS rule to change the color of the paragraph, inspired by the creature's colors.</a:t>
            </a:r>
            <a:endParaRPr/>
          </a:p>
        </p:txBody>
      </p:sp>
      <p:pic>
        <p:nvPicPr>
          <p:cNvPr id="157" name="Google Shape;157;p32"/>
          <p:cNvPicPr preferRelativeResize="0"/>
          <p:nvPr/>
        </p:nvPicPr>
        <p:blipFill>
          <a:blip r:embed="rId3">
            <a:alphaModFix/>
          </a:blip>
          <a:stretch>
            <a:fillRect/>
          </a:stretch>
        </p:blipFill>
        <p:spPr>
          <a:xfrm>
            <a:off x="1602300" y="3985975"/>
            <a:ext cx="1371600" cy="86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1</a:t>
            </a:r>
            <a:endParaRPr/>
          </a:p>
        </p:txBody>
      </p:sp>
      <p:sp>
        <p:nvSpPr>
          <p:cNvPr id="163" name="Google Shape;163;p3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Let's have you make a webpage about an awesome animal, and color the webpage to look like it.</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164" name="Google Shape;164;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Finally, add a CSS rule to change the color of the heading, inspired by the creature's colors.</a:t>
            </a:r>
            <a:endParaRPr/>
          </a:p>
        </p:txBody>
      </p:sp>
      <p:pic>
        <p:nvPicPr>
          <p:cNvPr id="165" name="Google Shape;165;p33"/>
          <p:cNvPicPr preferRelativeResize="0"/>
          <p:nvPr/>
        </p:nvPicPr>
        <p:blipFill>
          <a:blip r:embed="rId3">
            <a:alphaModFix/>
          </a:blip>
          <a:stretch>
            <a:fillRect/>
          </a:stretch>
        </p:blipFill>
        <p:spPr>
          <a:xfrm>
            <a:off x="1604500" y="4008175"/>
            <a:ext cx="1367210" cy="87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