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Source Code Pr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da752d6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da752d6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What does that mean for you? It's hard to give hard and fast rules about whitespace; just be aware of it. Whenever you have an element that's next to another element, consider how much margin is between them. If you have an element with a background or border, consider how much padding they have. When creating paragraphs and lists, consider if extra line-height would give them some reading room.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da752d6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da752d6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da752d6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da752d6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Once you download a CSS framework, you can browse through the documentation to find examples—they often have templates too!—and figure out what CSS class names will achieve the look you want.</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When you use templates or frameworks, you risk your website looking exactly like another website and thus not standing out as much in your user's mind. To avoid that, add in your own logo and change some key elements like the font family or the background color.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da752d6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da752d6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da752d6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da752d6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da752d6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da752d6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da752d6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da752d6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da752d6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da752d6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da752d6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da752d6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da752d6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da752d6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a752d6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da752d6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da752d6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da752d6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da752d6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6da752d6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da752d6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da752d6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da752d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da752d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da752d6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6da752d6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da752d6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da752d6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da752d6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da752d6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da752d6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da752d6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da752d6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da752d6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da752d6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da752d6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w3css/w3css_template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getbootstrap.com/" TargetMode="External"/><Relationship Id="rId4" Type="http://schemas.openxmlformats.org/officeDocument/2006/relationships/hyperlink" Target="http://foundation.zurb.com/" TargetMode="External"/><Relationship Id="rId5" Type="http://schemas.openxmlformats.org/officeDocument/2006/relationships/hyperlink" Target="http://purecss.io/" TargetMode="External"/><Relationship Id="rId6" Type="http://schemas.openxmlformats.org/officeDocument/2006/relationships/hyperlink" Target="http://topcoat.io/" TargetMode="External"/><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youtube.com/watch?v=qrU3ghYJjEw"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teaching-materials.org/htmlcss-1day/html-forms/slides.html#slide1" TargetMode="External"/><Relationship Id="rId4" Type="http://schemas.openxmlformats.org/officeDocument/2006/relationships/hyperlink" Target="http://codecademy.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teaching-materials.org/htmlcss-1day/html-embeds/slides.html#slide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teaching-materials.org/_deprecated/multimedi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html5doctor.com/article-archive/" TargetMode="External"/><Relationship Id="rId4" Type="http://schemas.openxmlformats.org/officeDocument/2006/relationships/hyperlink" Target="http://html5doctor.com/downloads/h5d-sectioning-flowchart.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teaching-materials.org/_deprecated/css3-selectors/" TargetMode="External"/><Relationship Id="rId4" Type="http://schemas.openxmlformats.org/officeDocument/2006/relationships/hyperlink" Target="https://www.teaching-materials.org/css3-fx/" TargetMode="External"/><Relationship Id="rId5" Type="http://schemas.openxmlformats.org/officeDocument/2006/relationships/hyperlink" Target="http://canius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css/css_rwd_mediaqueries.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getbootstrap.com/" TargetMode="External"/><Relationship Id="rId4" Type="http://schemas.openxmlformats.org/officeDocument/2006/relationships/hyperlink" Target="http://foundation.zurb.com/" TargetMode="External"/><Relationship Id="rId5" Type="http://schemas.openxmlformats.org/officeDocument/2006/relationships/hyperlink" Target="http://purecss.io/" TargetMode="External"/><Relationship Id="rId6" Type="http://schemas.openxmlformats.org/officeDocument/2006/relationships/hyperlink" Target="http://topcoat.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oogle.com/fonts" TargetMode="External"/><Relationship Id="rId4" Type="http://schemas.openxmlformats.org/officeDocument/2006/relationships/hyperlink" Target="http://fontpair.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aletton.com/"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colourlovers.com/"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ebaim.org/resources/contrastchecker/" TargetMode="External"/><Relationship Id="rId4" Type="http://schemas.openxmlformats.org/officeDocument/2006/relationships/hyperlink" Target="http://www.color-blindness.com/coblis-color-blindness-simulat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Further Learning</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whitespace well</a:t>
            </a:r>
            <a:endParaRPr/>
          </a:p>
        </p:txBody>
      </p:sp>
      <p:sp>
        <p:nvSpPr>
          <p:cNvPr id="120" name="Google Shape;120;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an extreme example, here's a comparison of our course page sidebar with and without whitespace:</a:t>
            </a:r>
            <a:endParaRPr/>
          </a:p>
        </p:txBody>
      </p:sp>
      <p:pic>
        <p:nvPicPr>
          <p:cNvPr id="121" name="Google Shape;121;p22"/>
          <p:cNvPicPr preferRelativeResize="0"/>
          <p:nvPr/>
        </p:nvPicPr>
        <p:blipFill>
          <a:blip r:embed="rId3">
            <a:alphaModFix/>
          </a:blip>
          <a:stretch>
            <a:fillRect/>
          </a:stretch>
        </p:blipFill>
        <p:spPr>
          <a:xfrm>
            <a:off x="1624476" y="2505821"/>
            <a:ext cx="5895049" cy="226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Starting from templates and frameworks</a:t>
            </a:r>
            <a:endParaRPr/>
          </a:p>
        </p:txBody>
      </p:sp>
      <p:sp>
        <p:nvSpPr>
          <p:cNvPr id="127" name="Google Shape;127;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You might be intimidated after reading all of these guidelines, especially if you don't consider yourselves to have an eye for design. Don't worry, you don't have to be a design expert to have a great looking webpage. Instead, you can start from a template or framework and take advantage of the effort that other designers have put into it.</a:t>
            </a:r>
            <a:endParaRPr/>
          </a:p>
          <a:p>
            <a:pPr indent="0" lvl="0" marL="0" rtl="0" algn="l">
              <a:spcBef>
                <a:spcPts val="1200"/>
              </a:spcBef>
              <a:spcAft>
                <a:spcPts val="1200"/>
              </a:spcAft>
              <a:buNone/>
            </a:pPr>
            <a:r>
              <a:rPr lang="en"/>
              <a:t>A template is HTML and CSS that already looks like a complete webpage, often with fake content filled in. You can find templates from </a:t>
            </a:r>
            <a:r>
              <a:rPr lang="en" u="sng">
                <a:solidFill>
                  <a:schemeClr val="hlink"/>
                </a:solidFill>
                <a:hlinkClick r:id="rId3"/>
              </a:rPr>
              <a:t>W3Schools </a:t>
            </a:r>
            <a:r>
              <a:rPr lang="en"/>
              <a:t>or by searching the web for "free webpage templates"—and hoping that the ones you find are indeed free! Once you download a template, you can substitute your content and continue modifying the CSS to meet your needs.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Starting from templates and frameworks</a:t>
            </a:r>
            <a:endParaRPr/>
          </a:p>
        </p:txBody>
      </p:sp>
      <p:sp>
        <p:nvSpPr>
          <p:cNvPr id="133" name="Google Shape;133;p24"/>
          <p:cNvSpPr txBox="1"/>
          <p:nvPr>
            <p:ph idx="1" type="body"/>
          </p:nvPr>
        </p:nvSpPr>
        <p:spPr>
          <a:xfrm>
            <a:off x="311700" y="1468825"/>
            <a:ext cx="35904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 CSS framework is a collection of CSS rules that give you a great starting point for a slick website. There are many popular CSS frameworks that will make it easier for you to create a beautifully styled website—</a:t>
            </a:r>
            <a:r>
              <a:rPr lang="en" u="sng">
                <a:solidFill>
                  <a:schemeClr val="hlink"/>
                </a:solidFill>
                <a:hlinkClick r:id="rId3"/>
              </a:rPr>
              <a:t>Twitter Bootstrap</a:t>
            </a:r>
            <a:r>
              <a:rPr lang="en"/>
              <a:t>, </a:t>
            </a:r>
            <a:r>
              <a:rPr lang="en" u="sng">
                <a:solidFill>
                  <a:schemeClr val="hlink"/>
                </a:solidFill>
                <a:hlinkClick r:id="rId4"/>
              </a:rPr>
              <a:t>ZURB Foundation</a:t>
            </a:r>
            <a:r>
              <a:rPr lang="en"/>
              <a:t>, </a:t>
            </a:r>
            <a:r>
              <a:rPr lang="en" u="sng">
                <a:solidFill>
                  <a:schemeClr val="hlink"/>
                </a:solidFill>
                <a:hlinkClick r:id="rId5"/>
              </a:rPr>
              <a:t>Pure CSS</a:t>
            </a:r>
            <a:r>
              <a:rPr lang="en"/>
              <a:t>, </a:t>
            </a:r>
            <a:r>
              <a:rPr lang="en" u="sng">
                <a:solidFill>
                  <a:schemeClr val="hlink"/>
                </a:solidFill>
                <a:hlinkClick r:id="rId6"/>
              </a:rPr>
              <a:t>Topcoat</a:t>
            </a:r>
            <a:r>
              <a:rPr lang="en"/>
              <a:t>, and more.</a:t>
            </a:r>
            <a:endParaRPr/>
          </a:p>
        </p:txBody>
      </p:sp>
      <p:pic>
        <p:nvPicPr>
          <p:cNvPr id="134" name="Google Shape;134;p24"/>
          <p:cNvPicPr preferRelativeResize="0"/>
          <p:nvPr/>
        </p:nvPicPr>
        <p:blipFill>
          <a:blip r:embed="rId7">
            <a:alphaModFix/>
          </a:blip>
          <a:stretch>
            <a:fillRect/>
          </a:stretch>
        </p:blipFill>
        <p:spPr>
          <a:xfrm>
            <a:off x="3995025" y="1781673"/>
            <a:ext cx="5019975" cy="229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validation</a:t>
            </a:r>
            <a:endParaRPr/>
          </a:p>
        </p:txBody>
      </p:sp>
      <p:pic>
        <p:nvPicPr>
          <p:cNvPr descr="Learn how to validate your webpages with the W3C validator service.&#10;&#10;Watch the next lesson: https://www.khanacademy.org/computing/computer-programming/sql/sql-basics/v/welcome-to-sql?utm_source=YT&amp;utm_medium=Desc&amp;utm_campaign=computerprogramming &#10;&#10;Missed the previous lesson? https://www.khanacademy.org/computing/computer-programming/html-css/css-layout-properties/v/css-in-the-wild-google-map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140" name="Google Shape;140;p25" title="HTML validation | Computer programming | Khan Academy">
            <a:hlinkClick r:id="rId3"/>
          </p:cNvPr>
          <p:cNvPicPr preferRelativeResize="0"/>
          <p:nvPr/>
        </p:nvPicPr>
        <p:blipFill>
          <a:blip r:embed="rId4">
            <a:alphaModFix/>
          </a:blip>
          <a:stretch>
            <a:fillRect/>
          </a:stretch>
        </p:blipFill>
        <p:spPr>
          <a:xfrm>
            <a:off x="2286000" y="6925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to learn next</a:t>
            </a:r>
            <a:endParaRPr/>
          </a:p>
        </p:txBody>
      </p:sp>
      <p:sp>
        <p:nvSpPr>
          <p:cNvPr id="146" name="Google Shape;146;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Congratulations on learning HTML and CSS fundamentals! You now understand a lot of what goes into the webpages you see around the internet, and you should hopefully be able to look at those webpages and start to recognize the HTML tags and CSS properties in use.</a:t>
            </a:r>
            <a:endParaRPr/>
          </a:p>
          <a:p>
            <a:pPr indent="0" lvl="0" marL="0" rtl="0" algn="l">
              <a:spcBef>
                <a:spcPts val="1200"/>
              </a:spcBef>
              <a:spcAft>
                <a:spcPts val="1200"/>
              </a:spcAft>
              <a:buNone/>
            </a:pPr>
            <a:r>
              <a:rPr lang="en"/>
              <a:t>There is a whole lot more that you can do to build on your HTML and CSS knowledge, however. Read 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Form tags</a:t>
            </a:r>
            <a:endParaRPr/>
          </a:p>
        </p:txBody>
      </p:sp>
      <p:sp>
        <p:nvSpPr>
          <p:cNvPr id="152" name="Google Shape;152;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are quite a few tags that are used to create web forms, like &lt;button&gt;s and &lt;input&gt;s. They are typically used to communicate data back to a server. They can also be used with JS to create a game, which we do teach in the HTML/JS course. Learn more about form tags with </a:t>
            </a:r>
            <a:r>
              <a:rPr lang="en" u="sng">
                <a:solidFill>
                  <a:schemeClr val="hlink"/>
                </a:solidFill>
                <a:hlinkClick r:id="rId3"/>
              </a:rPr>
              <a:t>these slides</a:t>
            </a:r>
            <a:r>
              <a:rPr lang="en"/>
              <a:t>. Learn server-side languages like PHP, Python, Ruby on </a:t>
            </a:r>
            <a:r>
              <a:rPr lang="en" u="sng">
                <a:solidFill>
                  <a:schemeClr val="hlink"/>
                </a:solidFill>
                <a:hlinkClick r:id="rId4"/>
              </a:rPr>
              <a:t>Codecademy</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Iframes</a:t>
            </a:r>
            <a:endParaRPr/>
          </a:p>
        </p:txBody>
      </p:sp>
      <p:sp>
        <p:nvSpPr>
          <p:cNvPr id="158" name="Google Shape;158;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he &lt;iframe&gt; tag is a way to frame another webpage inside yours, and is handy for things like embedding Youtube videos, Google Maps, etc. That tag is disabled on Khan Academy currently for security and moderation purposes, but can be experimented with elsewhere. Learn more </a:t>
            </a:r>
            <a:r>
              <a:rPr lang="en" u="sng">
                <a:solidFill>
                  <a:schemeClr val="hlink"/>
                </a:solidFill>
                <a:hlinkClick r:id="rId3"/>
              </a:rPr>
              <a:t>with these slides</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Multimedia tags</a:t>
            </a:r>
            <a:endParaRPr/>
          </a:p>
        </p:txBody>
      </p:sp>
      <p:sp>
        <p:nvSpPr>
          <p:cNvPr id="164" name="Google Shape;164;p2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&lt;audio&gt; and &lt;video&gt; tags are supported in modern browsers as a way to play audio and video files on webpages. Like the &lt;iframe&gt; tag, they are currently disabled on Khan Academy, but can be used elsewhere. Learn more </a:t>
            </a:r>
            <a:r>
              <a:rPr lang="en" u="sng">
                <a:solidFill>
                  <a:schemeClr val="hlink"/>
                </a:solidFill>
                <a:hlinkClick r:id="rId3"/>
              </a:rPr>
              <a:t>with these slides</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 semantic tags</a:t>
            </a:r>
            <a:endParaRPr/>
          </a:p>
        </p:txBody>
      </p:sp>
      <p:sp>
        <p:nvSpPr>
          <p:cNvPr id="170" name="Google Shape;170;p3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past few years, as part of the "HTML5" specification, browsers have added new semantic tags for developers to use instead of &lt;div&gt;s, when appropriate, such as &lt;article&gt;, &lt;aside&gt;, &lt;nav&gt;, etc. There are many </a:t>
            </a:r>
            <a:r>
              <a:rPr lang="en" u="sng">
                <a:solidFill>
                  <a:schemeClr val="hlink"/>
                </a:solidFill>
                <a:hlinkClick r:id="rId3"/>
              </a:rPr>
              <a:t>articles about them here</a:t>
            </a:r>
            <a:r>
              <a:rPr lang="en"/>
              <a:t>, including </a:t>
            </a:r>
            <a:r>
              <a:rPr lang="en" u="sng">
                <a:solidFill>
                  <a:schemeClr val="hlink"/>
                </a:solidFill>
                <a:hlinkClick r:id="rId4"/>
              </a:rPr>
              <a:t>this handy flowchart</a:t>
            </a:r>
            <a:r>
              <a:rPr lang="en"/>
              <a:t> for deciding when to use them.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CSS3</a:t>
            </a:r>
            <a:endParaRPr/>
          </a:p>
        </p:txBody>
      </p:sp>
      <p:sp>
        <p:nvSpPr>
          <p:cNvPr id="176" name="Google Shape;176;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covered CSS that's been supported in browsers for years, but there are many new CSS properties and selectors in what's known as the "CSS3" specifications, and browsers are adding support continuously as they release new versions. You can learn more in these </a:t>
            </a:r>
            <a:r>
              <a:rPr lang="en" u="sng">
                <a:solidFill>
                  <a:schemeClr val="hlink"/>
                </a:solidFill>
                <a:hlinkClick r:id="rId3"/>
              </a:rPr>
              <a:t>CSS3 selectors slides</a:t>
            </a:r>
            <a:r>
              <a:rPr lang="en"/>
              <a:t>, and </a:t>
            </a:r>
            <a:r>
              <a:rPr lang="en" u="sng">
                <a:solidFill>
                  <a:schemeClr val="hlink"/>
                </a:solidFill>
                <a:hlinkClick r:id="rId4"/>
              </a:rPr>
              <a:t>CSS3 properties slides</a:t>
            </a:r>
            <a:r>
              <a:rPr lang="en"/>
              <a:t>. Make sure to check </a:t>
            </a:r>
            <a:r>
              <a:rPr lang="en" u="sng">
                <a:solidFill>
                  <a:schemeClr val="hlink"/>
                </a:solidFill>
                <a:hlinkClick r:id="rId5"/>
              </a:rPr>
              <a:t>caniuse.com</a:t>
            </a:r>
            <a:r>
              <a:rPr lang="en"/>
              <a:t> to find out what's supported in each browser.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Webpage design</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We've shown you how to make webpages, but we haven't necessarily shown you how to make webpages that look good. Of course, beauty is in the eye of the beholder, so it's ultimately up to you—and your users—to decide whether your webpage looks good. We can give you some tips and tricks, though!</a:t>
            </a:r>
            <a:endParaRPr/>
          </a:p>
          <a:p>
            <a:pPr indent="0" lvl="0" marL="0" rtl="0" algn="l">
              <a:spcBef>
                <a:spcPts val="1200"/>
              </a:spcBef>
              <a:spcAft>
                <a:spcPts val="0"/>
              </a:spcAft>
              <a:buNone/>
            </a:pPr>
            <a:r>
              <a:rPr lang="en"/>
              <a:t>Besides looking good, you probably also want your webpage to look distinct from other webpages so that it stands out to your users.</a:t>
            </a:r>
            <a:endParaRPr/>
          </a:p>
          <a:p>
            <a:pPr indent="0" lvl="0" marL="0" rtl="0" algn="l">
              <a:spcBef>
                <a:spcPts val="1200"/>
              </a:spcBef>
              <a:spcAft>
                <a:spcPts val="1200"/>
              </a:spcAft>
              <a:buNone/>
            </a:pPr>
            <a:r>
              <a:rPr lang="en"/>
              <a:t>That's often the hard part—making your webpage look good while also making it look distinct. You can make it awfully distinct by covering everything with zebra stripes and using a 64-pixel font, but should you? Probably not.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Media queries</a:t>
            </a:r>
            <a:endParaRPr/>
          </a:p>
        </p:txBody>
      </p:sp>
      <p:sp>
        <p:nvSpPr>
          <p:cNvPr id="182" name="Google Shape;182;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technique that lets you specify different CSS for different situations, like when your webpage is viewed at a smaller size or when it's printed. Learn more from </a:t>
            </a:r>
            <a:r>
              <a:rPr lang="en" u="sng">
                <a:solidFill>
                  <a:schemeClr val="hlink"/>
                </a:solidFill>
                <a:hlinkClick r:id="rId3"/>
              </a:rPr>
              <a:t>W3C</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CSS frameworks</a:t>
            </a:r>
            <a:endParaRPr/>
          </a:p>
        </p:txBody>
      </p:sp>
      <p:sp>
        <p:nvSpPr>
          <p:cNvPr id="188" name="Google Shape;188;p3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framework is a collection of CSS rules and classes, and many developers use CSS frameworks to enable them to write CSS faster. The most popular one is </a:t>
            </a:r>
            <a:r>
              <a:rPr lang="en" u="sng">
                <a:solidFill>
                  <a:schemeClr val="hlink"/>
                </a:solidFill>
                <a:hlinkClick r:id="rId3"/>
              </a:rPr>
              <a:t>Twitter Bootstrap</a:t>
            </a:r>
            <a:r>
              <a:rPr lang="en"/>
              <a:t>, but there's also </a:t>
            </a:r>
            <a:r>
              <a:rPr lang="en" u="sng">
                <a:solidFill>
                  <a:schemeClr val="hlink"/>
                </a:solidFill>
                <a:hlinkClick r:id="rId4"/>
              </a:rPr>
              <a:t>ZURB foundation</a:t>
            </a:r>
            <a:r>
              <a:rPr lang="en"/>
              <a:t>, </a:t>
            </a:r>
            <a:r>
              <a:rPr lang="en" u="sng">
                <a:solidFill>
                  <a:schemeClr val="hlink"/>
                </a:solidFill>
                <a:hlinkClick r:id="rId5"/>
              </a:rPr>
              <a:t>Pure CSS</a:t>
            </a:r>
            <a:r>
              <a:rPr lang="en"/>
              <a:t>, </a:t>
            </a:r>
            <a:r>
              <a:rPr lang="en" u="sng">
                <a:solidFill>
                  <a:schemeClr val="hlink"/>
                </a:solidFill>
                <a:hlinkClick r:id="rId6"/>
              </a:rPr>
              <a:t>Topcoat</a:t>
            </a:r>
            <a:r>
              <a:rPr lang="en"/>
              <a:t>, and more.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JS in webpages</a:t>
            </a:r>
            <a:endParaRPr/>
          </a:p>
        </p:txBody>
      </p:sp>
      <p:sp>
        <p:nvSpPr>
          <p:cNvPr id="194" name="Google Shape;194;p3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developers use JavaScript to make webpages interactive, to respond to user events and bring in data dynamically from servers. They do that by embedding &lt;script&gt; tags inside the HTML, and putting JavaScript inside those tags. Their JS code then uses the "DOM API", a set of functions that browsers make available on every webpage to let developers query and manipulate that page.</a:t>
            </a:r>
            <a:endParaRPr/>
          </a:p>
          <a:p>
            <a:pPr indent="0" lvl="0" marL="0" rtl="0" algn="l">
              <a:spcBef>
                <a:spcPts val="1200"/>
              </a:spcBef>
              <a:spcAft>
                <a:spcPts val="1200"/>
              </a:spcAft>
              <a:buNone/>
            </a:pPr>
            <a:r>
              <a:rPr lang="en"/>
              <a:t>We will go over this soon!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fonts</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default, browsers serve webpages with the generic serif font family, which tends to convey a more formal look to a page. You might decide to change that to the generic sans-serif font family, or you might specify a specific font family that's on most users computers, like Garamond or Helvetica.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fonts</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When you use a web font, you're actually making the user's browser download a font file to the user's computer so you can reference that font file from the CSS. It's an extra download for the browser, so you shouldn't use too many, and you shouldn't include any you don't intend on actually using. One great source of free web fonts is </a:t>
            </a:r>
            <a:r>
              <a:rPr lang="en" u="sng">
                <a:solidFill>
                  <a:schemeClr val="hlink"/>
                </a:solidFill>
                <a:hlinkClick r:id="rId3"/>
              </a:rPr>
              <a:t>Google Web Fonts</a:t>
            </a:r>
            <a:r>
              <a:rPr lang="en"/>
              <a:t>.</a:t>
            </a:r>
            <a:endParaRPr/>
          </a:p>
          <a:p>
            <a:pPr indent="0" lvl="0" marL="0" rtl="0" algn="l">
              <a:spcBef>
                <a:spcPts val="1200"/>
              </a:spcBef>
              <a:spcAft>
                <a:spcPts val="1200"/>
              </a:spcAft>
              <a:buNone/>
            </a:pPr>
            <a:r>
              <a:rPr lang="en"/>
              <a:t>Wherever you get your fonts from, you should watch out for font overload. Generally, you shouldn't use more than two or three font families on a page, and your fonts should pair nicely together. Here's a </a:t>
            </a:r>
            <a:r>
              <a:rPr lang="en" u="sng">
                <a:solidFill>
                  <a:schemeClr val="hlink"/>
                </a:solidFill>
                <a:hlinkClick r:id="rId4"/>
              </a:rPr>
              <a:t>helpful website</a:t>
            </a:r>
            <a:r>
              <a:rPr lang="en"/>
              <a:t> that gives examples of Google Web Fonts that pair well together.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colors</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When designing a webpage, you often want to use a color palette—a range of colors that work well together and can be used for the various parts of your webpage. These colors might be based on your company logo, they might relate to the theme of the page, or they might just look good together.</a:t>
            </a:r>
            <a:endParaRPr/>
          </a:p>
          <a:p>
            <a:pPr indent="0" lvl="0" marL="0" rtl="0" algn="l">
              <a:spcBef>
                <a:spcPts val="1200"/>
              </a:spcBef>
              <a:spcAft>
                <a:spcPts val="1200"/>
              </a:spcAft>
              <a:buNone/>
            </a:pPr>
            <a:r>
              <a:rPr lang="en"/>
              <a:t>Need help picking a palette? If you already know a few colors that you want to base the palette on, you could head over to </a:t>
            </a:r>
            <a:r>
              <a:rPr lang="en" u="sng">
                <a:solidFill>
                  <a:schemeClr val="hlink"/>
                </a:solidFill>
                <a:hlinkClick r:id="rId3"/>
              </a:rPr>
              <a:t>Paletton</a:t>
            </a:r>
            <a:r>
              <a:rPr lang="en"/>
              <a:t>, a tool that lets you visualize different types of palettes: monochromatic, triads, adjacent colors, and tetrads.</a:t>
            </a:r>
            <a:endParaRPr/>
          </a:p>
        </p:txBody>
      </p:sp>
      <p:pic>
        <p:nvPicPr>
          <p:cNvPr id="88" name="Google Shape;88;p17"/>
          <p:cNvPicPr preferRelativeResize="0"/>
          <p:nvPr/>
        </p:nvPicPr>
        <p:blipFill>
          <a:blip r:embed="rId4">
            <a:alphaModFix/>
          </a:blip>
          <a:stretch>
            <a:fillRect/>
          </a:stretch>
        </p:blipFill>
        <p:spPr>
          <a:xfrm>
            <a:off x="5771300" y="138600"/>
            <a:ext cx="2533101" cy="133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colors</a:t>
            </a:r>
            <a:endParaRPr/>
          </a:p>
        </p:txBody>
      </p:sp>
      <p:sp>
        <p:nvSpPr>
          <p:cNvPr id="94" name="Google Shape;94;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 you're starting from scratch, you can browse around the palettes at </a:t>
            </a:r>
            <a:r>
              <a:rPr lang="en" u="sng">
                <a:solidFill>
                  <a:schemeClr val="hlink"/>
                </a:solidFill>
                <a:hlinkClick r:id="rId3"/>
              </a:rPr>
              <a:t>COLOURLovers</a:t>
            </a:r>
            <a:r>
              <a:rPr lang="en"/>
              <a:t>, a community of people who love colors and contribute color, palette, and pattern ideas. Here's a palette named Giant Goldfish:</a:t>
            </a:r>
            <a:endParaRPr/>
          </a:p>
        </p:txBody>
      </p:sp>
      <p:pic>
        <p:nvPicPr>
          <p:cNvPr id="95" name="Google Shape;95;p18"/>
          <p:cNvPicPr preferRelativeResize="0"/>
          <p:nvPr/>
        </p:nvPicPr>
        <p:blipFill>
          <a:blip r:embed="rId4">
            <a:alphaModFix/>
          </a:blip>
          <a:stretch>
            <a:fillRect/>
          </a:stretch>
        </p:blipFill>
        <p:spPr>
          <a:xfrm>
            <a:off x="0" y="3109749"/>
            <a:ext cx="9143999" cy="2033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colors</a:t>
            </a:r>
            <a:endParaRPr/>
          </a:p>
        </p:txBody>
      </p:sp>
      <p:sp>
        <p:nvSpPr>
          <p:cNvPr id="101" name="Google Shape;101;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have a palette picked out, you're to the hard part: figuring out which colors to apply to which parts of your webpage. What color should the headlines be? The links? The text? The background? The great thing about Paletton is that they give you an example webpage that uses the palette:</a:t>
            </a:r>
            <a:endParaRPr/>
          </a:p>
        </p:txBody>
      </p:sp>
      <p:pic>
        <p:nvPicPr>
          <p:cNvPr id="102" name="Google Shape;102;p19"/>
          <p:cNvPicPr preferRelativeResize="0"/>
          <p:nvPr/>
        </p:nvPicPr>
        <p:blipFill>
          <a:blip r:embed="rId3">
            <a:alphaModFix/>
          </a:blip>
          <a:stretch>
            <a:fillRect/>
          </a:stretch>
        </p:blipFill>
        <p:spPr>
          <a:xfrm>
            <a:off x="2103825" y="3156400"/>
            <a:ext cx="4936351" cy="198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Picking good colors</a:t>
            </a:r>
            <a:endParaRPr/>
          </a:p>
        </p:txBody>
      </p:sp>
      <p:sp>
        <p:nvSpPr>
          <p:cNvPr id="108" name="Google Shape;108;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you decide on how your palette will translate into CSS, consider a few things:</a:t>
            </a:r>
            <a:endParaRPr/>
          </a:p>
          <a:p>
            <a:pPr indent="-317182" lvl="0" marL="457200" rtl="0" algn="l">
              <a:spcBef>
                <a:spcPts val="1200"/>
              </a:spcBef>
              <a:spcAft>
                <a:spcPts val="0"/>
              </a:spcAft>
              <a:buSzPct val="100000"/>
              <a:buChar char="●"/>
            </a:pPr>
            <a:r>
              <a:rPr lang="en"/>
              <a:t>If you change the styling of links too much from the default, users may not realize they're links anymore.</a:t>
            </a:r>
            <a:endParaRPr/>
          </a:p>
          <a:p>
            <a:pPr indent="-317182" lvl="0" marL="457200" rtl="0" algn="l">
              <a:spcBef>
                <a:spcPts val="0"/>
              </a:spcBef>
              <a:spcAft>
                <a:spcPts val="0"/>
              </a:spcAft>
              <a:buSzPct val="100000"/>
              <a:buChar char="●"/>
            </a:pPr>
            <a:r>
              <a:rPr lang="en"/>
              <a:t>The colors of foreground/background text should contrast enough that your users don't need to squint. Check your colors in this </a:t>
            </a:r>
            <a:r>
              <a:rPr lang="en" u="sng">
                <a:solidFill>
                  <a:schemeClr val="hlink"/>
                </a:solidFill>
                <a:hlinkClick r:id="rId3"/>
              </a:rPr>
              <a:t>contrast checker</a:t>
            </a:r>
            <a:r>
              <a:rPr lang="en"/>
              <a:t>.</a:t>
            </a:r>
            <a:endParaRPr/>
          </a:p>
          <a:p>
            <a:pPr indent="-317182" lvl="0" marL="457200" rtl="0" algn="l">
              <a:spcBef>
                <a:spcPts val="0"/>
              </a:spcBef>
              <a:spcAft>
                <a:spcPts val="0"/>
              </a:spcAft>
              <a:buSzPct val="100000"/>
              <a:buChar char="●"/>
            </a:pPr>
            <a:r>
              <a:rPr lang="en"/>
              <a:t>Many humans are color blind. Some color combinations won't have sufficient contrast for them. Check your colors in </a:t>
            </a:r>
            <a:r>
              <a:rPr lang="en" u="sng">
                <a:solidFill>
                  <a:schemeClr val="hlink"/>
                </a:solidFill>
                <a:hlinkClick r:id="rId4"/>
              </a:rPr>
              <a:t>this color blindness simulator</a:t>
            </a:r>
            <a:r>
              <a:rPr lang="en"/>
              <a:t>.</a:t>
            </a:r>
            <a:endParaRPr/>
          </a:p>
          <a:p>
            <a:pPr indent="0" lvl="0" marL="0" rtl="0" algn="l">
              <a:spcBef>
                <a:spcPts val="1200"/>
              </a:spcBef>
              <a:spcAft>
                <a:spcPts val="1200"/>
              </a:spcAft>
              <a:buNone/>
            </a:pPr>
            <a:r>
              <a:rPr lang="en"/>
              <a:t>If you're not sure about the way you're using your color palette, send it around to a few friends and ask for their honest opinion. Can they read everything? Do they know what's clickable? Do any colors make their noses crinkle? What colors do they love?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whitespace well</a:t>
            </a:r>
            <a:endParaRPr/>
          </a:p>
        </p:txBody>
      </p:sp>
      <p:sp>
        <p:nvSpPr>
          <p:cNvPr id="114" name="Google Shape;114;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once asked my colleague—who's now a designer at Google—what his secret to great design was. His response? Whitespace!</a:t>
            </a:r>
            <a:endParaRPr/>
          </a:p>
          <a:p>
            <a:pPr indent="0" lvl="0" marL="0" rtl="0" algn="l">
              <a:spcBef>
                <a:spcPts val="1200"/>
              </a:spcBef>
              <a:spcAft>
                <a:spcPts val="0"/>
              </a:spcAft>
              <a:buNone/>
            </a:pPr>
            <a:r>
              <a:rPr lang="en"/>
              <a:t>Whitespace refers to any blank space between elements, and in CSS land, it usually comes from properties like padding, margin, and line-height.</a:t>
            </a:r>
            <a:endParaRPr/>
          </a:p>
          <a:p>
            <a:pPr indent="0" lvl="0" marL="0" rtl="0" algn="l">
              <a:spcBef>
                <a:spcPts val="1200"/>
              </a:spcBef>
              <a:spcAft>
                <a:spcPts val="1200"/>
              </a:spcAft>
              <a:buNone/>
            </a:pPr>
            <a:r>
              <a:rPr lang="en"/>
              <a:t>My friend is right—whitespace can have a big effect on how good your webpage looks and how easy it is to read. My designer friends sometimes spend hours tweaking whitespace to get it just right, because they know how important it 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