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embeddedFontLst>
    <p:embeddedFont>
      <p:font typeface="Quicksand"/>
      <p:regular r:id="rId33"/>
      <p:bold r:id="rId34"/>
    </p:embeddedFont>
    <p:embeddedFont>
      <p:font typeface="Quicksand Medium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Quicksand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QuicksandMedium-regular.fntdata"/><Relationship Id="rId12" Type="http://schemas.openxmlformats.org/officeDocument/2006/relationships/slide" Target="slides/slide8.xml"/><Relationship Id="rId34" Type="http://schemas.openxmlformats.org/officeDocument/2006/relationships/font" Target="fonts/Quicksand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QuicksandMedium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ncce.io/tcc" TargetMode="External"/><Relationship Id="rId3" Type="http://schemas.openxmlformats.org/officeDocument/2006/relationships/hyperlink" Target="http://ncce.io/ogl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Last updated 30-11-2021</a:t>
            </a:r>
            <a:endParaRPr sz="1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Resources are updated regularly — the latest version is available at: </a:t>
            </a:r>
            <a:r>
              <a:rPr lang="en-GB" sz="900" u="sng">
                <a:solidFill>
                  <a:srgbClr val="1155CC"/>
                </a:solidFill>
                <a:latin typeface="Quicksand"/>
                <a:ea typeface="Quicksand"/>
                <a:cs typeface="Quicksand"/>
                <a:sym typeface="Quicksan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ncce.io/tcc</a:t>
            </a:r>
            <a:r>
              <a:rPr lang="en-GB" sz="9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sz="9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This resource is licensed under the Open Government Licence, version 3. For more information on this licence, see</a:t>
            </a:r>
            <a:r>
              <a:rPr lang="en-GB" sz="900" u="sng">
                <a:solidFill>
                  <a:srgbClr val="1155CC"/>
                </a:solid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ncce.io/ogl</a:t>
            </a:r>
            <a:r>
              <a:rPr lang="en-GB" sz="9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sz="9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3" name="Google Shape;47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4" name="Google Shape;50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5" name="Google Shape;53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6" name="Google Shape;56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3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526875" y="576775"/>
            <a:ext cx="8095800" cy="20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32725" y="2665400"/>
            <a:ext cx="80958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67675" y="4249150"/>
            <a:ext cx="1465423" cy="65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r Images side by side">
  <p:cSld name="TITLE_4_1_1_1_3_1_1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" name="Google Shape;19;p3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ives / Questions / Lists">
  <p:cSld name="TITLE_4_1_1_1_2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" name="Google Shape;25;p4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and text under (with heading)">
  <p:cSld name="TITLE_4_1_1_2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0900" y="1017725"/>
            <a:ext cx="8521200" cy="30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310900" y="4117599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1" name="Google Shape;31;p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and text under (no heading)">
  <p:cSld name="TITLE_4_1_1_1_4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idx="1" type="body"/>
          </p:nvPr>
        </p:nvSpPr>
        <p:spPr>
          <a:xfrm>
            <a:off x="310900" y="472000"/>
            <a:ext cx="8521200" cy="37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310900" y="4282175"/>
            <a:ext cx="85212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6" name="Google Shape;36;p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(no text under)">
  <p:cSld name="TITLE_4_1_1_1_3_2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0900" y="1017725"/>
            <a:ext cx="85212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310900" y="319600"/>
            <a:ext cx="85212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" name="Google Shape;41;p7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text">
  <p:cSld name="TITLE_4_1_1_1_1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310900" y="319600"/>
            <a:ext cx="8521200" cy="4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3600"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5" name="Google Shape;45;p8"/>
          <p:cNvSpPr txBox="1"/>
          <p:nvPr>
            <p:ph idx="1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1155CC">
            <a:alpha val="5490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2725"/>
            <a:ext cx="9144000" cy="30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0900" y="310900"/>
            <a:ext cx="85215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b="1" i="0" sz="2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0900" y="1017725"/>
            <a:ext cx="8521500" cy="3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"/>
              <a:buChar char="●"/>
              <a:defRPr b="0" i="0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Quicksand"/>
              <a:buChar char="■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96">
          <p15:clr>
            <a:srgbClr val="EA4335"/>
          </p15:clr>
        </p15:guide>
        <p15:guide id="2" orient="horz" pos="196">
          <p15:clr>
            <a:srgbClr val="EA4335"/>
          </p15:clr>
        </p15:guide>
        <p15:guide id="3" orient="horz" pos="641">
          <p15:clr>
            <a:srgbClr val="EA4335"/>
          </p15:clr>
        </p15:guide>
        <p15:guide id="4" pos="2776">
          <p15:clr>
            <a:srgbClr val="EA4335"/>
          </p15:clr>
        </p15:guide>
        <p15:guide id="5" orient="horz" pos="812">
          <p15:clr>
            <a:srgbClr val="EA4335"/>
          </p15:clr>
        </p15:guide>
        <p15:guide id="6" pos="2984">
          <p15:clr>
            <a:srgbClr val="EA4335"/>
          </p15:clr>
        </p15:guide>
        <p15:guide id="7" pos="5564">
          <p15:clr>
            <a:srgbClr val="EA4335"/>
          </p15:clr>
        </p15:guide>
        <p15:guide id="8" orient="horz" pos="2592">
          <p15:clr>
            <a:srgbClr val="EA4335"/>
          </p15:clr>
        </p15:guide>
        <p15:guide id="9" pos="2448">
          <p15:clr>
            <a:srgbClr val="EA4335"/>
          </p15:clr>
        </p15:guide>
        <p15:guide id="10" pos="3312">
          <p15:clr>
            <a:srgbClr val="EA4335"/>
          </p15:clr>
        </p15:guide>
        <p15:guide id="11" orient="horz" pos="304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526875" y="576775"/>
            <a:ext cx="8095800" cy="20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Lesson 11: The OSI model</a:t>
            </a:r>
            <a:endParaRPr/>
          </a:p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532725" y="2665400"/>
            <a:ext cx="80958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lang="en-GB"/>
              <a:t>Mack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lang="en-GB"/>
              <a:t>The </a:t>
            </a:r>
            <a:r>
              <a:rPr b="1" lang="en-GB"/>
              <a:t>top three</a:t>
            </a:r>
            <a:r>
              <a:rPr lang="en-GB"/>
              <a:t> layers break down the operations that happen within the </a:t>
            </a:r>
            <a:r>
              <a:rPr b="1" lang="en-GB"/>
              <a:t>application layer</a:t>
            </a:r>
            <a:r>
              <a:rPr lang="en-GB"/>
              <a:t> of the TCP/IP model. </a:t>
            </a:r>
            <a:endParaRPr/>
          </a:p>
        </p:txBody>
      </p:sp>
      <p:sp>
        <p:nvSpPr>
          <p:cNvPr id="170" name="Google Shape;170;p18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OSI model</a:t>
            </a:r>
            <a:endParaRPr/>
          </a:p>
        </p:txBody>
      </p:sp>
      <p:sp>
        <p:nvSpPr>
          <p:cNvPr id="171" name="Google Shape;171;p18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2" name="Google Shape;172;p18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5198150" y="1618900"/>
            <a:ext cx="14088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Presentation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4" name="Google Shape;174;p18"/>
          <p:cNvSpPr/>
          <p:nvPr/>
        </p:nvSpPr>
        <p:spPr>
          <a:xfrm>
            <a:off x="5198150" y="1170100"/>
            <a:ext cx="14088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Application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5" name="Google Shape;175;p18"/>
          <p:cNvSpPr/>
          <p:nvPr/>
        </p:nvSpPr>
        <p:spPr>
          <a:xfrm>
            <a:off x="5198150" y="2067700"/>
            <a:ext cx="14088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Session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6" name="Google Shape;176;p18"/>
          <p:cNvSpPr/>
          <p:nvPr/>
        </p:nvSpPr>
        <p:spPr>
          <a:xfrm>
            <a:off x="5198150" y="2516500"/>
            <a:ext cx="14088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Transport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7" name="Google Shape;177;p18"/>
          <p:cNvSpPr/>
          <p:nvPr/>
        </p:nvSpPr>
        <p:spPr>
          <a:xfrm>
            <a:off x="5198150" y="2965300"/>
            <a:ext cx="14088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8" name="Google Shape;178;p18"/>
          <p:cNvSpPr/>
          <p:nvPr/>
        </p:nvSpPr>
        <p:spPr>
          <a:xfrm>
            <a:off x="5198150" y="3414100"/>
            <a:ext cx="14088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Data link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9" name="Google Shape;179;p18"/>
          <p:cNvSpPr/>
          <p:nvPr/>
        </p:nvSpPr>
        <p:spPr>
          <a:xfrm>
            <a:off x="5198150" y="3862900"/>
            <a:ext cx="14088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Physical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0" name="Google Shape;180;p18"/>
          <p:cNvSpPr/>
          <p:nvPr/>
        </p:nvSpPr>
        <p:spPr>
          <a:xfrm>
            <a:off x="4736600" y="3884037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8"/>
          <p:cNvSpPr/>
          <p:nvPr/>
        </p:nvSpPr>
        <p:spPr>
          <a:xfrm>
            <a:off x="4736600" y="3414112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8"/>
          <p:cNvSpPr/>
          <p:nvPr/>
        </p:nvSpPr>
        <p:spPr>
          <a:xfrm>
            <a:off x="4736600" y="2965312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8"/>
          <p:cNvSpPr/>
          <p:nvPr/>
        </p:nvSpPr>
        <p:spPr>
          <a:xfrm>
            <a:off x="4736600" y="2516512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8"/>
          <p:cNvSpPr/>
          <p:nvPr/>
        </p:nvSpPr>
        <p:spPr>
          <a:xfrm>
            <a:off x="4736600" y="2067712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8"/>
          <p:cNvSpPr/>
          <p:nvPr/>
        </p:nvSpPr>
        <p:spPr>
          <a:xfrm>
            <a:off x="4736600" y="1618912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8"/>
          <p:cNvSpPr/>
          <p:nvPr/>
        </p:nvSpPr>
        <p:spPr>
          <a:xfrm>
            <a:off x="4736600" y="1170112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8"/>
          <p:cNvSpPr/>
          <p:nvPr/>
        </p:nvSpPr>
        <p:spPr>
          <a:xfrm>
            <a:off x="6698100" y="1184150"/>
            <a:ext cx="1670100" cy="1284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Application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8" name="Google Shape;188;p18"/>
          <p:cNvSpPr txBox="1"/>
          <p:nvPr/>
        </p:nvSpPr>
        <p:spPr>
          <a:xfrm>
            <a:off x="5611150" y="753050"/>
            <a:ext cx="61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OSI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8"/>
          <p:cNvSpPr txBox="1"/>
          <p:nvPr/>
        </p:nvSpPr>
        <p:spPr>
          <a:xfrm>
            <a:off x="7092900" y="753050"/>
            <a:ext cx="880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TCP/IP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0" name="Google Shape;190;p18"/>
          <p:cNvCxnSpPr/>
          <p:nvPr/>
        </p:nvCxnSpPr>
        <p:spPr>
          <a:xfrm>
            <a:off x="5210300" y="2495850"/>
            <a:ext cx="3157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lang="en-GB"/>
              <a:t>The </a:t>
            </a:r>
            <a:r>
              <a:rPr b="1" lang="en-GB"/>
              <a:t>transport layer</a:t>
            </a:r>
            <a:r>
              <a:rPr lang="en-GB"/>
              <a:t> performs the exact same operations as the </a:t>
            </a:r>
            <a:r>
              <a:rPr b="1" lang="en-GB"/>
              <a:t>transport layer</a:t>
            </a:r>
            <a:r>
              <a:rPr lang="en-GB"/>
              <a:t> in the TCP/IP model. </a:t>
            </a:r>
            <a:endParaRPr/>
          </a:p>
        </p:txBody>
      </p:sp>
      <p:sp>
        <p:nvSpPr>
          <p:cNvPr id="196" name="Google Shape;196;p19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OSI model</a:t>
            </a:r>
            <a:endParaRPr/>
          </a:p>
        </p:txBody>
      </p:sp>
      <p:sp>
        <p:nvSpPr>
          <p:cNvPr id="197" name="Google Shape;197;p19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8" name="Google Shape;198;p19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199" name="Google Shape;199;p19"/>
          <p:cNvSpPr/>
          <p:nvPr/>
        </p:nvSpPr>
        <p:spPr>
          <a:xfrm>
            <a:off x="5198150" y="1618900"/>
            <a:ext cx="14088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Presentation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0" name="Google Shape;200;p19"/>
          <p:cNvSpPr/>
          <p:nvPr/>
        </p:nvSpPr>
        <p:spPr>
          <a:xfrm>
            <a:off x="5198150" y="1170100"/>
            <a:ext cx="14088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Application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1" name="Google Shape;201;p19"/>
          <p:cNvSpPr/>
          <p:nvPr/>
        </p:nvSpPr>
        <p:spPr>
          <a:xfrm>
            <a:off x="5198150" y="2067700"/>
            <a:ext cx="14088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Session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2" name="Google Shape;202;p19"/>
          <p:cNvSpPr/>
          <p:nvPr/>
        </p:nvSpPr>
        <p:spPr>
          <a:xfrm>
            <a:off x="5198150" y="2516500"/>
            <a:ext cx="14088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Transport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3" name="Google Shape;203;p19"/>
          <p:cNvSpPr/>
          <p:nvPr/>
        </p:nvSpPr>
        <p:spPr>
          <a:xfrm>
            <a:off x="5198150" y="2965300"/>
            <a:ext cx="14088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4" name="Google Shape;204;p19"/>
          <p:cNvSpPr/>
          <p:nvPr/>
        </p:nvSpPr>
        <p:spPr>
          <a:xfrm>
            <a:off x="5198150" y="3414100"/>
            <a:ext cx="14088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Data link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5" name="Google Shape;205;p19"/>
          <p:cNvSpPr/>
          <p:nvPr/>
        </p:nvSpPr>
        <p:spPr>
          <a:xfrm>
            <a:off x="5198150" y="3862900"/>
            <a:ext cx="14088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Physical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6" name="Google Shape;206;p19"/>
          <p:cNvSpPr/>
          <p:nvPr/>
        </p:nvSpPr>
        <p:spPr>
          <a:xfrm>
            <a:off x="4736600" y="3884037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9"/>
          <p:cNvSpPr/>
          <p:nvPr/>
        </p:nvSpPr>
        <p:spPr>
          <a:xfrm>
            <a:off x="4736600" y="3414112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9"/>
          <p:cNvSpPr/>
          <p:nvPr/>
        </p:nvSpPr>
        <p:spPr>
          <a:xfrm>
            <a:off x="4736600" y="2965312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9"/>
          <p:cNvSpPr/>
          <p:nvPr/>
        </p:nvSpPr>
        <p:spPr>
          <a:xfrm>
            <a:off x="4736600" y="2516512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9"/>
          <p:cNvSpPr/>
          <p:nvPr/>
        </p:nvSpPr>
        <p:spPr>
          <a:xfrm>
            <a:off x="4736600" y="2067712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9"/>
          <p:cNvSpPr/>
          <p:nvPr/>
        </p:nvSpPr>
        <p:spPr>
          <a:xfrm>
            <a:off x="4736600" y="1618912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9"/>
          <p:cNvSpPr/>
          <p:nvPr/>
        </p:nvSpPr>
        <p:spPr>
          <a:xfrm>
            <a:off x="4736600" y="1170112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6698100" y="1184150"/>
            <a:ext cx="1670100" cy="1284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Application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4" name="Google Shape;214;p19"/>
          <p:cNvSpPr txBox="1"/>
          <p:nvPr/>
        </p:nvSpPr>
        <p:spPr>
          <a:xfrm>
            <a:off x="5611150" y="753050"/>
            <a:ext cx="61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OSI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 txBox="1"/>
          <p:nvPr/>
        </p:nvSpPr>
        <p:spPr>
          <a:xfrm>
            <a:off x="7092900" y="753050"/>
            <a:ext cx="880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TCP/IP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6" name="Google Shape;216;p19"/>
          <p:cNvCxnSpPr/>
          <p:nvPr/>
        </p:nvCxnSpPr>
        <p:spPr>
          <a:xfrm>
            <a:off x="5210300" y="2495850"/>
            <a:ext cx="3157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17" name="Google Shape;217;p19"/>
          <p:cNvSpPr/>
          <p:nvPr/>
        </p:nvSpPr>
        <p:spPr>
          <a:xfrm>
            <a:off x="6698100" y="2523250"/>
            <a:ext cx="16701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Transport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18" name="Google Shape;218;p19"/>
          <p:cNvCxnSpPr/>
          <p:nvPr/>
        </p:nvCxnSpPr>
        <p:spPr>
          <a:xfrm>
            <a:off x="5210300" y="2940905"/>
            <a:ext cx="3157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lang="en-GB"/>
              <a:t>The </a:t>
            </a:r>
            <a:r>
              <a:rPr b="1" lang="en-GB"/>
              <a:t>network layer</a:t>
            </a:r>
            <a:r>
              <a:rPr lang="en-GB"/>
              <a:t> performs the exact same operations as the </a:t>
            </a:r>
            <a:r>
              <a:rPr b="1" lang="en-GB"/>
              <a:t>internet layer</a:t>
            </a:r>
            <a:r>
              <a:rPr lang="en-GB"/>
              <a:t> in the TCP/IP model. </a:t>
            </a:r>
            <a:endParaRPr/>
          </a:p>
        </p:txBody>
      </p:sp>
      <p:sp>
        <p:nvSpPr>
          <p:cNvPr id="224" name="Google Shape;224;p20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OSI model</a:t>
            </a:r>
            <a:endParaRPr/>
          </a:p>
        </p:txBody>
      </p:sp>
      <p:sp>
        <p:nvSpPr>
          <p:cNvPr id="225" name="Google Shape;225;p20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26" name="Google Shape;226;p20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227" name="Google Shape;227;p20"/>
          <p:cNvSpPr/>
          <p:nvPr/>
        </p:nvSpPr>
        <p:spPr>
          <a:xfrm>
            <a:off x="5198150" y="1618900"/>
            <a:ext cx="14088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Presentation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8" name="Google Shape;228;p20"/>
          <p:cNvSpPr/>
          <p:nvPr/>
        </p:nvSpPr>
        <p:spPr>
          <a:xfrm>
            <a:off x="5198150" y="1170100"/>
            <a:ext cx="14088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Application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9" name="Google Shape;229;p20"/>
          <p:cNvSpPr/>
          <p:nvPr/>
        </p:nvSpPr>
        <p:spPr>
          <a:xfrm>
            <a:off x="5198150" y="2067700"/>
            <a:ext cx="14088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Session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0" name="Google Shape;230;p20"/>
          <p:cNvSpPr/>
          <p:nvPr/>
        </p:nvSpPr>
        <p:spPr>
          <a:xfrm>
            <a:off x="5198150" y="2516500"/>
            <a:ext cx="14088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Transport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1" name="Google Shape;231;p20"/>
          <p:cNvSpPr/>
          <p:nvPr/>
        </p:nvSpPr>
        <p:spPr>
          <a:xfrm>
            <a:off x="5198150" y="2965300"/>
            <a:ext cx="14088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2" name="Google Shape;232;p20"/>
          <p:cNvSpPr/>
          <p:nvPr/>
        </p:nvSpPr>
        <p:spPr>
          <a:xfrm>
            <a:off x="5198150" y="3414100"/>
            <a:ext cx="14088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Data link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3" name="Google Shape;233;p20"/>
          <p:cNvSpPr/>
          <p:nvPr/>
        </p:nvSpPr>
        <p:spPr>
          <a:xfrm>
            <a:off x="5198150" y="3862900"/>
            <a:ext cx="14088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Physical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4" name="Google Shape;234;p20"/>
          <p:cNvSpPr/>
          <p:nvPr/>
        </p:nvSpPr>
        <p:spPr>
          <a:xfrm>
            <a:off x="4736600" y="3884037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0"/>
          <p:cNvSpPr/>
          <p:nvPr/>
        </p:nvSpPr>
        <p:spPr>
          <a:xfrm>
            <a:off x="4736600" y="3414112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0"/>
          <p:cNvSpPr/>
          <p:nvPr/>
        </p:nvSpPr>
        <p:spPr>
          <a:xfrm>
            <a:off x="4736600" y="2965312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0"/>
          <p:cNvSpPr/>
          <p:nvPr/>
        </p:nvSpPr>
        <p:spPr>
          <a:xfrm>
            <a:off x="4736600" y="2516512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0"/>
          <p:cNvSpPr/>
          <p:nvPr/>
        </p:nvSpPr>
        <p:spPr>
          <a:xfrm>
            <a:off x="4736600" y="2067712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0"/>
          <p:cNvSpPr/>
          <p:nvPr/>
        </p:nvSpPr>
        <p:spPr>
          <a:xfrm>
            <a:off x="4736600" y="1618912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0"/>
          <p:cNvSpPr/>
          <p:nvPr/>
        </p:nvSpPr>
        <p:spPr>
          <a:xfrm>
            <a:off x="4736600" y="1170112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0"/>
          <p:cNvSpPr/>
          <p:nvPr/>
        </p:nvSpPr>
        <p:spPr>
          <a:xfrm>
            <a:off x="6698100" y="1184150"/>
            <a:ext cx="1670100" cy="1284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Application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2" name="Google Shape;242;p20"/>
          <p:cNvSpPr txBox="1"/>
          <p:nvPr/>
        </p:nvSpPr>
        <p:spPr>
          <a:xfrm>
            <a:off x="5611150" y="753050"/>
            <a:ext cx="61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OSI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0"/>
          <p:cNvSpPr txBox="1"/>
          <p:nvPr/>
        </p:nvSpPr>
        <p:spPr>
          <a:xfrm>
            <a:off x="7092900" y="753050"/>
            <a:ext cx="880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TCP/IP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4" name="Google Shape;244;p20"/>
          <p:cNvCxnSpPr/>
          <p:nvPr/>
        </p:nvCxnSpPr>
        <p:spPr>
          <a:xfrm>
            <a:off x="5210300" y="2495850"/>
            <a:ext cx="3157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45" name="Google Shape;245;p20"/>
          <p:cNvSpPr/>
          <p:nvPr/>
        </p:nvSpPr>
        <p:spPr>
          <a:xfrm>
            <a:off x="6698100" y="2523250"/>
            <a:ext cx="16701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Transport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46" name="Google Shape;246;p20"/>
          <p:cNvCxnSpPr/>
          <p:nvPr/>
        </p:nvCxnSpPr>
        <p:spPr>
          <a:xfrm>
            <a:off x="5210300" y="2940905"/>
            <a:ext cx="3157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47" name="Google Shape;247;p20"/>
          <p:cNvSpPr/>
          <p:nvPr/>
        </p:nvSpPr>
        <p:spPr>
          <a:xfrm>
            <a:off x="6698100" y="2957750"/>
            <a:ext cx="16701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Internet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48" name="Google Shape;248;p20"/>
          <p:cNvCxnSpPr/>
          <p:nvPr/>
        </p:nvCxnSpPr>
        <p:spPr>
          <a:xfrm>
            <a:off x="5210300" y="3392032"/>
            <a:ext cx="3157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lang="en-GB"/>
              <a:t>The </a:t>
            </a:r>
            <a:r>
              <a:rPr b="1" lang="en-GB"/>
              <a:t>bottom two</a:t>
            </a:r>
            <a:r>
              <a:rPr lang="en-GB"/>
              <a:t> layers break down the operations that happen in the </a:t>
            </a:r>
            <a:r>
              <a:rPr b="1" lang="en-GB"/>
              <a:t>link layer</a:t>
            </a:r>
            <a:r>
              <a:rPr lang="en-GB"/>
              <a:t> of the TCP/IP model. </a:t>
            </a:r>
            <a:endParaRPr/>
          </a:p>
        </p:txBody>
      </p:sp>
      <p:sp>
        <p:nvSpPr>
          <p:cNvPr id="254" name="Google Shape;254;p21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OSI model</a:t>
            </a:r>
            <a:endParaRPr/>
          </a:p>
        </p:txBody>
      </p:sp>
      <p:sp>
        <p:nvSpPr>
          <p:cNvPr id="255" name="Google Shape;255;p2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6" name="Google Shape;256;p21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257" name="Google Shape;257;p21"/>
          <p:cNvSpPr/>
          <p:nvPr/>
        </p:nvSpPr>
        <p:spPr>
          <a:xfrm>
            <a:off x="5198150" y="1618900"/>
            <a:ext cx="14088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Presentation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8" name="Google Shape;258;p21"/>
          <p:cNvSpPr/>
          <p:nvPr/>
        </p:nvSpPr>
        <p:spPr>
          <a:xfrm>
            <a:off x="5198150" y="1170100"/>
            <a:ext cx="14088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Application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9" name="Google Shape;259;p21"/>
          <p:cNvSpPr/>
          <p:nvPr/>
        </p:nvSpPr>
        <p:spPr>
          <a:xfrm>
            <a:off x="5198150" y="2067700"/>
            <a:ext cx="14088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Session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0" name="Google Shape;260;p21"/>
          <p:cNvSpPr/>
          <p:nvPr/>
        </p:nvSpPr>
        <p:spPr>
          <a:xfrm>
            <a:off x="5198150" y="2516500"/>
            <a:ext cx="14088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Transport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1" name="Google Shape;261;p21"/>
          <p:cNvSpPr/>
          <p:nvPr/>
        </p:nvSpPr>
        <p:spPr>
          <a:xfrm>
            <a:off x="5198150" y="2965300"/>
            <a:ext cx="14088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2" name="Google Shape;262;p21"/>
          <p:cNvSpPr/>
          <p:nvPr/>
        </p:nvSpPr>
        <p:spPr>
          <a:xfrm>
            <a:off x="5198150" y="3414100"/>
            <a:ext cx="14088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Data link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3" name="Google Shape;263;p21"/>
          <p:cNvSpPr/>
          <p:nvPr/>
        </p:nvSpPr>
        <p:spPr>
          <a:xfrm>
            <a:off x="5198150" y="3862900"/>
            <a:ext cx="14088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Physical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4" name="Google Shape;264;p21"/>
          <p:cNvSpPr/>
          <p:nvPr/>
        </p:nvSpPr>
        <p:spPr>
          <a:xfrm>
            <a:off x="4736600" y="3884037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1"/>
          <p:cNvSpPr/>
          <p:nvPr/>
        </p:nvSpPr>
        <p:spPr>
          <a:xfrm>
            <a:off x="4736600" y="3414112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1"/>
          <p:cNvSpPr/>
          <p:nvPr/>
        </p:nvSpPr>
        <p:spPr>
          <a:xfrm>
            <a:off x="4736600" y="2965312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1"/>
          <p:cNvSpPr/>
          <p:nvPr/>
        </p:nvSpPr>
        <p:spPr>
          <a:xfrm>
            <a:off x="4736600" y="2516512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1"/>
          <p:cNvSpPr/>
          <p:nvPr/>
        </p:nvSpPr>
        <p:spPr>
          <a:xfrm>
            <a:off x="4736600" y="2067712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1"/>
          <p:cNvSpPr/>
          <p:nvPr/>
        </p:nvSpPr>
        <p:spPr>
          <a:xfrm>
            <a:off x="4736600" y="1618912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1"/>
          <p:cNvSpPr/>
          <p:nvPr/>
        </p:nvSpPr>
        <p:spPr>
          <a:xfrm>
            <a:off x="4736600" y="1170112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1"/>
          <p:cNvSpPr/>
          <p:nvPr/>
        </p:nvSpPr>
        <p:spPr>
          <a:xfrm>
            <a:off x="6698100" y="1184150"/>
            <a:ext cx="1670100" cy="1284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Application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72" name="Google Shape;272;p21"/>
          <p:cNvSpPr txBox="1"/>
          <p:nvPr/>
        </p:nvSpPr>
        <p:spPr>
          <a:xfrm>
            <a:off x="5611150" y="753050"/>
            <a:ext cx="61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OSI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1"/>
          <p:cNvSpPr txBox="1"/>
          <p:nvPr/>
        </p:nvSpPr>
        <p:spPr>
          <a:xfrm>
            <a:off x="7092900" y="753050"/>
            <a:ext cx="880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TCP/IP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4" name="Google Shape;274;p21"/>
          <p:cNvCxnSpPr/>
          <p:nvPr/>
        </p:nvCxnSpPr>
        <p:spPr>
          <a:xfrm>
            <a:off x="5210300" y="2495850"/>
            <a:ext cx="3157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75" name="Google Shape;275;p21"/>
          <p:cNvSpPr/>
          <p:nvPr/>
        </p:nvSpPr>
        <p:spPr>
          <a:xfrm>
            <a:off x="6698100" y="2523250"/>
            <a:ext cx="16701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Transport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76" name="Google Shape;276;p21"/>
          <p:cNvCxnSpPr/>
          <p:nvPr/>
        </p:nvCxnSpPr>
        <p:spPr>
          <a:xfrm>
            <a:off x="5210300" y="2940905"/>
            <a:ext cx="3157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77" name="Google Shape;277;p21"/>
          <p:cNvSpPr/>
          <p:nvPr/>
        </p:nvSpPr>
        <p:spPr>
          <a:xfrm>
            <a:off x="6698100" y="2957750"/>
            <a:ext cx="16701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Internet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78" name="Google Shape;278;p21"/>
          <p:cNvCxnSpPr/>
          <p:nvPr/>
        </p:nvCxnSpPr>
        <p:spPr>
          <a:xfrm>
            <a:off x="5210300" y="3392032"/>
            <a:ext cx="3157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79" name="Google Shape;279;p21"/>
          <p:cNvSpPr/>
          <p:nvPr/>
        </p:nvSpPr>
        <p:spPr>
          <a:xfrm>
            <a:off x="6698100" y="3425500"/>
            <a:ext cx="1670100" cy="838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Link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2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lang="en-GB"/>
              <a:t>The seven-layer </a:t>
            </a:r>
            <a:r>
              <a:rPr b="1" lang="en-GB"/>
              <a:t>OSI model</a:t>
            </a:r>
            <a:r>
              <a:rPr lang="en-GB"/>
              <a:t> conceptualises what is happening in the </a:t>
            </a:r>
            <a:r>
              <a:rPr b="1" lang="en-GB"/>
              <a:t>application layer</a:t>
            </a:r>
            <a:r>
              <a:rPr lang="en-GB"/>
              <a:t> of the </a:t>
            </a:r>
            <a:r>
              <a:rPr b="1" lang="en-GB"/>
              <a:t>TCP/IP model</a:t>
            </a:r>
            <a:r>
              <a:rPr lang="en-GB"/>
              <a:t> by breaking it down into </a:t>
            </a:r>
            <a:r>
              <a:rPr b="1" lang="en-GB"/>
              <a:t>three layers</a:t>
            </a:r>
            <a:r>
              <a:rPr lang="en-GB"/>
              <a:t>. </a:t>
            </a:r>
            <a:endParaRPr/>
          </a:p>
        </p:txBody>
      </p:sp>
      <p:sp>
        <p:nvSpPr>
          <p:cNvPr id="285" name="Google Shape;285;p22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OSI model</a:t>
            </a:r>
            <a:endParaRPr/>
          </a:p>
        </p:txBody>
      </p:sp>
      <p:sp>
        <p:nvSpPr>
          <p:cNvPr id="286" name="Google Shape;286;p22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7" name="Google Shape;287;p22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288" name="Google Shape;288;p22"/>
          <p:cNvSpPr/>
          <p:nvPr/>
        </p:nvSpPr>
        <p:spPr>
          <a:xfrm>
            <a:off x="5198150" y="1618900"/>
            <a:ext cx="14088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Presentation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89" name="Google Shape;289;p22"/>
          <p:cNvSpPr/>
          <p:nvPr/>
        </p:nvSpPr>
        <p:spPr>
          <a:xfrm>
            <a:off x="5198150" y="1170100"/>
            <a:ext cx="14088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Application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90" name="Google Shape;290;p22"/>
          <p:cNvSpPr/>
          <p:nvPr/>
        </p:nvSpPr>
        <p:spPr>
          <a:xfrm>
            <a:off x="5198150" y="2067700"/>
            <a:ext cx="14088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Session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91" name="Google Shape;291;p22"/>
          <p:cNvSpPr/>
          <p:nvPr/>
        </p:nvSpPr>
        <p:spPr>
          <a:xfrm>
            <a:off x="4736600" y="2067712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2"/>
          <p:cNvSpPr/>
          <p:nvPr/>
        </p:nvSpPr>
        <p:spPr>
          <a:xfrm>
            <a:off x="4736600" y="1618912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2"/>
          <p:cNvSpPr/>
          <p:nvPr/>
        </p:nvSpPr>
        <p:spPr>
          <a:xfrm>
            <a:off x="4736600" y="1170112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2"/>
          <p:cNvSpPr/>
          <p:nvPr/>
        </p:nvSpPr>
        <p:spPr>
          <a:xfrm>
            <a:off x="6698100" y="1184150"/>
            <a:ext cx="1670100" cy="1284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Application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95" name="Google Shape;295;p22"/>
          <p:cNvSpPr txBox="1"/>
          <p:nvPr/>
        </p:nvSpPr>
        <p:spPr>
          <a:xfrm>
            <a:off x="5611150" y="753050"/>
            <a:ext cx="61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OSI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2"/>
          <p:cNvSpPr txBox="1"/>
          <p:nvPr/>
        </p:nvSpPr>
        <p:spPr>
          <a:xfrm>
            <a:off x="7092900" y="753050"/>
            <a:ext cx="880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TCP/IP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3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The </a:t>
            </a:r>
            <a:r>
              <a:rPr b="1" lang="en-GB"/>
              <a:t>session layer</a:t>
            </a:r>
            <a:r>
              <a:rPr lang="en-GB"/>
              <a:t> deals with establishing, maintaining and closing a </a:t>
            </a:r>
            <a:r>
              <a:rPr b="1" lang="en-GB"/>
              <a:t>session</a:t>
            </a:r>
            <a:r>
              <a:rPr lang="en-GB"/>
              <a:t>.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GB"/>
              <a:t>When two end users need to communicate, there are certain </a:t>
            </a:r>
            <a:r>
              <a:rPr b="1" lang="en-GB"/>
              <a:t>protocols</a:t>
            </a:r>
            <a:r>
              <a:rPr lang="en-GB"/>
              <a:t> that need to be agreed upon.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GB"/>
              <a:t>The </a:t>
            </a:r>
            <a:r>
              <a:rPr b="1" lang="en-GB"/>
              <a:t>session layer</a:t>
            </a:r>
            <a:r>
              <a:rPr lang="en-GB"/>
              <a:t> agrees those protocols with the end user and creates a session based upon those protocols.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02" name="Google Shape;302;p23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OSI model</a:t>
            </a:r>
            <a:endParaRPr/>
          </a:p>
        </p:txBody>
      </p:sp>
      <p:sp>
        <p:nvSpPr>
          <p:cNvPr id="303" name="Google Shape;303;p2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04" name="Google Shape;304;p23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305" name="Google Shape;305;p23"/>
          <p:cNvSpPr/>
          <p:nvPr/>
        </p:nvSpPr>
        <p:spPr>
          <a:xfrm>
            <a:off x="5198150" y="1618900"/>
            <a:ext cx="1408800" cy="400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Presentation</a:t>
            </a:r>
            <a:endParaRPr b="0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06" name="Google Shape;306;p23"/>
          <p:cNvSpPr/>
          <p:nvPr/>
        </p:nvSpPr>
        <p:spPr>
          <a:xfrm>
            <a:off x="5198150" y="1170100"/>
            <a:ext cx="1408800" cy="400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Application</a:t>
            </a:r>
            <a:endParaRPr b="0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07" name="Google Shape;307;p23"/>
          <p:cNvSpPr/>
          <p:nvPr/>
        </p:nvSpPr>
        <p:spPr>
          <a:xfrm>
            <a:off x="5198150" y="2067700"/>
            <a:ext cx="14088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Session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08" name="Google Shape;308;p23"/>
          <p:cNvSpPr/>
          <p:nvPr/>
        </p:nvSpPr>
        <p:spPr>
          <a:xfrm>
            <a:off x="4736600" y="2067712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3"/>
          <p:cNvSpPr/>
          <p:nvPr/>
        </p:nvSpPr>
        <p:spPr>
          <a:xfrm>
            <a:off x="4736600" y="1618912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3"/>
          <p:cNvSpPr/>
          <p:nvPr/>
        </p:nvSpPr>
        <p:spPr>
          <a:xfrm>
            <a:off x="4736600" y="1170112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3"/>
          <p:cNvSpPr txBox="1"/>
          <p:nvPr/>
        </p:nvSpPr>
        <p:spPr>
          <a:xfrm>
            <a:off x="5611150" y="753050"/>
            <a:ext cx="61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OSI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4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The </a:t>
            </a:r>
            <a:r>
              <a:rPr b="1" lang="en-GB"/>
              <a:t>session</a:t>
            </a:r>
            <a:r>
              <a:rPr lang="en-GB"/>
              <a:t> is the period of time where the two end users will communicate.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GB"/>
              <a:t>For example: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GB"/>
              <a:t>A </a:t>
            </a:r>
            <a:r>
              <a:rPr b="1" lang="en-GB"/>
              <a:t>session</a:t>
            </a:r>
            <a:r>
              <a:rPr lang="en-GB"/>
              <a:t> will be created for a client to download a </a:t>
            </a:r>
            <a:r>
              <a:rPr b="1" lang="en-GB"/>
              <a:t>jpeg</a:t>
            </a:r>
            <a:r>
              <a:rPr lang="en-GB"/>
              <a:t> image from an </a:t>
            </a:r>
            <a:r>
              <a:rPr b="1" lang="en-GB"/>
              <a:t>FTP server</a:t>
            </a:r>
            <a:r>
              <a:rPr lang="en-GB"/>
              <a:t>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GB"/>
              <a:t>Once the </a:t>
            </a:r>
            <a:r>
              <a:rPr b="1" lang="en-GB"/>
              <a:t>jpeg</a:t>
            </a:r>
            <a:r>
              <a:rPr lang="en-GB"/>
              <a:t> has been received correctly, the session will be closed.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17" name="Google Shape;317;p24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OSI model</a:t>
            </a:r>
            <a:endParaRPr/>
          </a:p>
        </p:txBody>
      </p:sp>
      <p:sp>
        <p:nvSpPr>
          <p:cNvPr id="318" name="Google Shape;318;p24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19" name="Google Shape;319;p24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5198150" y="1618900"/>
            <a:ext cx="1408800" cy="400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Presentation</a:t>
            </a:r>
            <a:endParaRPr b="0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21" name="Google Shape;321;p24"/>
          <p:cNvSpPr/>
          <p:nvPr/>
        </p:nvSpPr>
        <p:spPr>
          <a:xfrm>
            <a:off x="5198150" y="1170100"/>
            <a:ext cx="1408800" cy="400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Application</a:t>
            </a:r>
            <a:endParaRPr b="0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22" name="Google Shape;322;p24"/>
          <p:cNvSpPr/>
          <p:nvPr/>
        </p:nvSpPr>
        <p:spPr>
          <a:xfrm>
            <a:off x="5198150" y="2067700"/>
            <a:ext cx="14088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Session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23" name="Google Shape;323;p24"/>
          <p:cNvSpPr/>
          <p:nvPr/>
        </p:nvSpPr>
        <p:spPr>
          <a:xfrm>
            <a:off x="4736600" y="2067712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4"/>
          <p:cNvSpPr/>
          <p:nvPr/>
        </p:nvSpPr>
        <p:spPr>
          <a:xfrm>
            <a:off x="4736600" y="1618912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4"/>
          <p:cNvSpPr/>
          <p:nvPr/>
        </p:nvSpPr>
        <p:spPr>
          <a:xfrm>
            <a:off x="4736600" y="1170112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4"/>
          <p:cNvSpPr txBox="1"/>
          <p:nvPr/>
        </p:nvSpPr>
        <p:spPr>
          <a:xfrm>
            <a:off x="5611150" y="753050"/>
            <a:ext cx="61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OSI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5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The </a:t>
            </a:r>
            <a:r>
              <a:rPr b="1" lang="en-GB"/>
              <a:t>presentation</a:t>
            </a:r>
            <a:r>
              <a:rPr lang="en-GB"/>
              <a:t> layer deals with presenting the data in the correct format.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GB"/>
              <a:t>For example,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GB"/>
              <a:t>An </a:t>
            </a:r>
            <a:r>
              <a:rPr b="1" lang="en-GB"/>
              <a:t>encrypted image file</a:t>
            </a:r>
            <a:r>
              <a:rPr lang="en-GB"/>
              <a:t> might have been received by the client. The </a:t>
            </a:r>
            <a:r>
              <a:rPr b="1" lang="en-GB"/>
              <a:t>presentation layer</a:t>
            </a:r>
            <a:r>
              <a:rPr lang="en-GB"/>
              <a:t> will </a:t>
            </a:r>
            <a:r>
              <a:rPr b="1" lang="en-GB"/>
              <a:t>decrypt the file</a:t>
            </a:r>
            <a:r>
              <a:rPr lang="en-GB"/>
              <a:t> and display the image using the file format that it was sent in.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32" name="Google Shape;332;p2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OSI model</a:t>
            </a:r>
            <a:endParaRPr/>
          </a:p>
        </p:txBody>
      </p:sp>
      <p:sp>
        <p:nvSpPr>
          <p:cNvPr id="333" name="Google Shape;333;p25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34" name="Google Shape;334;p2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335" name="Google Shape;335;p25"/>
          <p:cNvSpPr/>
          <p:nvPr/>
        </p:nvSpPr>
        <p:spPr>
          <a:xfrm>
            <a:off x="5198150" y="1618900"/>
            <a:ext cx="14088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Presentation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36" name="Google Shape;336;p25"/>
          <p:cNvSpPr/>
          <p:nvPr/>
        </p:nvSpPr>
        <p:spPr>
          <a:xfrm>
            <a:off x="5198150" y="1170100"/>
            <a:ext cx="1408800" cy="400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Application</a:t>
            </a:r>
            <a:endParaRPr b="0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37" name="Google Shape;337;p25"/>
          <p:cNvSpPr/>
          <p:nvPr/>
        </p:nvSpPr>
        <p:spPr>
          <a:xfrm>
            <a:off x="5198150" y="2067700"/>
            <a:ext cx="1408800" cy="400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Session</a:t>
            </a:r>
            <a:endParaRPr b="0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38" name="Google Shape;338;p25"/>
          <p:cNvSpPr/>
          <p:nvPr/>
        </p:nvSpPr>
        <p:spPr>
          <a:xfrm>
            <a:off x="4736600" y="2067712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5"/>
          <p:cNvSpPr/>
          <p:nvPr/>
        </p:nvSpPr>
        <p:spPr>
          <a:xfrm>
            <a:off x="4736600" y="1618912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5"/>
          <p:cNvSpPr/>
          <p:nvPr/>
        </p:nvSpPr>
        <p:spPr>
          <a:xfrm>
            <a:off x="4736600" y="1170112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5"/>
          <p:cNvSpPr txBox="1"/>
          <p:nvPr/>
        </p:nvSpPr>
        <p:spPr>
          <a:xfrm>
            <a:off x="5611150" y="753050"/>
            <a:ext cx="61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OSI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6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The </a:t>
            </a:r>
            <a:r>
              <a:rPr b="1" lang="en-GB"/>
              <a:t>application layer</a:t>
            </a:r>
            <a:r>
              <a:rPr lang="en-GB"/>
              <a:t> deals with the </a:t>
            </a:r>
            <a:r>
              <a:rPr b="1" lang="en-GB"/>
              <a:t>parts</a:t>
            </a:r>
            <a:r>
              <a:rPr lang="en-GB"/>
              <a:t> of an application that connect to a network.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GB"/>
              <a:t>It is the closest layer to the end user of the network, and talks directly to the application.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GB"/>
              <a:t>It implements the protocol the client application uses (e.g. HTTP, SMTP, or FTP), to communicate with the server.</a:t>
            </a:r>
            <a:endParaRPr strike="sngStrike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47" name="Google Shape;347;p26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OSI model</a:t>
            </a:r>
            <a:endParaRPr/>
          </a:p>
        </p:txBody>
      </p:sp>
      <p:sp>
        <p:nvSpPr>
          <p:cNvPr id="348" name="Google Shape;348;p26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49" name="Google Shape;349;p2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350" name="Google Shape;350;p26"/>
          <p:cNvSpPr/>
          <p:nvPr/>
        </p:nvSpPr>
        <p:spPr>
          <a:xfrm>
            <a:off x="5198150" y="1618900"/>
            <a:ext cx="1408800" cy="400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Presentation</a:t>
            </a:r>
            <a:endParaRPr b="0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51" name="Google Shape;351;p26"/>
          <p:cNvSpPr/>
          <p:nvPr/>
        </p:nvSpPr>
        <p:spPr>
          <a:xfrm>
            <a:off x="5198150" y="1170100"/>
            <a:ext cx="14088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Application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52" name="Google Shape;352;p26"/>
          <p:cNvSpPr/>
          <p:nvPr/>
        </p:nvSpPr>
        <p:spPr>
          <a:xfrm>
            <a:off x="5198150" y="2067700"/>
            <a:ext cx="1408800" cy="400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Session</a:t>
            </a:r>
            <a:endParaRPr b="0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53" name="Google Shape;353;p26"/>
          <p:cNvSpPr/>
          <p:nvPr/>
        </p:nvSpPr>
        <p:spPr>
          <a:xfrm>
            <a:off x="4736600" y="2067712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6"/>
          <p:cNvSpPr/>
          <p:nvPr/>
        </p:nvSpPr>
        <p:spPr>
          <a:xfrm>
            <a:off x="4736600" y="1618912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6"/>
          <p:cNvSpPr/>
          <p:nvPr/>
        </p:nvSpPr>
        <p:spPr>
          <a:xfrm>
            <a:off x="4736600" y="1170112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6"/>
          <p:cNvSpPr txBox="1"/>
          <p:nvPr/>
        </p:nvSpPr>
        <p:spPr>
          <a:xfrm>
            <a:off x="5611150" y="753050"/>
            <a:ext cx="61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OSI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" name="Google Shape;35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7400" y="3854488"/>
            <a:ext cx="42862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6"/>
          <p:cNvSpPr txBox="1"/>
          <p:nvPr/>
        </p:nvSpPr>
        <p:spPr>
          <a:xfrm>
            <a:off x="5654175" y="3711650"/>
            <a:ext cx="30000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 applications themselves are </a:t>
            </a:r>
            <a:r>
              <a:rPr b="1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not</a:t>
            </a: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in the application layer.</a:t>
            </a:r>
            <a:endParaRPr b="0" i="0" sz="1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7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lang="en-GB"/>
              <a:t>The seven-layer </a:t>
            </a:r>
            <a:r>
              <a:rPr b="1" lang="en-GB"/>
              <a:t>OSI model</a:t>
            </a:r>
            <a:r>
              <a:rPr lang="en-GB"/>
              <a:t> also conceptualises what is happening in the </a:t>
            </a:r>
            <a:r>
              <a:rPr b="1" lang="en-GB"/>
              <a:t>link layer</a:t>
            </a:r>
            <a:r>
              <a:rPr lang="en-GB"/>
              <a:t> of the </a:t>
            </a:r>
            <a:r>
              <a:rPr b="1" lang="en-GB"/>
              <a:t>TCP/IP model</a:t>
            </a:r>
            <a:r>
              <a:rPr lang="en-GB"/>
              <a:t> by breaking it down into </a:t>
            </a:r>
            <a:r>
              <a:rPr b="1" lang="en-GB"/>
              <a:t>two layers.</a:t>
            </a:r>
            <a:r>
              <a:rPr lang="en-GB"/>
              <a:t> </a:t>
            </a:r>
            <a:endParaRPr/>
          </a:p>
        </p:txBody>
      </p:sp>
      <p:sp>
        <p:nvSpPr>
          <p:cNvPr id="364" name="Google Shape;364;p27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OSI model</a:t>
            </a:r>
            <a:endParaRPr/>
          </a:p>
        </p:txBody>
      </p:sp>
      <p:sp>
        <p:nvSpPr>
          <p:cNvPr id="365" name="Google Shape;365;p27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66" name="Google Shape;366;p27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367" name="Google Shape;367;p27"/>
          <p:cNvSpPr/>
          <p:nvPr/>
        </p:nvSpPr>
        <p:spPr>
          <a:xfrm>
            <a:off x="5198150" y="3414100"/>
            <a:ext cx="14088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Data link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68" name="Google Shape;368;p27"/>
          <p:cNvSpPr/>
          <p:nvPr/>
        </p:nvSpPr>
        <p:spPr>
          <a:xfrm>
            <a:off x="5198150" y="3862900"/>
            <a:ext cx="14088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Physical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69" name="Google Shape;369;p27"/>
          <p:cNvSpPr/>
          <p:nvPr/>
        </p:nvSpPr>
        <p:spPr>
          <a:xfrm>
            <a:off x="4736600" y="3884037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7"/>
          <p:cNvSpPr/>
          <p:nvPr/>
        </p:nvSpPr>
        <p:spPr>
          <a:xfrm>
            <a:off x="4736600" y="3414112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7"/>
          <p:cNvSpPr txBox="1"/>
          <p:nvPr/>
        </p:nvSpPr>
        <p:spPr>
          <a:xfrm>
            <a:off x="5611150" y="753050"/>
            <a:ext cx="61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OSI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7"/>
          <p:cNvSpPr txBox="1"/>
          <p:nvPr/>
        </p:nvSpPr>
        <p:spPr>
          <a:xfrm>
            <a:off x="7092900" y="753050"/>
            <a:ext cx="880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TCP/IP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7"/>
          <p:cNvSpPr/>
          <p:nvPr/>
        </p:nvSpPr>
        <p:spPr>
          <a:xfrm>
            <a:off x="6698100" y="3425500"/>
            <a:ext cx="1670100" cy="838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Link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GB"/>
              <a:t>Question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GB"/>
              <a:t>Name the </a:t>
            </a:r>
            <a:r>
              <a:rPr b="1" lang="en-GB"/>
              <a:t>four</a:t>
            </a:r>
            <a:r>
              <a:rPr lang="en-GB"/>
              <a:t> layers of the TCP/IP model and list them in the correct order.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b="1" lang="en-GB"/>
              <a:t>Explorer task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rPr lang="en-GB"/>
              <a:t>Which layer does the TCP protocol operate in? Describe the function of that layer. </a:t>
            </a:r>
            <a:endParaRPr/>
          </a:p>
        </p:txBody>
      </p:sp>
      <p:sp>
        <p:nvSpPr>
          <p:cNvPr id="57" name="Google Shape;57;p10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TCP/IP model</a:t>
            </a:r>
            <a:endParaRPr/>
          </a:p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9" name="Google Shape;59;p10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Starter activity</a:t>
            </a:r>
            <a:endParaRPr/>
          </a:p>
        </p:txBody>
      </p:sp>
      <p:pic>
        <p:nvPicPr>
          <p:cNvPr id="60" name="Google Shape;6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4325" y="2449550"/>
            <a:ext cx="419100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8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The </a:t>
            </a:r>
            <a:r>
              <a:rPr b="1" lang="en-GB"/>
              <a:t>data link layer</a:t>
            </a:r>
            <a:r>
              <a:rPr lang="en-GB"/>
              <a:t> deals with ensuring that data is transmitted, error free, from one node to another on a network.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GB"/>
              <a:t>In an </a:t>
            </a:r>
            <a:r>
              <a:rPr b="1" lang="en-GB"/>
              <a:t>ethernet network</a:t>
            </a:r>
            <a:r>
              <a:rPr lang="en-GB"/>
              <a:t>, the data link layer adds MAC addresses to the data to ensure the frame is delivered to the next node.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GB"/>
              <a:t>It then uses the correct protocol for data transfer based on the </a:t>
            </a:r>
            <a:r>
              <a:rPr b="1" lang="en-GB"/>
              <a:t>type</a:t>
            </a:r>
            <a:r>
              <a:rPr lang="en-GB"/>
              <a:t> of connection between the two nodes.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79" name="Google Shape;379;p28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OSI model</a:t>
            </a:r>
            <a:endParaRPr/>
          </a:p>
        </p:txBody>
      </p:sp>
      <p:sp>
        <p:nvSpPr>
          <p:cNvPr id="380" name="Google Shape;380;p28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81" name="Google Shape;381;p28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382" name="Google Shape;382;p28"/>
          <p:cNvSpPr/>
          <p:nvPr/>
        </p:nvSpPr>
        <p:spPr>
          <a:xfrm>
            <a:off x="5198150" y="3414100"/>
            <a:ext cx="14088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Data link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83" name="Google Shape;383;p28"/>
          <p:cNvSpPr/>
          <p:nvPr/>
        </p:nvSpPr>
        <p:spPr>
          <a:xfrm>
            <a:off x="5198150" y="3862900"/>
            <a:ext cx="1408800" cy="400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Physical</a:t>
            </a:r>
            <a:endParaRPr b="0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84" name="Google Shape;384;p28"/>
          <p:cNvSpPr/>
          <p:nvPr/>
        </p:nvSpPr>
        <p:spPr>
          <a:xfrm>
            <a:off x="4736600" y="3884037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8"/>
          <p:cNvSpPr/>
          <p:nvPr/>
        </p:nvSpPr>
        <p:spPr>
          <a:xfrm>
            <a:off x="4736600" y="3414112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8"/>
          <p:cNvSpPr txBox="1"/>
          <p:nvPr/>
        </p:nvSpPr>
        <p:spPr>
          <a:xfrm>
            <a:off x="5611150" y="753050"/>
            <a:ext cx="61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OSI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9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The </a:t>
            </a:r>
            <a:r>
              <a:rPr b="1" lang="en-GB"/>
              <a:t>physical layer</a:t>
            </a:r>
            <a:r>
              <a:rPr lang="en-GB"/>
              <a:t> deals with how the </a:t>
            </a:r>
            <a:r>
              <a:rPr b="1" lang="en-GB"/>
              <a:t>bits</a:t>
            </a:r>
            <a:r>
              <a:rPr lang="en-GB"/>
              <a:t> of data are </a:t>
            </a:r>
            <a:r>
              <a:rPr b="1" lang="en-GB"/>
              <a:t>physically</a:t>
            </a:r>
            <a:r>
              <a:rPr lang="en-GB"/>
              <a:t> transmitted through a network.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GB"/>
              <a:t>This could be through light pulses, electrical signals, or radio waves.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rPr lang="en-GB"/>
              <a:t>The </a:t>
            </a:r>
            <a:r>
              <a:rPr b="1" lang="en-GB"/>
              <a:t>physical layer</a:t>
            </a:r>
            <a:r>
              <a:rPr lang="en-GB"/>
              <a:t> is concerned with the physical hardware that transmits the signals.  </a:t>
            </a:r>
            <a:endParaRPr/>
          </a:p>
        </p:txBody>
      </p:sp>
      <p:sp>
        <p:nvSpPr>
          <p:cNvPr id="392" name="Google Shape;392;p29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OSI model</a:t>
            </a:r>
            <a:endParaRPr/>
          </a:p>
        </p:txBody>
      </p:sp>
      <p:sp>
        <p:nvSpPr>
          <p:cNvPr id="393" name="Google Shape;393;p29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94" name="Google Shape;394;p29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395" name="Google Shape;395;p29"/>
          <p:cNvSpPr/>
          <p:nvPr/>
        </p:nvSpPr>
        <p:spPr>
          <a:xfrm>
            <a:off x="4736600" y="3884037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9"/>
          <p:cNvSpPr/>
          <p:nvPr/>
        </p:nvSpPr>
        <p:spPr>
          <a:xfrm>
            <a:off x="4736600" y="3414112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9"/>
          <p:cNvSpPr txBox="1"/>
          <p:nvPr/>
        </p:nvSpPr>
        <p:spPr>
          <a:xfrm>
            <a:off x="5611150" y="753050"/>
            <a:ext cx="61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OSI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9"/>
          <p:cNvSpPr/>
          <p:nvPr/>
        </p:nvSpPr>
        <p:spPr>
          <a:xfrm>
            <a:off x="5198150" y="3414100"/>
            <a:ext cx="1408800" cy="400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Data link</a:t>
            </a:r>
            <a:endParaRPr b="0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99" name="Google Shape;399;p29"/>
          <p:cNvSpPr/>
          <p:nvPr/>
        </p:nvSpPr>
        <p:spPr>
          <a:xfrm>
            <a:off x="5198150" y="3862900"/>
            <a:ext cx="14088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Physical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0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lang="en-GB"/>
              <a:t>Complete the </a:t>
            </a:r>
            <a:r>
              <a:rPr b="1" lang="en-GB"/>
              <a:t>activity sheet</a:t>
            </a:r>
            <a:r>
              <a:rPr lang="en-GB"/>
              <a:t> to further explore the OSI model. </a:t>
            </a:r>
            <a:endParaRPr/>
          </a:p>
        </p:txBody>
      </p:sp>
      <p:sp>
        <p:nvSpPr>
          <p:cNvPr id="405" name="Google Shape;405;p30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OSI model: activity</a:t>
            </a:r>
            <a:endParaRPr/>
          </a:p>
        </p:txBody>
      </p:sp>
      <p:sp>
        <p:nvSpPr>
          <p:cNvPr id="406" name="Google Shape;406;p30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07" name="Google Shape;407;p30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pic>
        <p:nvPicPr>
          <p:cNvPr id="408" name="Google Shape;40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2625" y="1089175"/>
            <a:ext cx="3395232" cy="3821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1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GB"/>
              <a:t>Question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rPr lang="en-GB"/>
              <a:t>Name the layers that are missing from the OSI model. </a:t>
            </a:r>
            <a:endParaRPr/>
          </a:p>
        </p:txBody>
      </p:sp>
      <p:sp>
        <p:nvSpPr>
          <p:cNvPr id="414" name="Google Shape;414;p31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Name the missing layers</a:t>
            </a:r>
            <a:endParaRPr/>
          </a:p>
        </p:txBody>
      </p:sp>
      <p:sp>
        <p:nvSpPr>
          <p:cNvPr id="415" name="Google Shape;415;p3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6" name="Google Shape;416;p31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Wrap Up</a:t>
            </a:r>
            <a:endParaRPr/>
          </a:p>
        </p:txBody>
      </p:sp>
      <p:sp>
        <p:nvSpPr>
          <p:cNvPr id="417" name="Google Shape;417;p31"/>
          <p:cNvSpPr/>
          <p:nvPr/>
        </p:nvSpPr>
        <p:spPr>
          <a:xfrm>
            <a:off x="5198150" y="1999900"/>
            <a:ext cx="14088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?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18" name="Google Shape;418;p31"/>
          <p:cNvSpPr/>
          <p:nvPr/>
        </p:nvSpPr>
        <p:spPr>
          <a:xfrm>
            <a:off x="5198150" y="1551100"/>
            <a:ext cx="14088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Application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19" name="Google Shape;419;p31"/>
          <p:cNvSpPr/>
          <p:nvPr/>
        </p:nvSpPr>
        <p:spPr>
          <a:xfrm>
            <a:off x="5198150" y="2448700"/>
            <a:ext cx="14088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?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20" name="Google Shape;420;p31"/>
          <p:cNvSpPr/>
          <p:nvPr/>
        </p:nvSpPr>
        <p:spPr>
          <a:xfrm>
            <a:off x="5198150" y="2897500"/>
            <a:ext cx="14088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Transport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21" name="Google Shape;421;p31"/>
          <p:cNvSpPr/>
          <p:nvPr/>
        </p:nvSpPr>
        <p:spPr>
          <a:xfrm>
            <a:off x="5198150" y="3346300"/>
            <a:ext cx="14088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?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22" name="Google Shape;422;p31"/>
          <p:cNvSpPr/>
          <p:nvPr/>
        </p:nvSpPr>
        <p:spPr>
          <a:xfrm>
            <a:off x="5198150" y="3795100"/>
            <a:ext cx="14088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Data link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23" name="Google Shape;423;p31"/>
          <p:cNvSpPr/>
          <p:nvPr/>
        </p:nvSpPr>
        <p:spPr>
          <a:xfrm>
            <a:off x="5198150" y="4243900"/>
            <a:ext cx="14088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?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24" name="Google Shape;424;p31"/>
          <p:cNvSpPr/>
          <p:nvPr/>
        </p:nvSpPr>
        <p:spPr>
          <a:xfrm>
            <a:off x="4736600" y="4265037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31"/>
          <p:cNvSpPr/>
          <p:nvPr/>
        </p:nvSpPr>
        <p:spPr>
          <a:xfrm>
            <a:off x="4736600" y="3795112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31"/>
          <p:cNvSpPr/>
          <p:nvPr/>
        </p:nvSpPr>
        <p:spPr>
          <a:xfrm>
            <a:off x="4736600" y="3346312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31"/>
          <p:cNvSpPr/>
          <p:nvPr/>
        </p:nvSpPr>
        <p:spPr>
          <a:xfrm>
            <a:off x="4736600" y="2897512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31"/>
          <p:cNvSpPr/>
          <p:nvPr/>
        </p:nvSpPr>
        <p:spPr>
          <a:xfrm>
            <a:off x="4736600" y="2448712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31"/>
          <p:cNvSpPr/>
          <p:nvPr/>
        </p:nvSpPr>
        <p:spPr>
          <a:xfrm>
            <a:off x="4736600" y="1999912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31"/>
          <p:cNvSpPr/>
          <p:nvPr/>
        </p:nvSpPr>
        <p:spPr>
          <a:xfrm>
            <a:off x="4736600" y="1551112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31"/>
          <p:cNvSpPr/>
          <p:nvPr/>
        </p:nvSpPr>
        <p:spPr>
          <a:xfrm>
            <a:off x="6698100" y="1565150"/>
            <a:ext cx="1670100" cy="1284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Application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2" name="Google Shape;432;p31"/>
          <p:cNvSpPr txBox="1"/>
          <p:nvPr/>
        </p:nvSpPr>
        <p:spPr>
          <a:xfrm>
            <a:off x="5611150" y="1134050"/>
            <a:ext cx="61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OSI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31"/>
          <p:cNvSpPr txBox="1"/>
          <p:nvPr/>
        </p:nvSpPr>
        <p:spPr>
          <a:xfrm>
            <a:off x="7092900" y="1134050"/>
            <a:ext cx="880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TCP/IP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4" name="Google Shape;434;p31"/>
          <p:cNvCxnSpPr/>
          <p:nvPr/>
        </p:nvCxnSpPr>
        <p:spPr>
          <a:xfrm>
            <a:off x="5210300" y="2876850"/>
            <a:ext cx="3157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35" name="Google Shape;435;p31"/>
          <p:cNvSpPr/>
          <p:nvPr/>
        </p:nvSpPr>
        <p:spPr>
          <a:xfrm>
            <a:off x="6698100" y="2904250"/>
            <a:ext cx="16701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Transport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436" name="Google Shape;436;p31"/>
          <p:cNvCxnSpPr/>
          <p:nvPr/>
        </p:nvCxnSpPr>
        <p:spPr>
          <a:xfrm>
            <a:off x="5210300" y="3321905"/>
            <a:ext cx="3157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37" name="Google Shape;437;p31"/>
          <p:cNvSpPr/>
          <p:nvPr/>
        </p:nvSpPr>
        <p:spPr>
          <a:xfrm>
            <a:off x="6698100" y="3338750"/>
            <a:ext cx="16701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Internet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438" name="Google Shape;438;p31"/>
          <p:cNvCxnSpPr/>
          <p:nvPr/>
        </p:nvCxnSpPr>
        <p:spPr>
          <a:xfrm>
            <a:off x="5210300" y="3773032"/>
            <a:ext cx="3157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39" name="Google Shape;439;p31"/>
          <p:cNvSpPr/>
          <p:nvPr/>
        </p:nvSpPr>
        <p:spPr>
          <a:xfrm>
            <a:off x="6698100" y="3806500"/>
            <a:ext cx="1670100" cy="838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Link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2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GB"/>
              <a:t>Question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rPr lang="en-GB"/>
              <a:t>Name the layers that are missing from the OSI model. </a:t>
            </a:r>
            <a:endParaRPr/>
          </a:p>
        </p:txBody>
      </p:sp>
      <p:sp>
        <p:nvSpPr>
          <p:cNvPr id="445" name="Google Shape;445;p32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Name the missing layers</a:t>
            </a:r>
            <a:endParaRPr/>
          </a:p>
        </p:txBody>
      </p:sp>
      <p:sp>
        <p:nvSpPr>
          <p:cNvPr id="446" name="Google Shape;446;p32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47" name="Google Shape;447;p32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Wrap Up</a:t>
            </a:r>
            <a:endParaRPr/>
          </a:p>
        </p:txBody>
      </p:sp>
      <p:sp>
        <p:nvSpPr>
          <p:cNvPr id="448" name="Google Shape;448;p32"/>
          <p:cNvSpPr/>
          <p:nvPr/>
        </p:nvSpPr>
        <p:spPr>
          <a:xfrm>
            <a:off x="5198150" y="1999900"/>
            <a:ext cx="1408800" cy="400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Presentation</a:t>
            </a:r>
            <a:endParaRPr b="0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49" name="Google Shape;449;p32"/>
          <p:cNvSpPr/>
          <p:nvPr/>
        </p:nvSpPr>
        <p:spPr>
          <a:xfrm>
            <a:off x="5198150" y="1551100"/>
            <a:ext cx="14088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Application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0" name="Google Shape;450;p32"/>
          <p:cNvSpPr/>
          <p:nvPr/>
        </p:nvSpPr>
        <p:spPr>
          <a:xfrm>
            <a:off x="5198150" y="2448700"/>
            <a:ext cx="14088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?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1" name="Google Shape;451;p32"/>
          <p:cNvSpPr/>
          <p:nvPr/>
        </p:nvSpPr>
        <p:spPr>
          <a:xfrm>
            <a:off x="5198150" y="2897500"/>
            <a:ext cx="14088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Transport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2" name="Google Shape;452;p32"/>
          <p:cNvSpPr/>
          <p:nvPr/>
        </p:nvSpPr>
        <p:spPr>
          <a:xfrm>
            <a:off x="5198150" y="3346300"/>
            <a:ext cx="14088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?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3" name="Google Shape;453;p32"/>
          <p:cNvSpPr/>
          <p:nvPr/>
        </p:nvSpPr>
        <p:spPr>
          <a:xfrm>
            <a:off x="5198150" y="3795100"/>
            <a:ext cx="14088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Data link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4" name="Google Shape;454;p32"/>
          <p:cNvSpPr/>
          <p:nvPr/>
        </p:nvSpPr>
        <p:spPr>
          <a:xfrm>
            <a:off x="5198150" y="4243900"/>
            <a:ext cx="14088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?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5" name="Google Shape;455;p32"/>
          <p:cNvSpPr/>
          <p:nvPr/>
        </p:nvSpPr>
        <p:spPr>
          <a:xfrm>
            <a:off x="4736600" y="4265037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32"/>
          <p:cNvSpPr/>
          <p:nvPr/>
        </p:nvSpPr>
        <p:spPr>
          <a:xfrm>
            <a:off x="4736600" y="3795112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32"/>
          <p:cNvSpPr/>
          <p:nvPr/>
        </p:nvSpPr>
        <p:spPr>
          <a:xfrm>
            <a:off x="4736600" y="3346312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32"/>
          <p:cNvSpPr/>
          <p:nvPr/>
        </p:nvSpPr>
        <p:spPr>
          <a:xfrm>
            <a:off x="4736600" y="2897512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32"/>
          <p:cNvSpPr/>
          <p:nvPr/>
        </p:nvSpPr>
        <p:spPr>
          <a:xfrm>
            <a:off x="4736600" y="2448712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32"/>
          <p:cNvSpPr/>
          <p:nvPr/>
        </p:nvSpPr>
        <p:spPr>
          <a:xfrm>
            <a:off x="4736600" y="1999912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32"/>
          <p:cNvSpPr/>
          <p:nvPr/>
        </p:nvSpPr>
        <p:spPr>
          <a:xfrm>
            <a:off x="4736600" y="1551112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32"/>
          <p:cNvSpPr/>
          <p:nvPr/>
        </p:nvSpPr>
        <p:spPr>
          <a:xfrm>
            <a:off x="6698100" y="1565150"/>
            <a:ext cx="1670100" cy="1284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Application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63" name="Google Shape;463;p32"/>
          <p:cNvSpPr txBox="1"/>
          <p:nvPr/>
        </p:nvSpPr>
        <p:spPr>
          <a:xfrm>
            <a:off x="5611150" y="1134050"/>
            <a:ext cx="61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OSI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32"/>
          <p:cNvSpPr txBox="1"/>
          <p:nvPr/>
        </p:nvSpPr>
        <p:spPr>
          <a:xfrm>
            <a:off x="7092900" y="1134050"/>
            <a:ext cx="880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TCP/IP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5" name="Google Shape;465;p32"/>
          <p:cNvCxnSpPr/>
          <p:nvPr/>
        </p:nvCxnSpPr>
        <p:spPr>
          <a:xfrm>
            <a:off x="5210300" y="2876850"/>
            <a:ext cx="3157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66" name="Google Shape;466;p32"/>
          <p:cNvSpPr/>
          <p:nvPr/>
        </p:nvSpPr>
        <p:spPr>
          <a:xfrm>
            <a:off x="6698100" y="2904250"/>
            <a:ext cx="16701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Transport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467" name="Google Shape;467;p32"/>
          <p:cNvCxnSpPr/>
          <p:nvPr/>
        </p:nvCxnSpPr>
        <p:spPr>
          <a:xfrm>
            <a:off x="5210300" y="3321905"/>
            <a:ext cx="3157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68" name="Google Shape;468;p32"/>
          <p:cNvSpPr/>
          <p:nvPr/>
        </p:nvSpPr>
        <p:spPr>
          <a:xfrm>
            <a:off x="6698100" y="3338750"/>
            <a:ext cx="16701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Internet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469" name="Google Shape;469;p32"/>
          <p:cNvCxnSpPr/>
          <p:nvPr/>
        </p:nvCxnSpPr>
        <p:spPr>
          <a:xfrm>
            <a:off x="5210300" y="3773032"/>
            <a:ext cx="3157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70" name="Google Shape;470;p32"/>
          <p:cNvSpPr/>
          <p:nvPr/>
        </p:nvSpPr>
        <p:spPr>
          <a:xfrm>
            <a:off x="6698100" y="3806500"/>
            <a:ext cx="1670100" cy="838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Link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3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GB"/>
              <a:t>Question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rPr lang="en-GB"/>
              <a:t>Name the layers that are missing from the OSI model. </a:t>
            </a:r>
            <a:endParaRPr/>
          </a:p>
        </p:txBody>
      </p:sp>
      <p:sp>
        <p:nvSpPr>
          <p:cNvPr id="476" name="Google Shape;476;p33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Name the missing layers</a:t>
            </a:r>
            <a:endParaRPr/>
          </a:p>
        </p:txBody>
      </p:sp>
      <p:sp>
        <p:nvSpPr>
          <p:cNvPr id="477" name="Google Shape;477;p3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78" name="Google Shape;478;p33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Wrap Up</a:t>
            </a:r>
            <a:endParaRPr/>
          </a:p>
        </p:txBody>
      </p:sp>
      <p:sp>
        <p:nvSpPr>
          <p:cNvPr id="479" name="Google Shape;479;p33"/>
          <p:cNvSpPr/>
          <p:nvPr/>
        </p:nvSpPr>
        <p:spPr>
          <a:xfrm>
            <a:off x="5198150" y="1999900"/>
            <a:ext cx="14088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Presentation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80" name="Google Shape;480;p33"/>
          <p:cNvSpPr/>
          <p:nvPr/>
        </p:nvSpPr>
        <p:spPr>
          <a:xfrm>
            <a:off x="5198150" y="1551100"/>
            <a:ext cx="14088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Application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81" name="Google Shape;481;p33"/>
          <p:cNvSpPr/>
          <p:nvPr/>
        </p:nvSpPr>
        <p:spPr>
          <a:xfrm>
            <a:off x="5198150" y="2448700"/>
            <a:ext cx="1408800" cy="400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Session</a:t>
            </a:r>
            <a:endParaRPr b="0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82" name="Google Shape;482;p33"/>
          <p:cNvSpPr/>
          <p:nvPr/>
        </p:nvSpPr>
        <p:spPr>
          <a:xfrm>
            <a:off x="5198150" y="2897500"/>
            <a:ext cx="14088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Transport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83" name="Google Shape;483;p33"/>
          <p:cNvSpPr/>
          <p:nvPr/>
        </p:nvSpPr>
        <p:spPr>
          <a:xfrm>
            <a:off x="5198150" y="3346300"/>
            <a:ext cx="14088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?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84" name="Google Shape;484;p33"/>
          <p:cNvSpPr/>
          <p:nvPr/>
        </p:nvSpPr>
        <p:spPr>
          <a:xfrm>
            <a:off x="5198150" y="3795100"/>
            <a:ext cx="14088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Data link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85" name="Google Shape;485;p33"/>
          <p:cNvSpPr/>
          <p:nvPr/>
        </p:nvSpPr>
        <p:spPr>
          <a:xfrm>
            <a:off x="5198150" y="4243900"/>
            <a:ext cx="14088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?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86" name="Google Shape;486;p33"/>
          <p:cNvSpPr/>
          <p:nvPr/>
        </p:nvSpPr>
        <p:spPr>
          <a:xfrm>
            <a:off x="4736600" y="4265037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33"/>
          <p:cNvSpPr/>
          <p:nvPr/>
        </p:nvSpPr>
        <p:spPr>
          <a:xfrm>
            <a:off x="4736600" y="3795112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33"/>
          <p:cNvSpPr/>
          <p:nvPr/>
        </p:nvSpPr>
        <p:spPr>
          <a:xfrm>
            <a:off x="4736600" y="3346312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33"/>
          <p:cNvSpPr/>
          <p:nvPr/>
        </p:nvSpPr>
        <p:spPr>
          <a:xfrm>
            <a:off x="4736600" y="2897512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33"/>
          <p:cNvSpPr/>
          <p:nvPr/>
        </p:nvSpPr>
        <p:spPr>
          <a:xfrm>
            <a:off x="4736600" y="2448712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33"/>
          <p:cNvSpPr/>
          <p:nvPr/>
        </p:nvSpPr>
        <p:spPr>
          <a:xfrm>
            <a:off x="4736600" y="1999912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33"/>
          <p:cNvSpPr/>
          <p:nvPr/>
        </p:nvSpPr>
        <p:spPr>
          <a:xfrm>
            <a:off x="4736600" y="1551112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33"/>
          <p:cNvSpPr/>
          <p:nvPr/>
        </p:nvSpPr>
        <p:spPr>
          <a:xfrm>
            <a:off x="6698100" y="1565150"/>
            <a:ext cx="1670100" cy="1284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Application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94" name="Google Shape;494;p33"/>
          <p:cNvSpPr txBox="1"/>
          <p:nvPr/>
        </p:nvSpPr>
        <p:spPr>
          <a:xfrm>
            <a:off x="5611150" y="1134050"/>
            <a:ext cx="61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OSI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33"/>
          <p:cNvSpPr txBox="1"/>
          <p:nvPr/>
        </p:nvSpPr>
        <p:spPr>
          <a:xfrm>
            <a:off x="7092900" y="1134050"/>
            <a:ext cx="880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TCP/IP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6" name="Google Shape;496;p33"/>
          <p:cNvCxnSpPr/>
          <p:nvPr/>
        </p:nvCxnSpPr>
        <p:spPr>
          <a:xfrm>
            <a:off x="5210300" y="2876850"/>
            <a:ext cx="3157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97" name="Google Shape;497;p33"/>
          <p:cNvSpPr/>
          <p:nvPr/>
        </p:nvSpPr>
        <p:spPr>
          <a:xfrm>
            <a:off x="6698100" y="2904250"/>
            <a:ext cx="16701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Transport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498" name="Google Shape;498;p33"/>
          <p:cNvCxnSpPr/>
          <p:nvPr/>
        </p:nvCxnSpPr>
        <p:spPr>
          <a:xfrm>
            <a:off x="5210300" y="3321905"/>
            <a:ext cx="3157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99" name="Google Shape;499;p33"/>
          <p:cNvSpPr/>
          <p:nvPr/>
        </p:nvSpPr>
        <p:spPr>
          <a:xfrm>
            <a:off x="6698100" y="3338750"/>
            <a:ext cx="16701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Internet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500" name="Google Shape;500;p33"/>
          <p:cNvCxnSpPr/>
          <p:nvPr/>
        </p:nvCxnSpPr>
        <p:spPr>
          <a:xfrm>
            <a:off x="5210300" y="3773032"/>
            <a:ext cx="3157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501" name="Google Shape;501;p33"/>
          <p:cNvSpPr/>
          <p:nvPr/>
        </p:nvSpPr>
        <p:spPr>
          <a:xfrm>
            <a:off x="6698100" y="3806500"/>
            <a:ext cx="1670100" cy="838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Link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4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GB"/>
              <a:t>Question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rPr lang="en-GB"/>
              <a:t>Name the layers that are missing from the OSI model. </a:t>
            </a:r>
            <a:endParaRPr/>
          </a:p>
        </p:txBody>
      </p:sp>
      <p:sp>
        <p:nvSpPr>
          <p:cNvPr id="507" name="Google Shape;507;p34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Name the missing layers</a:t>
            </a:r>
            <a:endParaRPr/>
          </a:p>
        </p:txBody>
      </p:sp>
      <p:sp>
        <p:nvSpPr>
          <p:cNvPr id="508" name="Google Shape;508;p34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09" name="Google Shape;509;p34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Wrap Up</a:t>
            </a:r>
            <a:endParaRPr/>
          </a:p>
        </p:txBody>
      </p:sp>
      <p:sp>
        <p:nvSpPr>
          <p:cNvPr id="510" name="Google Shape;510;p34"/>
          <p:cNvSpPr/>
          <p:nvPr/>
        </p:nvSpPr>
        <p:spPr>
          <a:xfrm>
            <a:off x="5198150" y="1999900"/>
            <a:ext cx="14088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Presentation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11" name="Google Shape;511;p34"/>
          <p:cNvSpPr/>
          <p:nvPr/>
        </p:nvSpPr>
        <p:spPr>
          <a:xfrm>
            <a:off x="5198150" y="1551100"/>
            <a:ext cx="14088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Application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12" name="Google Shape;512;p34"/>
          <p:cNvSpPr/>
          <p:nvPr/>
        </p:nvSpPr>
        <p:spPr>
          <a:xfrm>
            <a:off x="5198150" y="2448700"/>
            <a:ext cx="14088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Session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13" name="Google Shape;513;p34"/>
          <p:cNvSpPr/>
          <p:nvPr/>
        </p:nvSpPr>
        <p:spPr>
          <a:xfrm>
            <a:off x="5198150" y="2897500"/>
            <a:ext cx="14088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Transport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14" name="Google Shape;514;p34"/>
          <p:cNvSpPr/>
          <p:nvPr/>
        </p:nvSpPr>
        <p:spPr>
          <a:xfrm>
            <a:off x="5198150" y="3346300"/>
            <a:ext cx="1408800" cy="400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15" name="Google Shape;515;p34"/>
          <p:cNvSpPr/>
          <p:nvPr/>
        </p:nvSpPr>
        <p:spPr>
          <a:xfrm>
            <a:off x="5198150" y="3795100"/>
            <a:ext cx="14088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Data link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16" name="Google Shape;516;p34"/>
          <p:cNvSpPr/>
          <p:nvPr/>
        </p:nvSpPr>
        <p:spPr>
          <a:xfrm>
            <a:off x="5198150" y="4243900"/>
            <a:ext cx="14088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?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17" name="Google Shape;517;p34"/>
          <p:cNvSpPr/>
          <p:nvPr/>
        </p:nvSpPr>
        <p:spPr>
          <a:xfrm>
            <a:off x="4736600" y="4265037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34"/>
          <p:cNvSpPr/>
          <p:nvPr/>
        </p:nvSpPr>
        <p:spPr>
          <a:xfrm>
            <a:off x="4736600" y="3795112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34"/>
          <p:cNvSpPr/>
          <p:nvPr/>
        </p:nvSpPr>
        <p:spPr>
          <a:xfrm>
            <a:off x="4736600" y="3346312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34"/>
          <p:cNvSpPr/>
          <p:nvPr/>
        </p:nvSpPr>
        <p:spPr>
          <a:xfrm>
            <a:off x="4736600" y="2897512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34"/>
          <p:cNvSpPr/>
          <p:nvPr/>
        </p:nvSpPr>
        <p:spPr>
          <a:xfrm>
            <a:off x="4736600" y="2448712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34"/>
          <p:cNvSpPr/>
          <p:nvPr/>
        </p:nvSpPr>
        <p:spPr>
          <a:xfrm>
            <a:off x="4736600" y="1999912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34"/>
          <p:cNvSpPr/>
          <p:nvPr/>
        </p:nvSpPr>
        <p:spPr>
          <a:xfrm>
            <a:off x="4736600" y="1551112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34"/>
          <p:cNvSpPr/>
          <p:nvPr/>
        </p:nvSpPr>
        <p:spPr>
          <a:xfrm>
            <a:off x="6698100" y="1565150"/>
            <a:ext cx="1670100" cy="1284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Application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25" name="Google Shape;525;p34"/>
          <p:cNvSpPr txBox="1"/>
          <p:nvPr/>
        </p:nvSpPr>
        <p:spPr>
          <a:xfrm>
            <a:off x="5611150" y="1134050"/>
            <a:ext cx="61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OSI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34"/>
          <p:cNvSpPr txBox="1"/>
          <p:nvPr/>
        </p:nvSpPr>
        <p:spPr>
          <a:xfrm>
            <a:off x="7092900" y="1134050"/>
            <a:ext cx="880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TCP/IP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7" name="Google Shape;527;p34"/>
          <p:cNvCxnSpPr/>
          <p:nvPr/>
        </p:nvCxnSpPr>
        <p:spPr>
          <a:xfrm>
            <a:off x="5210300" y="2876850"/>
            <a:ext cx="3157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528" name="Google Shape;528;p34"/>
          <p:cNvSpPr/>
          <p:nvPr/>
        </p:nvSpPr>
        <p:spPr>
          <a:xfrm>
            <a:off x="6698100" y="2904250"/>
            <a:ext cx="16701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Transport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529" name="Google Shape;529;p34"/>
          <p:cNvCxnSpPr/>
          <p:nvPr/>
        </p:nvCxnSpPr>
        <p:spPr>
          <a:xfrm>
            <a:off x="5210300" y="3321905"/>
            <a:ext cx="3157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530" name="Google Shape;530;p34"/>
          <p:cNvSpPr/>
          <p:nvPr/>
        </p:nvSpPr>
        <p:spPr>
          <a:xfrm>
            <a:off x="6698100" y="3338750"/>
            <a:ext cx="16701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Internet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531" name="Google Shape;531;p34"/>
          <p:cNvCxnSpPr/>
          <p:nvPr/>
        </p:nvCxnSpPr>
        <p:spPr>
          <a:xfrm>
            <a:off x="5210300" y="3773032"/>
            <a:ext cx="3157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532" name="Google Shape;532;p34"/>
          <p:cNvSpPr/>
          <p:nvPr/>
        </p:nvSpPr>
        <p:spPr>
          <a:xfrm>
            <a:off x="6698100" y="3806500"/>
            <a:ext cx="1670100" cy="838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Link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5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GB"/>
              <a:t>Question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rPr lang="en-GB"/>
              <a:t>Name the layers that are missing from the OSI model. </a:t>
            </a:r>
            <a:endParaRPr/>
          </a:p>
        </p:txBody>
      </p:sp>
      <p:sp>
        <p:nvSpPr>
          <p:cNvPr id="538" name="Google Shape;538;p3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Name the missing layers</a:t>
            </a:r>
            <a:endParaRPr/>
          </a:p>
        </p:txBody>
      </p:sp>
      <p:sp>
        <p:nvSpPr>
          <p:cNvPr id="539" name="Google Shape;539;p35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40" name="Google Shape;540;p3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Wrap Up</a:t>
            </a:r>
            <a:endParaRPr/>
          </a:p>
        </p:txBody>
      </p:sp>
      <p:sp>
        <p:nvSpPr>
          <p:cNvPr id="541" name="Google Shape;541;p35"/>
          <p:cNvSpPr/>
          <p:nvPr/>
        </p:nvSpPr>
        <p:spPr>
          <a:xfrm>
            <a:off x="5198150" y="1999900"/>
            <a:ext cx="14088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Presentation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42" name="Google Shape;542;p35"/>
          <p:cNvSpPr/>
          <p:nvPr/>
        </p:nvSpPr>
        <p:spPr>
          <a:xfrm>
            <a:off x="5198150" y="1551100"/>
            <a:ext cx="14088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Application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43" name="Google Shape;543;p35"/>
          <p:cNvSpPr/>
          <p:nvPr/>
        </p:nvSpPr>
        <p:spPr>
          <a:xfrm>
            <a:off x="5198150" y="2448700"/>
            <a:ext cx="14088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Session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44" name="Google Shape;544;p35"/>
          <p:cNvSpPr/>
          <p:nvPr/>
        </p:nvSpPr>
        <p:spPr>
          <a:xfrm>
            <a:off x="5198150" y="2897500"/>
            <a:ext cx="14088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Transport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45" name="Google Shape;545;p35"/>
          <p:cNvSpPr/>
          <p:nvPr/>
        </p:nvSpPr>
        <p:spPr>
          <a:xfrm>
            <a:off x="5198150" y="3346300"/>
            <a:ext cx="14088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46" name="Google Shape;546;p35"/>
          <p:cNvSpPr/>
          <p:nvPr/>
        </p:nvSpPr>
        <p:spPr>
          <a:xfrm>
            <a:off x="5198150" y="3795100"/>
            <a:ext cx="14088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Data link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47" name="Google Shape;547;p35"/>
          <p:cNvSpPr/>
          <p:nvPr/>
        </p:nvSpPr>
        <p:spPr>
          <a:xfrm>
            <a:off x="5198150" y="4243900"/>
            <a:ext cx="1408800" cy="400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Physical</a:t>
            </a:r>
            <a:endParaRPr b="0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48" name="Google Shape;548;p35"/>
          <p:cNvSpPr/>
          <p:nvPr/>
        </p:nvSpPr>
        <p:spPr>
          <a:xfrm>
            <a:off x="4736600" y="4265037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35"/>
          <p:cNvSpPr/>
          <p:nvPr/>
        </p:nvSpPr>
        <p:spPr>
          <a:xfrm>
            <a:off x="4736600" y="3795112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35"/>
          <p:cNvSpPr/>
          <p:nvPr/>
        </p:nvSpPr>
        <p:spPr>
          <a:xfrm>
            <a:off x="4736600" y="3346312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35"/>
          <p:cNvSpPr/>
          <p:nvPr/>
        </p:nvSpPr>
        <p:spPr>
          <a:xfrm>
            <a:off x="4736600" y="2897512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35"/>
          <p:cNvSpPr/>
          <p:nvPr/>
        </p:nvSpPr>
        <p:spPr>
          <a:xfrm>
            <a:off x="4736600" y="2448712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35"/>
          <p:cNvSpPr/>
          <p:nvPr/>
        </p:nvSpPr>
        <p:spPr>
          <a:xfrm>
            <a:off x="4736600" y="1999912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35"/>
          <p:cNvSpPr/>
          <p:nvPr/>
        </p:nvSpPr>
        <p:spPr>
          <a:xfrm>
            <a:off x="4736600" y="1551112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35"/>
          <p:cNvSpPr/>
          <p:nvPr/>
        </p:nvSpPr>
        <p:spPr>
          <a:xfrm>
            <a:off x="6698100" y="1565150"/>
            <a:ext cx="1670100" cy="1284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Application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56" name="Google Shape;556;p35"/>
          <p:cNvSpPr txBox="1"/>
          <p:nvPr/>
        </p:nvSpPr>
        <p:spPr>
          <a:xfrm>
            <a:off x="5611150" y="1134050"/>
            <a:ext cx="61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OSI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35"/>
          <p:cNvSpPr txBox="1"/>
          <p:nvPr/>
        </p:nvSpPr>
        <p:spPr>
          <a:xfrm>
            <a:off x="7092900" y="1134050"/>
            <a:ext cx="880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TCP/IP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8" name="Google Shape;558;p35"/>
          <p:cNvCxnSpPr/>
          <p:nvPr/>
        </p:nvCxnSpPr>
        <p:spPr>
          <a:xfrm>
            <a:off x="5210300" y="2876850"/>
            <a:ext cx="3157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559" name="Google Shape;559;p35"/>
          <p:cNvSpPr/>
          <p:nvPr/>
        </p:nvSpPr>
        <p:spPr>
          <a:xfrm>
            <a:off x="6698100" y="2904250"/>
            <a:ext cx="16701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Transport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560" name="Google Shape;560;p35"/>
          <p:cNvCxnSpPr/>
          <p:nvPr/>
        </p:nvCxnSpPr>
        <p:spPr>
          <a:xfrm>
            <a:off x="5210300" y="3321905"/>
            <a:ext cx="3157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561" name="Google Shape;561;p35"/>
          <p:cNvSpPr/>
          <p:nvPr/>
        </p:nvSpPr>
        <p:spPr>
          <a:xfrm>
            <a:off x="6698100" y="3338750"/>
            <a:ext cx="16701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Internet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562" name="Google Shape;562;p35"/>
          <p:cNvCxnSpPr/>
          <p:nvPr/>
        </p:nvCxnSpPr>
        <p:spPr>
          <a:xfrm>
            <a:off x="5210300" y="3773032"/>
            <a:ext cx="3157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563" name="Google Shape;563;p35"/>
          <p:cNvSpPr/>
          <p:nvPr/>
        </p:nvSpPr>
        <p:spPr>
          <a:xfrm>
            <a:off x="6698100" y="3806500"/>
            <a:ext cx="1670100" cy="838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Link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6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GB"/>
              <a:t>In this lesson, you…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GB"/>
              <a:t>Learnt about the seven-layer OSI model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569" name="Google Shape;569;p36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Next lesson</a:t>
            </a:r>
            <a:endParaRPr/>
          </a:p>
        </p:txBody>
      </p:sp>
      <p:sp>
        <p:nvSpPr>
          <p:cNvPr id="570" name="Google Shape;570;p36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71" name="Google Shape;571;p36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GB"/>
              <a:t>Next lesson, you will…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rPr lang="en-GB"/>
              <a:t>Learn about network security threats </a:t>
            </a:r>
            <a:endParaRPr/>
          </a:p>
        </p:txBody>
      </p:sp>
      <p:sp>
        <p:nvSpPr>
          <p:cNvPr id="572" name="Google Shape;572;p3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Summary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GB"/>
              <a:t>Question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GB"/>
              <a:t>Name the </a:t>
            </a:r>
            <a:r>
              <a:rPr b="1" lang="en-GB"/>
              <a:t>four</a:t>
            </a:r>
            <a:r>
              <a:rPr lang="en-GB"/>
              <a:t> layers of the TCP/IP model and list them in the correct order.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b="1" lang="en-GB"/>
              <a:t>Answer</a:t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Application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Transport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Internet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Link</a:t>
            </a:r>
            <a:endParaRPr/>
          </a:p>
        </p:txBody>
      </p:sp>
      <p:sp>
        <p:nvSpPr>
          <p:cNvPr id="66" name="Google Shape;66;p11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TCP/IP model</a:t>
            </a:r>
            <a:endParaRPr/>
          </a:p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8" name="Google Shape;68;p11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Starter activity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GB"/>
              <a:t>Explorer task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GB"/>
              <a:t>Which layer does the TCP protocol operate in? Describe the function of that layer.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b="1" lang="en-GB"/>
              <a:t>Answer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rPr lang="en-GB"/>
              <a:t>The TCP protocol operates in the </a:t>
            </a:r>
            <a:r>
              <a:rPr b="1" lang="en-GB"/>
              <a:t>transport layer</a:t>
            </a:r>
            <a:r>
              <a:rPr lang="en-GB"/>
              <a:t>. The transport layer breaks data into segments and adds the port destination information. </a:t>
            </a:r>
            <a:endParaRPr/>
          </a:p>
        </p:txBody>
      </p:sp>
      <p:sp>
        <p:nvSpPr>
          <p:cNvPr id="74" name="Google Shape;74;p12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TCP/IP model</a:t>
            </a:r>
            <a:endParaRPr/>
          </a:p>
        </p:txBody>
      </p:sp>
      <p:sp>
        <p:nvSpPr>
          <p:cNvPr id="75" name="Google Shape;75;p12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6" name="Google Shape;76;p12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Starter activity</a:t>
            </a:r>
            <a:endParaRPr/>
          </a:p>
        </p:txBody>
      </p:sp>
      <p:pic>
        <p:nvPicPr>
          <p:cNvPr id="77" name="Google Shape;7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2550" y="1170125"/>
            <a:ext cx="419100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GB"/>
              <a:t>In this lesson, you will:</a:t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Describe the purpose of each layer in the seven-layer Open Systems Interconnection model (OSI model)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Describe the use of contemporary networking protocols in the seven-layer OSI model</a:t>
            </a:r>
            <a:endParaRPr/>
          </a:p>
        </p:txBody>
      </p:sp>
      <p:sp>
        <p:nvSpPr>
          <p:cNvPr id="83" name="Google Shape;83;p13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Lesson 11: The OSI model</a:t>
            </a:r>
            <a:endParaRPr b="1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5" name="Google Shape;85;p13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Objectives</a:t>
            </a:r>
            <a:endParaRPr/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1300" y="364800"/>
            <a:ext cx="419100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Last lesson you learnt all about the TCP/IP model. This is a </a:t>
            </a:r>
            <a:r>
              <a:rPr b="1" lang="en-GB"/>
              <a:t>four-layer</a:t>
            </a:r>
            <a:r>
              <a:rPr lang="en-GB"/>
              <a:t> model that demonstrates how data is sent and received through a network.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rPr lang="en-GB"/>
              <a:t>The </a:t>
            </a:r>
            <a:r>
              <a:rPr b="1" lang="en-GB"/>
              <a:t>OSI model</a:t>
            </a:r>
            <a:r>
              <a:rPr lang="en-GB"/>
              <a:t> is a </a:t>
            </a:r>
            <a:r>
              <a:rPr b="1" lang="en-GB"/>
              <a:t>seven-layer</a:t>
            </a:r>
            <a:r>
              <a:rPr lang="en-GB"/>
              <a:t>, </a:t>
            </a:r>
            <a:r>
              <a:rPr b="1" lang="en-GB"/>
              <a:t>conceptual</a:t>
            </a:r>
            <a:r>
              <a:rPr lang="en-GB"/>
              <a:t> model that takes a deeper look at what is happening in some of those layers. </a:t>
            </a:r>
            <a:endParaRPr/>
          </a:p>
        </p:txBody>
      </p:sp>
      <p:sp>
        <p:nvSpPr>
          <p:cNvPr id="92" name="Google Shape;92;p14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OSI model</a:t>
            </a:r>
            <a:endParaRPr/>
          </a:p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4" name="Google Shape;94;p14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Here are the </a:t>
            </a:r>
            <a:r>
              <a:rPr b="1" lang="en-GB"/>
              <a:t>seven layers</a:t>
            </a:r>
            <a:r>
              <a:rPr lang="en-GB"/>
              <a:t> of the OSI model. The layers are numbered from </a:t>
            </a:r>
            <a:r>
              <a:rPr b="1" lang="en-GB"/>
              <a:t>bottom to top</a:t>
            </a:r>
            <a:r>
              <a:rPr lang="en-GB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OSI model</a:t>
            </a:r>
            <a:endParaRPr/>
          </a:p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2" name="Google Shape;102;p1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5198150" y="1618900"/>
            <a:ext cx="14088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Presentation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5198150" y="1170100"/>
            <a:ext cx="14088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Application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5198150" y="2067700"/>
            <a:ext cx="14088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Session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5198150" y="2516500"/>
            <a:ext cx="14088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Transport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5198150" y="2965300"/>
            <a:ext cx="14088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5198150" y="3414100"/>
            <a:ext cx="14088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Data link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5198150" y="3862900"/>
            <a:ext cx="14088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Physical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4736600" y="3884037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4736600" y="3414112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4736600" y="2965312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4736600" y="2516512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4736600" y="2067712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4736600" y="1618912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4736600" y="1170112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Here are the </a:t>
            </a:r>
            <a:r>
              <a:rPr b="1" lang="en-GB"/>
              <a:t>seven layers</a:t>
            </a:r>
            <a:r>
              <a:rPr lang="en-GB"/>
              <a:t> of the OSI model. The layers are numbered from </a:t>
            </a:r>
            <a:r>
              <a:rPr b="1" lang="en-GB"/>
              <a:t>bottom to top</a:t>
            </a:r>
            <a:r>
              <a:rPr lang="en-GB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GB"/>
              <a:t>Just like with </a:t>
            </a:r>
            <a:r>
              <a:rPr b="1" lang="en-GB"/>
              <a:t>TCP/IP</a:t>
            </a:r>
            <a:r>
              <a:rPr lang="en-GB"/>
              <a:t>, data moves up and down the stack.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rPr lang="en-GB"/>
              <a:t>Additional data is </a:t>
            </a:r>
            <a:r>
              <a:rPr b="1" lang="en-GB"/>
              <a:t>added</a:t>
            </a:r>
            <a:r>
              <a:rPr lang="en-GB"/>
              <a:t> as it moves down the stack and data is </a:t>
            </a:r>
            <a:r>
              <a:rPr b="1" lang="en-GB"/>
              <a:t>removed</a:t>
            </a:r>
            <a:r>
              <a:rPr lang="en-GB"/>
              <a:t> on the way up. </a:t>
            </a:r>
            <a:endParaRPr/>
          </a:p>
        </p:txBody>
      </p:sp>
      <p:sp>
        <p:nvSpPr>
          <p:cNvPr id="122" name="Google Shape;122;p16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OSI model</a:t>
            </a:r>
            <a:endParaRPr/>
          </a:p>
        </p:txBody>
      </p:sp>
      <p:sp>
        <p:nvSpPr>
          <p:cNvPr id="123" name="Google Shape;123;p16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4" name="Google Shape;124;p1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5198150" y="1618900"/>
            <a:ext cx="14088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Presentation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5198150" y="1170100"/>
            <a:ext cx="14088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Application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5198150" y="2067700"/>
            <a:ext cx="14088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Session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5198150" y="2516500"/>
            <a:ext cx="14088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Transport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9" name="Google Shape;129;p16"/>
          <p:cNvSpPr/>
          <p:nvPr/>
        </p:nvSpPr>
        <p:spPr>
          <a:xfrm>
            <a:off x="5198150" y="2965300"/>
            <a:ext cx="14088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0" name="Google Shape;130;p16"/>
          <p:cNvSpPr/>
          <p:nvPr/>
        </p:nvSpPr>
        <p:spPr>
          <a:xfrm>
            <a:off x="5198150" y="3414100"/>
            <a:ext cx="14088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Data link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1" name="Google Shape;131;p16"/>
          <p:cNvSpPr/>
          <p:nvPr/>
        </p:nvSpPr>
        <p:spPr>
          <a:xfrm>
            <a:off x="5198150" y="3862900"/>
            <a:ext cx="14088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Physical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4736600" y="3884037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6"/>
          <p:cNvSpPr/>
          <p:nvPr/>
        </p:nvSpPr>
        <p:spPr>
          <a:xfrm>
            <a:off x="4736600" y="3414112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6"/>
          <p:cNvSpPr/>
          <p:nvPr/>
        </p:nvSpPr>
        <p:spPr>
          <a:xfrm>
            <a:off x="4736600" y="2965312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4736600" y="2516512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4736600" y="2067712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4736600" y="1618912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6"/>
          <p:cNvSpPr/>
          <p:nvPr/>
        </p:nvSpPr>
        <p:spPr>
          <a:xfrm>
            <a:off x="4736600" y="1170112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9" name="Google Shape;139;p16"/>
          <p:cNvCxnSpPr/>
          <p:nvPr/>
        </p:nvCxnSpPr>
        <p:spPr>
          <a:xfrm rot="10800000">
            <a:off x="6953150" y="1354225"/>
            <a:ext cx="0" cy="2787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0" name="Google Shape;140;p16"/>
          <p:cNvCxnSpPr/>
          <p:nvPr/>
        </p:nvCxnSpPr>
        <p:spPr>
          <a:xfrm rot="10800000">
            <a:off x="7257950" y="1354225"/>
            <a:ext cx="0" cy="2787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The process of </a:t>
            </a:r>
            <a:r>
              <a:rPr b="1" lang="en-GB"/>
              <a:t>adding </a:t>
            </a:r>
            <a:r>
              <a:rPr lang="en-GB"/>
              <a:t>additional data as it moves down the stack is called </a:t>
            </a:r>
            <a:r>
              <a:rPr b="1" lang="en-GB"/>
              <a:t>encapsulation</a:t>
            </a:r>
            <a:r>
              <a:rPr lang="en-GB"/>
              <a:t>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rPr lang="en-GB"/>
              <a:t>The process of </a:t>
            </a:r>
            <a:r>
              <a:rPr b="1" lang="en-GB"/>
              <a:t>removing</a:t>
            </a:r>
            <a:r>
              <a:rPr lang="en-GB"/>
              <a:t> data as it moves up the stack is called </a:t>
            </a:r>
            <a:r>
              <a:rPr b="1" lang="en-GB"/>
              <a:t>decapsulation</a:t>
            </a:r>
            <a:r>
              <a:rPr lang="en-GB"/>
              <a:t>. </a:t>
            </a:r>
            <a:endParaRPr/>
          </a:p>
        </p:txBody>
      </p:sp>
      <p:sp>
        <p:nvSpPr>
          <p:cNvPr id="146" name="Google Shape;146;p17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OSI model</a:t>
            </a:r>
            <a:endParaRPr/>
          </a:p>
        </p:txBody>
      </p:sp>
      <p:sp>
        <p:nvSpPr>
          <p:cNvPr id="147" name="Google Shape;147;p17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8" name="Google Shape;148;p17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149" name="Google Shape;149;p17"/>
          <p:cNvSpPr/>
          <p:nvPr/>
        </p:nvSpPr>
        <p:spPr>
          <a:xfrm>
            <a:off x="5198150" y="1618900"/>
            <a:ext cx="14088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Presentation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0" name="Google Shape;150;p17"/>
          <p:cNvSpPr/>
          <p:nvPr/>
        </p:nvSpPr>
        <p:spPr>
          <a:xfrm>
            <a:off x="5198150" y="1170100"/>
            <a:ext cx="14088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Application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1" name="Google Shape;151;p17"/>
          <p:cNvSpPr/>
          <p:nvPr/>
        </p:nvSpPr>
        <p:spPr>
          <a:xfrm>
            <a:off x="5198150" y="2067700"/>
            <a:ext cx="14088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Session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2" name="Google Shape;152;p17"/>
          <p:cNvSpPr/>
          <p:nvPr/>
        </p:nvSpPr>
        <p:spPr>
          <a:xfrm>
            <a:off x="5198150" y="2516500"/>
            <a:ext cx="14088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Transport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3" name="Google Shape;153;p17"/>
          <p:cNvSpPr/>
          <p:nvPr/>
        </p:nvSpPr>
        <p:spPr>
          <a:xfrm>
            <a:off x="5198150" y="2965300"/>
            <a:ext cx="14088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Network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4" name="Google Shape;154;p17"/>
          <p:cNvSpPr/>
          <p:nvPr/>
        </p:nvSpPr>
        <p:spPr>
          <a:xfrm>
            <a:off x="5198150" y="3414100"/>
            <a:ext cx="14088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Data link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5" name="Google Shape;155;p17"/>
          <p:cNvSpPr/>
          <p:nvPr/>
        </p:nvSpPr>
        <p:spPr>
          <a:xfrm>
            <a:off x="5198150" y="3862900"/>
            <a:ext cx="1408800" cy="4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Physical</a:t>
            </a:r>
            <a:endParaRPr b="0" i="0" sz="16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4736600" y="3884037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7"/>
          <p:cNvSpPr/>
          <p:nvPr/>
        </p:nvSpPr>
        <p:spPr>
          <a:xfrm>
            <a:off x="4736600" y="3414112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7"/>
          <p:cNvSpPr/>
          <p:nvPr/>
        </p:nvSpPr>
        <p:spPr>
          <a:xfrm>
            <a:off x="4736600" y="2965312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7"/>
          <p:cNvSpPr/>
          <p:nvPr/>
        </p:nvSpPr>
        <p:spPr>
          <a:xfrm>
            <a:off x="4736600" y="2516512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7"/>
          <p:cNvSpPr/>
          <p:nvPr/>
        </p:nvSpPr>
        <p:spPr>
          <a:xfrm>
            <a:off x="4736600" y="2067712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7"/>
          <p:cNvSpPr/>
          <p:nvPr/>
        </p:nvSpPr>
        <p:spPr>
          <a:xfrm>
            <a:off x="4736600" y="1618912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7"/>
          <p:cNvSpPr/>
          <p:nvPr/>
        </p:nvSpPr>
        <p:spPr>
          <a:xfrm>
            <a:off x="4736600" y="1170112"/>
            <a:ext cx="400800" cy="4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3" name="Google Shape;163;p17"/>
          <p:cNvCxnSpPr/>
          <p:nvPr/>
        </p:nvCxnSpPr>
        <p:spPr>
          <a:xfrm rot="10800000">
            <a:off x="6953150" y="1354225"/>
            <a:ext cx="0" cy="2787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4" name="Google Shape;164;p17"/>
          <p:cNvCxnSpPr/>
          <p:nvPr/>
        </p:nvCxnSpPr>
        <p:spPr>
          <a:xfrm rot="10800000">
            <a:off x="7257950" y="1354225"/>
            <a:ext cx="0" cy="2787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CCE Slides">
  <a:themeElements>
    <a:clrScheme name="Simple Light">
      <a:dk1>
        <a:srgbClr val="5B5BA5"/>
      </a:dk1>
      <a:lt1>
        <a:srgbClr val="FFFFFF"/>
      </a:lt1>
      <a:dk2>
        <a:srgbClr val="E9E9F3"/>
      </a:dk2>
      <a:lt2>
        <a:srgbClr val="F2F6FC"/>
      </a:lt2>
      <a:accent1>
        <a:srgbClr val="E9F7FC"/>
      </a:accent1>
      <a:accent2>
        <a:srgbClr val="FFEFDA"/>
      </a:accent2>
      <a:accent3>
        <a:srgbClr val="ECF8F5"/>
      </a:accent3>
      <a:accent4>
        <a:srgbClr val="FEF2F6"/>
      </a:accent4>
      <a:accent5>
        <a:srgbClr val="E6E6EA"/>
      </a:accent5>
      <a:accent6>
        <a:srgbClr val="F0F6ED"/>
      </a:accent6>
      <a:hlink>
        <a:srgbClr val="3197A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