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10692000"/>
  <p:notesSz cx="7560000" cy="10692000"/>
  <p:embeddedFontLst>
    <p:embeddedFont>
      <p:font typeface="Quicksan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icksand-bold.fntdata"/><Relationship Id="rId14"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6600"/>
              <a:buNone/>
              <a:defRPr sz="6600"/>
            </a:lvl1pPr>
            <a:lvl2pPr lvl="1" algn="ctr">
              <a:lnSpc>
                <a:spcPct val="100000"/>
              </a:lnSpc>
              <a:spcBef>
                <a:spcPts val="0"/>
              </a:spcBef>
              <a:spcAft>
                <a:spcPts val="0"/>
              </a:spcAft>
              <a:buSzPts val="6600"/>
              <a:buNone/>
              <a:defRPr sz="6600"/>
            </a:lvl2pPr>
            <a:lvl3pPr lvl="2" algn="ctr">
              <a:lnSpc>
                <a:spcPct val="100000"/>
              </a:lnSpc>
              <a:spcBef>
                <a:spcPts val="0"/>
              </a:spcBef>
              <a:spcAft>
                <a:spcPts val="0"/>
              </a:spcAft>
              <a:buSzPts val="6600"/>
              <a:buNone/>
              <a:defRPr sz="6600"/>
            </a:lvl3pPr>
            <a:lvl4pPr lvl="3" algn="ctr">
              <a:lnSpc>
                <a:spcPct val="100000"/>
              </a:lnSpc>
              <a:spcBef>
                <a:spcPts val="0"/>
              </a:spcBef>
              <a:spcAft>
                <a:spcPts val="0"/>
              </a:spcAft>
              <a:buSzPts val="6600"/>
              <a:buNone/>
              <a:defRPr sz="6600"/>
            </a:lvl4pPr>
            <a:lvl5pPr lvl="4" algn="ctr">
              <a:lnSpc>
                <a:spcPct val="100000"/>
              </a:lnSpc>
              <a:spcBef>
                <a:spcPts val="0"/>
              </a:spcBef>
              <a:spcAft>
                <a:spcPts val="0"/>
              </a:spcAft>
              <a:buSzPts val="6600"/>
              <a:buNone/>
              <a:defRPr sz="6600"/>
            </a:lvl5pPr>
            <a:lvl6pPr lvl="5" algn="ctr">
              <a:lnSpc>
                <a:spcPct val="100000"/>
              </a:lnSpc>
              <a:spcBef>
                <a:spcPts val="0"/>
              </a:spcBef>
              <a:spcAft>
                <a:spcPts val="0"/>
              </a:spcAft>
              <a:buSzPts val="6600"/>
              <a:buNone/>
              <a:defRPr sz="6600"/>
            </a:lvl6pPr>
            <a:lvl7pPr lvl="6" algn="ctr">
              <a:lnSpc>
                <a:spcPct val="100000"/>
              </a:lnSpc>
              <a:spcBef>
                <a:spcPts val="0"/>
              </a:spcBef>
              <a:spcAft>
                <a:spcPts val="0"/>
              </a:spcAft>
              <a:buSzPts val="6600"/>
              <a:buNone/>
              <a:defRPr sz="6600"/>
            </a:lvl7pPr>
            <a:lvl8pPr lvl="7" algn="ctr">
              <a:lnSpc>
                <a:spcPct val="100000"/>
              </a:lnSpc>
              <a:spcBef>
                <a:spcPts val="0"/>
              </a:spcBef>
              <a:spcAft>
                <a:spcPts val="0"/>
              </a:spcAft>
              <a:buSzPts val="6600"/>
              <a:buNone/>
              <a:defRPr sz="6600"/>
            </a:lvl8pPr>
            <a:lvl9pPr lvl="8" algn="ctr">
              <a:lnSpc>
                <a:spcPct val="100000"/>
              </a:lnSpc>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a:noFill/>
          <a:ln>
            <a:noFill/>
          </a:ln>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64468" y="6218168"/>
            <a:ext cx="7014300" cy="889500"/>
          </a:xfrm>
          <a:prstGeom prst="rect">
            <a:avLst/>
          </a:prstGeom>
          <a:noFill/>
          <a:ln>
            <a:noFill/>
          </a:ln>
        </p:spPr>
        <p:txBody>
          <a:bodyPr anchorCtr="0" anchor="ctr" bIns="116050" lIns="116050" spcFirstLastPara="1" rIns="116050" wrap="square" tIns="116050">
            <a:noAutofit/>
          </a:bodyPr>
          <a:lstStyle>
            <a:lvl1pPr indent="-228600" lvl="0" marL="457200" algn="l">
              <a:lnSpc>
                <a:spcPct val="100000"/>
              </a:lnSpc>
              <a:spcBef>
                <a:spcPts val="0"/>
              </a:spcBef>
              <a:spcAft>
                <a:spcPts val="0"/>
              </a:spcAft>
              <a:buSzPts val="2300"/>
              <a:buNone/>
              <a:defRPr/>
            </a:lvl1pPr>
          </a:lstStyle>
          <a:p/>
        </p:txBody>
      </p:sp>
      <p:sp>
        <p:nvSpPr>
          <p:cNvPr id="45" name="Google Shape;45;p1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64468" y="1625801"/>
            <a:ext cx="9963000" cy="28860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15200"/>
              <a:buNone/>
              <a:defRPr sz="15200"/>
            </a:lvl1pPr>
            <a:lvl2pPr lvl="1" algn="ctr">
              <a:lnSpc>
                <a:spcPct val="100000"/>
              </a:lnSpc>
              <a:spcBef>
                <a:spcPts val="0"/>
              </a:spcBef>
              <a:spcAft>
                <a:spcPts val="0"/>
              </a:spcAft>
              <a:buSzPts val="15200"/>
              <a:buNone/>
              <a:defRPr sz="15200"/>
            </a:lvl2pPr>
            <a:lvl3pPr lvl="2" algn="ctr">
              <a:lnSpc>
                <a:spcPct val="100000"/>
              </a:lnSpc>
              <a:spcBef>
                <a:spcPts val="0"/>
              </a:spcBef>
              <a:spcAft>
                <a:spcPts val="0"/>
              </a:spcAft>
              <a:buSzPts val="15200"/>
              <a:buNone/>
              <a:defRPr sz="15200"/>
            </a:lvl3pPr>
            <a:lvl4pPr lvl="3" algn="ctr">
              <a:lnSpc>
                <a:spcPct val="100000"/>
              </a:lnSpc>
              <a:spcBef>
                <a:spcPts val="0"/>
              </a:spcBef>
              <a:spcAft>
                <a:spcPts val="0"/>
              </a:spcAft>
              <a:buSzPts val="15200"/>
              <a:buNone/>
              <a:defRPr sz="15200"/>
            </a:lvl4pPr>
            <a:lvl5pPr lvl="4" algn="ctr">
              <a:lnSpc>
                <a:spcPct val="100000"/>
              </a:lnSpc>
              <a:spcBef>
                <a:spcPts val="0"/>
              </a:spcBef>
              <a:spcAft>
                <a:spcPts val="0"/>
              </a:spcAft>
              <a:buSzPts val="15200"/>
              <a:buNone/>
              <a:defRPr sz="15200"/>
            </a:lvl5pPr>
            <a:lvl6pPr lvl="5" algn="ctr">
              <a:lnSpc>
                <a:spcPct val="100000"/>
              </a:lnSpc>
              <a:spcBef>
                <a:spcPts val="0"/>
              </a:spcBef>
              <a:spcAft>
                <a:spcPts val="0"/>
              </a:spcAft>
              <a:buSzPts val="15200"/>
              <a:buNone/>
              <a:defRPr sz="15200"/>
            </a:lvl6pPr>
            <a:lvl7pPr lvl="6" algn="ctr">
              <a:lnSpc>
                <a:spcPct val="100000"/>
              </a:lnSpc>
              <a:spcBef>
                <a:spcPts val="0"/>
              </a:spcBef>
              <a:spcAft>
                <a:spcPts val="0"/>
              </a:spcAft>
              <a:buSzPts val="15200"/>
              <a:buNone/>
              <a:defRPr sz="15200"/>
            </a:lvl7pPr>
            <a:lvl8pPr lvl="7" algn="ctr">
              <a:lnSpc>
                <a:spcPct val="100000"/>
              </a:lnSpc>
              <a:spcBef>
                <a:spcPts val="0"/>
              </a:spcBef>
              <a:spcAft>
                <a:spcPts val="0"/>
              </a:spcAft>
              <a:buSzPts val="15200"/>
              <a:buNone/>
              <a:defRPr sz="15200"/>
            </a:lvl8pPr>
            <a:lvl9pPr lvl="8" algn="ctr">
              <a:lnSpc>
                <a:spcPct val="100000"/>
              </a:lnSpc>
              <a:spcBef>
                <a:spcPts val="0"/>
              </a:spcBef>
              <a:spcAft>
                <a:spcPts val="0"/>
              </a:spcAft>
              <a:buSzPts val="15200"/>
              <a:buNone/>
              <a:defRPr sz="15200"/>
            </a:lvl9pPr>
          </a:lstStyle>
          <a:p>
            <a:r>
              <a:t>xx%</a:t>
            </a:r>
          </a:p>
        </p:txBody>
      </p:sp>
      <p:sp>
        <p:nvSpPr>
          <p:cNvPr id="48" name="Google Shape;48;p12"/>
          <p:cNvSpPr txBox="1"/>
          <p:nvPr>
            <p:ph idx="1" type="body"/>
          </p:nvPr>
        </p:nvSpPr>
        <p:spPr>
          <a:xfrm>
            <a:off x="364468" y="4633192"/>
            <a:ext cx="9963000" cy="1911900"/>
          </a:xfrm>
          <a:prstGeom prst="rect">
            <a:avLst/>
          </a:prstGeom>
          <a:noFill/>
          <a:ln>
            <a:noFill/>
          </a:ln>
        </p:spPr>
        <p:txBody>
          <a:bodyPr anchorCtr="0" anchor="t" bIns="116050" lIns="116050" spcFirstLastPara="1" rIns="116050" wrap="square" tIns="116050">
            <a:noAutofit/>
          </a:bodyPr>
          <a:lstStyle>
            <a:lvl1pPr indent="-374650" lvl="0" marL="457200" algn="ctr">
              <a:lnSpc>
                <a:spcPct val="115000"/>
              </a:lnSpc>
              <a:spcBef>
                <a:spcPts val="0"/>
              </a:spcBef>
              <a:spcAft>
                <a:spcPts val="0"/>
              </a:spcAft>
              <a:buSzPts val="2300"/>
              <a:buChar char="●"/>
              <a:defRPr/>
            </a:lvl1pPr>
            <a:lvl2pPr indent="-342900" lvl="1" marL="914400" algn="ctr">
              <a:lnSpc>
                <a:spcPct val="115000"/>
              </a:lnSpc>
              <a:spcBef>
                <a:spcPts val="2000"/>
              </a:spcBef>
              <a:spcAft>
                <a:spcPts val="0"/>
              </a:spcAft>
              <a:buSzPts val="1800"/>
              <a:buChar char="○"/>
              <a:defRPr/>
            </a:lvl2pPr>
            <a:lvl3pPr indent="-342900" lvl="2" marL="1371600" algn="ctr">
              <a:lnSpc>
                <a:spcPct val="115000"/>
              </a:lnSpc>
              <a:spcBef>
                <a:spcPts val="2000"/>
              </a:spcBef>
              <a:spcAft>
                <a:spcPts val="0"/>
              </a:spcAft>
              <a:buSzPts val="1800"/>
              <a:buChar char="■"/>
              <a:defRPr/>
            </a:lvl3pPr>
            <a:lvl4pPr indent="-342900" lvl="3" marL="1828800" algn="ctr">
              <a:lnSpc>
                <a:spcPct val="115000"/>
              </a:lnSpc>
              <a:spcBef>
                <a:spcPts val="2000"/>
              </a:spcBef>
              <a:spcAft>
                <a:spcPts val="0"/>
              </a:spcAft>
              <a:buSzPts val="1800"/>
              <a:buChar char="●"/>
              <a:defRPr/>
            </a:lvl4pPr>
            <a:lvl5pPr indent="-342900" lvl="4" marL="2286000" algn="ctr">
              <a:lnSpc>
                <a:spcPct val="115000"/>
              </a:lnSpc>
              <a:spcBef>
                <a:spcPts val="2000"/>
              </a:spcBef>
              <a:spcAft>
                <a:spcPts val="0"/>
              </a:spcAft>
              <a:buSzPts val="1800"/>
              <a:buChar char="○"/>
              <a:defRPr/>
            </a:lvl5pPr>
            <a:lvl6pPr indent="-342900" lvl="5" marL="2743200" algn="ctr">
              <a:lnSpc>
                <a:spcPct val="115000"/>
              </a:lnSpc>
              <a:spcBef>
                <a:spcPts val="2000"/>
              </a:spcBef>
              <a:spcAft>
                <a:spcPts val="0"/>
              </a:spcAft>
              <a:buSzPts val="1800"/>
              <a:buChar char="■"/>
              <a:defRPr/>
            </a:lvl6pPr>
            <a:lvl7pPr indent="-342900" lvl="6" marL="3200400" algn="ctr">
              <a:lnSpc>
                <a:spcPct val="115000"/>
              </a:lnSpc>
              <a:spcBef>
                <a:spcPts val="2000"/>
              </a:spcBef>
              <a:spcAft>
                <a:spcPts val="0"/>
              </a:spcAft>
              <a:buSzPts val="1800"/>
              <a:buChar char="●"/>
              <a:defRPr/>
            </a:lvl7pPr>
            <a:lvl8pPr indent="-342900" lvl="7" marL="3657600" algn="ctr">
              <a:lnSpc>
                <a:spcPct val="115000"/>
              </a:lnSpc>
              <a:spcBef>
                <a:spcPts val="2000"/>
              </a:spcBef>
              <a:spcAft>
                <a:spcPts val="0"/>
              </a:spcAft>
              <a:buSzPts val="1800"/>
              <a:buChar char="○"/>
              <a:defRPr/>
            </a:lvl8pPr>
            <a:lvl9pPr indent="-342900" lvl="8" marL="4114800" algn="ctr">
              <a:lnSpc>
                <a:spcPct val="115000"/>
              </a:lnSpc>
              <a:spcBef>
                <a:spcPts val="2000"/>
              </a:spcBef>
              <a:spcAft>
                <a:spcPts val="2000"/>
              </a:spcAft>
              <a:buSzPts val="1800"/>
              <a:buChar char="■"/>
              <a:defRPr/>
            </a:lvl9pPr>
          </a:lstStyle>
          <a:p/>
        </p:txBody>
      </p:sp>
      <p:sp>
        <p:nvSpPr>
          <p:cNvPr id="49" name="Google Shape;49;p12"/>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64468" y="3161354"/>
            <a:ext cx="9963000" cy="1237200"/>
          </a:xfrm>
          <a:prstGeom prst="rect">
            <a:avLst/>
          </a:prstGeom>
          <a:noFill/>
          <a:ln>
            <a:noFill/>
          </a:ln>
        </p:spPr>
        <p:txBody>
          <a:bodyPr anchorCtr="0" anchor="ctr" bIns="116050" lIns="116050" spcFirstLastPara="1" rIns="116050" wrap="square" tIns="116050">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17" name="Google Shape;17;p4"/>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0" name="Google Shape;20;p5"/>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21" name="Google Shape;21;p5"/>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6"/>
          <p:cNvSpPr txBox="1"/>
          <p:nvPr>
            <p:ph idx="1" type="body"/>
          </p:nvPr>
        </p:nvSpPr>
        <p:spPr>
          <a:xfrm>
            <a:off x="364468" y="1693927"/>
            <a:ext cx="4677000" cy="5021400"/>
          </a:xfrm>
          <a:prstGeom prst="rect">
            <a:avLst/>
          </a:prstGeom>
          <a:noFill/>
          <a:ln>
            <a:noFill/>
          </a:ln>
        </p:spPr>
        <p:txBody>
          <a:bodyPr anchorCtr="0" anchor="t" bIns="116050" lIns="116050" spcFirstLastPara="1" rIns="116050" wrap="square" tIns="116050">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5" name="Google Shape;25;p6"/>
          <p:cNvSpPr txBox="1"/>
          <p:nvPr>
            <p:ph idx="2" type="body"/>
          </p:nvPr>
        </p:nvSpPr>
        <p:spPr>
          <a:xfrm>
            <a:off x="5650483" y="1693927"/>
            <a:ext cx="4677000" cy="5021400"/>
          </a:xfrm>
          <a:prstGeom prst="rect">
            <a:avLst/>
          </a:prstGeom>
          <a:noFill/>
          <a:ln>
            <a:noFill/>
          </a:ln>
        </p:spPr>
        <p:txBody>
          <a:bodyPr anchorCtr="0" anchor="t" bIns="116050" lIns="116050" spcFirstLastPara="1" rIns="116050" wrap="square" tIns="116050">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6" name="Google Shape;26;p6"/>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9" name="Google Shape;29;p7"/>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64468" y="816630"/>
            <a:ext cx="3283500" cy="1110600"/>
          </a:xfrm>
          <a:prstGeom prst="rect">
            <a:avLst/>
          </a:prstGeom>
          <a:noFill/>
          <a:ln>
            <a:noFill/>
          </a:ln>
        </p:spPr>
        <p:txBody>
          <a:bodyPr anchorCtr="0" anchor="b" bIns="116050" lIns="116050" spcFirstLastPara="1" rIns="116050" wrap="square" tIns="11605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2" name="Google Shape;32;p8"/>
          <p:cNvSpPr txBox="1"/>
          <p:nvPr>
            <p:ph idx="1" type="body"/>
          </p:nvPr>
        </p:nvSpPr>
        <p:spPr>
          <a:xfrm>
            <a:off x="364468" y="2042457"/>
            <a:ext cx="3283500" cy="4673100"/>
          </a:xfrm>
          <a:prstGeom prst="rect">
            <a:avLst/>
          </a:prstGeom>
          <a:noFill/>
          <a:ln>
            <a:noFill/>
          </a:ln>
        </p:spPr>
        <p:txBody>
          <a:bodyPr anchorCtr="0" anchor="t" bIns="116050" lIns="116050" spcFirstLastPara="1" rIns="116050" wrap="square" tIns="116050">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3" name="Google Shape;33;p8"/>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573245" y="661638"/>
            <a:ext cx="7445700" cy="6012600"/>
          </a:xfrm>
          <a:prstGeom prst="rect">
            <a:avLst/>
          </a:prstGeom>
          <a:noFill/>
          <a:ln>
            <a:noFill/>
          </a:ln>
        </p:spPr>
        <p:txBody>
          <a:bodyPr anchorCtr="0" anchor="ctr" bIns="116050" lIns="116050" spcFirstLastPara="1" rIns="116050" wrap="square" tIns="116050">
            <a:noAutofit/>
          </a:bodyPr>
          <a:lstStyle>
            <a:lvl1pPr lvl="0" algn="l">
              <a:lnSpc>
                <a:spcPct val="100000"/>
              </a:lnSpc>
              <a:spcBef>
                <a:spcPts val="0"/>
              </a:spcBef>
              <a:spcAft>
                <a:spcPts val="0"/>
              </a:spcAft>
              <a:buSzPts val="6100"/>
              <a:buNone/>
              <a:defRPr sz="6100"/>
            </a:lvl1pPr>
            <a:lvl2pPr lvl="1" algn="l">
              <a:lnSpc>
                <a:spcPct val="100000"/>
              </a:lnSpc>
              <a:spcBef>
                <a:spcPts val="0"/>
              </a:spcBef>
              <a:spcAft>
                <a:spcPts val="0"/>
              </a:spcAft>
              <a:buSzPts val="6100"/>
              <a:buNone/>
              <a:defRPr sz="6100"/>
            </a:lvl2pPr>
            <a:lvl3pPr lvl="2" algn="l">
              <a:lnSpc>
                <a:spcPct val="100000"/>
              </a:lnSpc>
              <a:spcBef>
                <a:spcPts val="0"/>
              </a:spcBef>
              <a:spcAft>
                <a:spcPts val="0"/>
              </a:spcAft>
              <a:buSzPts val="6100"/>
              <a:buNone/>
              <a:defRPr sz="6100"/>
            </a:lvl3pPr>
            <a:lvl4pPr lvl="3" algn="l">
              <a:lnSpc>
                <a:spcPct val="100000"/>
              </a:lnSpc>
              <a:spcBef>
                <a:spcPts val="0"/>
              </a:spcBef>
              <a:spcAft>
                <a:spcPts val="0"/>
              </a:spcAft>
              <a:buSzPts val="6100"/>
              <a:buNone/>
              <a:defRPr sz="6100"/>
            </a:lvl4pPr>
            <a:lvl5pPr lvl="4" algn="l">
              <a:lnSpc>
                <a:spcPct val="100000"/>
              </a:lnSpc>
              <a:spcBef>
                <a:spcPts val="0"/>
              </a:spcBef>
              <a:spcAft>
                <a:spcPts val="0"/>
              </a:spcAft>
              <a:buSzPts val="6100"/>
              <a:buNone/>
              <a:defRPr sz="6100"/>
            </a:lvl5pPr>
            <a:lvl6pPr lvl="5" algn="l">
              <a:lnSpc>
                <a:spcPct val="100000"/>
              </a:lnSpc>
              <a:spcBef>
                <a:spcPts val="0"/>
              </a:spcBef>
              <a:spcAft>
                <a:spcPts val="0"/>
              </a:spcAft>
              <a:buSzPts val="6100"/>
              <a:buNone/>
              <a:defRPr sz="6100"/>
            </a:lvl6pPr>
            <a:lvl7pPr lvl="6" algn="l">
              <a:lnSpc>
                <a:spcPct val="100000"/>
              </a:lnSpc>
              <a:spcBef>
                <a:spcPts val="0"/>
              </a:spcBef>
              <a:spcAft>
                <a:spcPts val="0"/>
              </a:spcAft>
              <a:buSzPts val="6100"/>
              <a:buNone/>
              <a:defRPr sz="6100"/>
            </a:lvl7pPr>
            <a:lvl8pPr lvl="7" algn="l">
              <a:lnSpc>
                <a:spcPct val="100000"/>
              </a:lnSpc>
              <a:spcBef>
                <a:spcPts val="0"/>
              </a:spcBef>
              <a:spcAft>
                <a:spcPts val="0"/>
              </a:spcAft>
              <a:buSzPts val="6100"/>
              <a:buNone/>
              <a:defRPr sz="6100"/>
            </a:lvl8pPr>
            <a:lvl9pPr lvl="8" algn="l">
              <a:lnSpc>
                <a:spcPct val="100000"/>
              </a:lnSpc>
              <a:spcBef>
                <a:spcPts val="0"/>
              </a:spcBef>
              <a:spcAft>
                <a:spcPts val="0"/>
              </a:spcAft>
              <a:buSzPts val="6100"/>
              <a:buNone/>
              <a:defRPr sz="6100"/>
            </a:lvl9pPr>
          </a:lstStyle>
          <a:p/>
        </p:txBody>
      </p:sp>
      <p:sp>
        <p:nvSpPr>
          <p:cNvPr id="36" name="Google Shape;36;p9"/>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310447" y="1812541"/>
            <a:ext cx="4730100" cy="21786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40" name="Google Shape;40;p10"/>
          <p:cNvSpPr txBox="1"/>
          <p:nvPr>
            <p:ph idx="1" type="subTitle"/>
          </p:nvPr>
        </p:nvSpPr>
        <p:spPr>
          <a:xfrm>
            <a:off x="310447" y="4120005"/>
            <a:ext cx="4730100" cy="1815300"/>
          </a:xfrm>
          <a:prstGeom prst="rect">
            <a:avLst/>
          </a:prstGeom>
          <a:noFill/>
          <a:ln>
            <a:noFill/>
          </a:ln>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41" name="Google Shape;41;p10"/>
          <p:cNvSpPr txBox="1"/>
          <p:nvPr>
            <p:ph idx="2" type="body"/>
          </p:nvPr>
        </p:nvSpPr>
        <p:spPr>
          <a:xfrm>
            <a:off x="5775715" y="1064257"/>
            <a:ext cx="4486500" cy="5431200"/>
          </a:xfrm>
          <a:prstGeom prst="rect">
            <a:avLst/>
          </a:prstGeom>
          <a:noFill/>
          <a:ln>
            <a:noFill/>
          </a:ln>
        </p:spPr>
        <p:txBody>
          <a:bodyPr anchorCtr="0" anchor="ctr" bIns="116050" lIns="116050" spcFirstLastPara="1" rIns="116050" wrap="square" tIns="116050">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42" name="Google Shape;42;p10"/>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marR="0" rtl="0" algn="l">
              <a:lnSpc>
                <a:spcPct val="115000"/>
              </a:lnSpc>
              <a:spcBef>
                <a:spcPts val="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1pPr>
            <a:lvl2pPr indent="-342900" lvl="1" marL="9144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42900" lvl="2" marL="13716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15000"/>
              </a:lnSpc>
              <a:spcBef>
                <a:spcPts val="2000"/>
              </a:spcBef>
              <a:spcAft>
                <a:spcPts val="200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pixabay.com/vectors/tractor-equipment-machinery-work-39882/" TargetMode="External"/><Relationship Id="rId10" Type="http://schemas.openxmlformats.org/officeDocument/2006/relationships/hyperlink" Target="https://pixabay.com/vectors/boy-eye-glasses-hair-hipster-icon-1299608/" TargetMode="External"/><Relationship Id="rId13" Type="http://schemas.openxmlformats.org/officeDocument/2006/relationships/hyperlink" Target="https://pixabay.com/vectors/key-lock-web-1294351/" TargetMode="External"/><Relationship Id="rId12" Type="http://schemas.openxmlformats.org/officeDocument/2006/relationships/hyperlink" Target="https://pixabay.com/vectors/safety-locker-safe-money-locked-158528/"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pixabay.com/vectors/hacker-anonymous-criminal-internet-6639626/" TargetMode="External"/><Relationship Id="rId4" Type="http://schemas.openxmlformats.org/officeDocument/2006/relationships/hyperlink" Target="https://pixabay.com/vectors/coronavirus-line-art-virus-5019475/" TargetMode="External"/><Relationship Id="rId9" Type="http://schemas.openxmlformats.org/officeDocument/2006/relationships/hyperlink" Target="https://pixabay.com/vectors/hook-fishing-angling-fishhook-1747990/" TargetMode="External"/><Relationship Id="rId14" Type="http://schemas.openxmlformats.org/officeDocument/2006/relationships/hyperlink" Target="https://pixabay.com/vectors/calendar-date-schedule-icon-1294841/" TargetMode="External"/><Relationship Id="rId5" Type="http://schemas.openxmlformats.org/officeDocument/2006/relationships/hyperlink" Target="https://pixabay.com/vectors/usb-disk-disc-storage-technology-47552/" TargetMode="External"/><Relationship Id="rId6" Type="http://schemas.openxmlformats.org/officeDocument/2006/relationships/hyperlink" Target="https://pixabay.com/vectors/the-door-open-door-openly-office-1389755/" TargetMode="External"/><Relationship Id="rId7" Type="http://schemas.openxmlformats.org/officeDocument/2006/relationships/hyperlink" Target="https://pixabay.com/vectors/man-walking-confident-silhouette-2759950/" TargetMode="External"/><Relationship Id="rId8" Type="http://schemas.openxmlformats.org/officeDocument/2006/relationships/hyperlink" Target="https://pixabay.com/vectors/padlock-lock-security-protection-3032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80225" y="1612900"/>
            <a:ext cx="7165500" cy="287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0"/>
              </a:spcBef>
              <a:spcAft>
                <a:spcPts val="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Defend the net</a:t>
            </a:r>
            <a:endParaRPr b="1" i="0" sz="2400" u="none" cap="none" strike="noStrike">
              <a:solidFill>
                <a:srgbClr val="5B5BA5"/>
              </a:solidFill>
              <a:latin typeface="Quicksand"/>
              <a:ea typeface="Quicksand"/>
              <a:cs typeface="Quicksand"/>
              <a:sym typeface="Quicksand"/>
            </a:endParaRPr>
          </a:p>
          <a:p>
            <a:pPr indent="0" lvl="0" marL="0" marR="0" rtl="0" algn="l">
              <a:lnSpc>
                <a:spcPct val="115000"/>
              </a:lnSpc>
              <a:spcBef>
                <a:spcPts val="1800"/>
              </a:spcBef>
              <a:spcAft>
                <a:spcPts val="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Introduction</a:t>
            </a:r>
            <a:endParaRPr b="0" i="0" sz="1600" u="none" cap="none" strike="noStrike">
              <a:solidFill>
                <a:schemeClr val="dk1"/>
              </a:solidFill>
              <a:latin typeface="Quicksand"/>
              <a:ea typeface="Quicksand"/>
              <a:cs typeface="Quicksand"/>
              <a:sym typeface="Quicksand"/>
            </a:endParaRPr>
          </a:p>
          <a:p>
            <a:pPr indent="0" lvl="0" marL="0" marR="0" rtl="0" algn="l">
              <a:lnSpc>
                <a:spcPct val="115000"/>
              </a:lnSpc>
              <a:spcBef>
                <a:spcPts val="60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This slide deck contains a class set of </a:t>
            </a:r>
            <a:r>
              <a:rPr b="1" i="0" lang="en-GB" sz="1100" u="none" cap="none" strike="noStrike">
                <a:solidFill>
                  <a:schemeClr val="dk1"/>
                </a:solidFill>
                <a:latin typeface="Quicksand"/>
                <a:ea typeface="Quicksand"/>
                <a:cs typeface="Quicksand"/>
                <a:sym typeface="Quicksand"/>
              </a:rPr>
              <a:t>alert </a:t>
            </a:r>
            <a:r>
              <a:rPr b="0" i="0" lang="en-GB" sz="1100" u="none" cap="none" strike="noStrike">
                <a:solidFill>
                  <a:schemeClr val="dk1"/>
                </a:solidFill>
                <a:latin typeface="Quicksand"/>
                <a:ea typeface="Quicksand"/>
                <a:cs typeface="Quicksand"/>
                <a:sym typeface="Quicksand"/>
              </a:rPr>
              <a:t>and </a:t>
            </a:r>
            <a:r>
              <a:rPr b="1" i="0" lang="en-GB" sz="1100" u="none" cap="none" strike="noStrike">
                <a:solidFill>
                  <a:schemeClr val="dk1"/>
                </a:solidFill>
                <a:latin typeface="Quicksand"/>
                <a:ea typeface="Quicksand"/>
                <a:cs typeface="Quicksand"/>
                <a:sym typeface="Quicksand"/>
              </a:rPr>
              <a:t>defense </a:t>
            </a:r>
            <a:r>
              <a:rPr b="0" i="0" lang="en-GB" sz="1100" u="none" cap="none" strike="noStrike">
                <a:solidFill>
                  <a:schemeClr val="dk1"/>
                </a:solidFill>
                <a:latin typeface="Quicksand"/>
                <a:ea typeface="Quicksand"/>
                <a:cs typeface="Quicksand"/>
                <a:sym typeface="Quicksand"/>
              </a:rPr>
              <a:t>cards for the ‘Defend the net’ game.</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rPr b="1" i="0" lang="en-GB" sz="1100" u="none" cap="none" strike="noStrike">
                <a:solidFill>
                  <a:schemeClr val="dk1"/>
                </a:solidFill>
                <a:latin typeface="Quicksand"/>
                <a:ea typeface="Quicksand"/>
                <a:cs typeface="Quicksand"/>
                <a:sym typeface="Quicksand"/>
              </a:rPr>
              <a:t>Print </a:t>
            </a:r>
            <a:r>
              <a:rPr b="0" i="0" lang="en-GB" sz="1100" u="none" cap="none" strike="noStrike">
                <a:solidFill>
                  <a:schemeClr val="dk1"/>
                </a:solidFill>
                <a:latin typeface="Quicksand"/>
                <a:ea typeface="Quicksand"/>
                <a:cs typeface="Quicksand"/>
                <a:sym typeface="Quicksand"/>
              </a:rPr>
              <a:t>a copy of the following slides in this resource and </a:t>
            </a:r>
            <a:r>
              <a:rPr b="1" i="0" lang="en-GB" sz="1100" u="none" cap="none" strike="noStrike">
                <a:solidFill>
                  <a:schemeClr val="dk1"/>
                </a:solidFill>
                <a:latin typeface="Quicksand"/>
                <a:ea typeface="Quicksand"/>
                <a:cs typeface="Quicksand"/>
                <a:sym typeface="Quicksand"/>
              </a:rPr>
              <a:t>cut the cards</a:t>
            </a:r>
            <a:r>
              <a:rPr b="0" i="0" lang="en-GB" sz="1100" u="none" cap="none" strike="noStrike">
                <a:solidFill>
                  <a:schemeClr val="dk1"/>
                </a:solidFill>
                <a:latin typeface="Quicksand"/>
                <a:ea typeface="Quicksand"/>
                <a:cs typeface="Quicksand"/>
                <a:sym typeface="Quicksand"/>
              </a:rPr>
              <a:t> in preparation for the game.</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You will need </a:t>
            </a:r>
            <a:r>
              <a:rPr b="1" i="0" lang="en-GB" sz="1100" u="none" cap="none" strike="noStrike">
                <a:solidFill>
                  <a:schemeClr val="dk1"/>
                </a:solidFill>
                <a:latin typeface="Quicksand"/>
                <a:ea typeface="Quicksand"/>
                <a:cs typeface="Quicksand"/>
                <a:sym typeface="Quicksand"/>
              </a:rPr>
              <a:t>one </a:t>
            </a:r>
            <a:r>
              <a:rPr b="0" i="0" lang="en-GB" sz="1100" u="none" cap="none" strike="noStrike">
                <a:solidFill>
                  <a:schemeClr val="dk1"/>
                </a:solidFill>
                <a:latin typeface="Quicksand"/>
                <a:ea typeface="Quicksand"/>
                <a:cs typeface="Quicksand"/>
                <a:sym typeface="Quicksand"/>
              </a:rPr>
              <a:t>pile of </a:t>
            </a:r>
            <a:r>
              <a:rPr b="1" i="0" lang="en-GB" sz="1100" u="none" cap="none" strike="noStrike">
                <a:solidFill>
                  <a:schemeClr val="dk1"/>
                </a:solidFill>
                <a:latin typeface="Quicksand"/>
                <a:ea typeface="Quicksand"/>
                <a:cs typeface="Quicksand"/>
                <a:sym typeface="Quicksand"/>
              </a:rPr>
              <a:t>alert cards</a:t>
            </a:r>
            <a:r>
              <a:rPr b="0" i="0" lang="en-GB" sz="1100" u="none" cap="none" strike="noStrike">
                <a:solidFill>
                  <a:schemeClr val="dk1"/>
                </a:solidFill>
                <a:latin typeface="Quicksand"/>
                <a:ea typeface="Quicksand"/>
                <a:cs typeface="Quicksand"/>
                <a:sym typeface="Quicksand"/>
              </a:rPr>
              <a:t> and </a:t>
            </a:r>
            <a:r>
              <a:rPr b="1" i="0" lang="en-GB" sz="1100" u="none" cap="none" strike="noStrike">
                <a:solidFill>
                  <a:schemeClr val="dk1"/>
                </a:solidFill>
                <a:latin typeface="Quicksand"/>
                <a:ea typeface="Quicksand"/>
                <a:cs typeface="Quicksand"/>
                <a:sym typeface="Quicksand"/>
              </a:rPr>
              <a:t>one </a:t>
            </a:r>
            <a:r>
              <a:rPr b="0" i="0" lang="en-GB" sz="1100" u="none" cap="none" strike="noStrike">
                <a:solidFill>
                  <a:schemeClr val="dk1"/>
                </a:solidFill>
                <a:latin typeface="Quicksand"/>
                <a:ea typeface="Quicksand"/>
                <a:cs typeface="Quicksand"/>
                <a:sym typeface="Quicksand"/>
              </a:rPr>
              <a:t>pile of </a:t>
            </a:r>
            <a:r>
              <a:rPr b="1" i="0" lang="en-GB" sz="1100" u="none" cap="none" strike="noStrike">
                <a:solidFill>
                  <a:schemeClr val="dk1"/>
                </a:solidFill>
                <a:latin typeface="Quicksand"/>
                <a:ea typeface="Quicksand"/>
                <a:cs typeface="Quicksand"/>
                <a:sym typeface="Quicksand"/>
              </a:rPr>
              <a:t>defense cards</a:t>
            </a:r>
            <a:r>
              <a:rPr b="0" i="0" lang="en-GB" sz="1100" u="none" cap="none" strike="noStrike">
                <a:solidFill>
                  <a:schemeClr val="dk1"/>
                </a:solidFill>
                <a:latin typeface="Quicksand"/>
                <a:ea typeface="Quicksand"/>
                <a:cs typeface="Quicksand"/>
                <a:sym typeface="Quicksand"/>
              </a:rPr>
              <a:t>. Some of the </a:t>
            </a:r>
            <a:r>
              <a:rPr b="1" i="0" lang="en-GB" sz="1100" u="none" cap="none" strike="noStrike">
                <a:solidFill>
                  <a:schemeClr val="dk1"/>
                </a:solidFill>
                <a:latin typeface="Quicksand"/>
                <a:ea typeface="Quicksand"/>
                <a:cs typeface="Quicksand"/>
                <a:sym typeface="Quicksand"/>
              </a:rPr>
              <a:t>defense cards</a:t>
            </a:r>
            <a:r>
              <a:rPr b="0" i="0" lang="en-GB" sz="1100" u="none" cap="none" strike="noStrike">
                <a:solidFill>
                  <a:schemeClr val="dk1"/>
                </a:solidFill>
                <a:latin typeface="Quicksand"/>
                <a:ea typeface="Quicksand"/>
                <a:cs typeface="Quicksand"/>
                <a:sym typeface="Quicksand"/>
              </a:rPr>
              <a:t> have been repeated to increase the odds of learners receiving these cards in the game.</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Note: You might want to print them onto different coloured paper to make them more distinguishable. </a:t>
            </a:r>
            <a:endParaRPr b="0" i="0" sz="1100" u="none" cap="none" strike="noStrike">
              <a:solidFill>
                <a:schemeClr val="dk1"/>
              </a:solidFill>
              <a:latin typeface="Quicksand"/>
              <a:ea typeface="Quicksand"/>
              <a:cs typeface="Quicksand"/>
              <a:sym typeface="Quicksand"/>
            </a:endParaRPr>
          </a:p>
        </p:txBody>
      </p:sp>
      <p:sp>
        <p:nvSpPr>
          <p:cNvPr id="55" name="Google Shape;55;p13"/>
          <p:cNvSpPr txBox="1"/>
          <p:nvPr/>
        </p:nvSpPr>
        <p:spPr>
          <a:xfrm>
            <a:off x="680225" y="4531150"/>
            <a:ext cx="9568800" cy="287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Image sources:</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Hacker - </a:t>
            </a:r>
            <a:r>
              <a:rPr b="0" i="0" lang="en-GB" sz="900" u="sng" cap="none" strike="noStrike">
                <a:solidFill>
                  <a:schemeClr val="hlink"/>
                </a:solidFill>
                <a:latin typeface="Quicksand"/>
                <a:ea typeface="Quicksand"/>
                <a:cs typeface="Quicksand"/>
                <a:sym typeface="Quicksand"/>
                <a:hlinkClick r:id="rId3"/>
              </a:rPr>
              <a:t>https://pixabay.com/vectors/hacker-anonymous-criminal-internet-6639626/</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Virus - </a:t>
            </a:r>
            <a:r>
              <a:rPr b="0" i="0" lang="en-GB" sz="900" u="sng" cap="none" strike="noStrike">
                <a:solidFill>
                  <a:schemeClr val="hlink"/>
                </a:solidFill>
                <a:latin typeface="Quicksand"/>
                <a:ea typeface="Quicksand"/>
                <a:cs typeface="Quicksand"/>
                <a:sym typeface="Quicksand"/>
                <a:hlinkClick r:id="rId4"/>
              </a:rPr>
              <a:t>https://pixabay.com/vectors/coronavirus-line-art-virus-5019475/</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Memory stick - </a:t>
            </a:r>
            <a:r>
              <a:rPr b="0" i="0" lang="en-GB" sz="900" u="sng" cap="none" strike="noStrike">
                <a:solidFill>
                  <a:schemeClr val="hlink"/>
                </a:solidFill>
                <a:latin typeface="Quicksand"/>
                <a:ea typeface="Quicksand"/>
                <a:cs typeface="Quicksand"/>
                <a:sym typeface="Quicksand"/>
                <a:hlinkClick r:id="rId5"/>
              </a:rPr>
              <a:t>https://pixabay.com/vectors/usb-disk-disc-storage-technology-47552/</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Door - </a:t>
            </a:r>
            <a:r>
              <a:rPr b="0" i="0" lang="en-GB" sz="900" u="sng" cap="none" strike="noStrike">
                <a:solidFill>
                  <a:schemeClr val="hlink"/>
                </a:solidFill>
                <a:latin typeface="Quicksand"/>
                <a:ea typeface="Quicksand"/>
                <a:cs typeface="Quicksand"/>
                <a:sym typeface="Quicksand"/>
                <a:hlinkClick r:id="rId6"/>
              </a:rPr>
              <a:t>https://pixabay.com/vectors/the-door-open-door-openly-office-1389755/</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Stranger - </a:t>
            </a:r>
            <a:r>
              <a:rPr b="0" i="0" lang="en-GB" sz="900" u="sng" cap="none" strike="noStrike">
                <a:solidFill>
                  <a:schemeClr val="hlink"/>
                </a:solidFill>
                <a:latin typeface="Quicksand"/>
                <a:ea typeface="Quicksand"/>
                <a:cs typeface="Quicksand"/>
                <a:sym typeface="Quicksand"/>
                <a:hlinkClick r:id="rId7"/>
              </a:rPr>
              <a:t>https://pixabay.com/vectors/man-walking-confident-silhouette-2759950/</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Lock - </a:t>
            </a:r>
            <a:r>
              <a:rPr b="0" i="0" lang="en-GB" sz="900" u="sng" cap="none" strike="noStrike">
                <a:solidFill>
                  <a:schemeClr val="hlink"/>
                </a:solidFill>
                <a:latin typeface="Quicksand"/>
                <a:ea typeface="Quicksand"/>
                <a:cs typeface="Quicksand"/>
                <a:sym typeface="Quicksand"/>
                <a:hlinkClick r:id="rId8"/>
              </a:rPr>
              <a:t>https://pixabay.com/vectors/padlock-lock-security-protection-303266/</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Fish hook - </a:t>
            </a:r>
            <a:r>
              <a:rPr b="0" i="0" lang="en-GB" sz="900" u="sng" cap="none" strike="noStrike">
                <a:solidFill>
                  <a:schemeClr val="hlink"/>
                </a:solidFill>
                <a:latin typeface="Quicksand"/>
                <a:ea typeface="Quicksand"/>
                <a:cs typeface="Quicksand"/>
                <a:sym typeface="Quicksand"/>
                <a:hlinkClick r:id="rId9"/>
              </a:rPr>
              <a:t>https://pixabay.com/vectors/hook-fishing-angling-fishhook-1747990/</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Man in glasses - </a:t>
            </a:r>
            <a:r>
              <a:rPr b="0" i="0" lang="en-GB" sz="900" u="sng" cap="none" strike="noStrike">
                <a:solidFill>
                  <a:schemeClr val="hlink"/>
                </a:solidFill>
                <a:latin typeface="Quicksand"/>
                <a:ea typeface="Quicksand"/>
                <a:cs typeface="Quicksand"/>
                <a:sym typeface="Quicksand"/>
                <a:hlinkClick r:id="rId10"/>
              </a:rPr>
              <a:t>https://pixabay.com/vectors/boy-eye-glasses-hair-hipster-icon-1299608/</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Tractor - </a:t>
            </a:r>
            <a:r>
              <a:rPr b="0" i="0" lang="en-GB" sz="900" u="sng" cap="none" strike="noStrike">
                <a:solidFill>
                  <a:schemeClr val="hlink"/>
                </a:solidFill>
                <a:latin typeface="Quicksand"/>
                <a:ea typeface="Quicksand"/>
                <a:cs typeface="Quicksand"/>
                <a:sym typeface="Quicksand"/>
                <a:hlinkClick r:id="rId11"/>
              </a:rPr>
              <a:t>https://pixabay.com/vectors/tractor-equipment-machinery-work-39882/</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Safe - </a:t>
            </a:r>
            <a:r>
              <a:rPr b="0" i="0" lang="en-GB" sz="900" u="sng" cap="none" strike="noStrike">
                <a:solidFill>
                  <a:schemeClr val="hlink"/>
                </a:solidFill>
                <a:latin typeface="Quicksand"/>
                <a:ea typeface="Quicksand"/>
                <a:cs typeface="Quicksand"/>
                <a:sym typeface="Quicksand"/>
                <a:hlinkClick r:id="rId12"/>
              </a:rPr>
              <a:t>https://pixabay.com/vectors/safety-locker-safe-money-locked-158528/</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Key - </a:t>
            </a:r>
            <a:r>
              <a:rPr b="0" i="0" lang="en-GB" sz="900" u="sng" cap="none" strike="noStrike">
                <a:solidFill>
                  <a:schemeClr val="hlink"/>
                </a:solidFill>
                <a:latin typeface="Quicksand"/>
                <a:ea typeface="Quicksand"/>
                <a:cs typeface="Quicksand"/>
                <a:sym typeface="Quicksand"/>
                <a:hlinkClick r:id="rId13"/>
              </a:rPr>
              <a:t>https://pixabay.com/vectors/key-lock-web-1294351/</a:t>
            </a:r>
            <a:r>
              <a:rPr b="0" i="0" lang="en-GB" sz="900" u="none" cap="none" strike="noStrike">
                <a:solidFill>
                  <a:srgbClr val="666666"/>
                </a:solidFill>
                <a:latin typeface="Quicksand"/>
                <a:ea typeface="Quicksand"/>
                <a:cs typeface="Quicksand"/>
                <a:sym typeface="Quicksand"/>
              </a:rPr>
              <a:t>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Calendar - </a:t>
            </a:r>
            <a:r>
              <a:rPr b="0" i="0" lang="en-GB" sz="900" u="sng" cap="none" strike="noStrike">
                <a:solidFill>
                  <a:schemeClr val="hlink"/>
                </a:solidFill>
                <a:latin typeface="Quicksand"/>
                <a:ea typeface="Quicksand"/>
                <a:cs typeface="Quicksand"/>
                <a:sym typeface="Quicksand"/>
                <a:hlinkClick r:id="rId14"/>
              </a:rPr>
              <a:t>https://pixabay.com/vectors/calendar-date-schedule-icon-1294841/</a:t>
            </a:r>
            <a:r>
              <a:rPr b="0" i="0" lang="en-GB" sz="900" u="none" cap="none" strike="noStrike">
                <a:solidFill>
                  <a:srgbClr val="666666"/>
                </a:solidFill>
                <a:latin typeface="Quicksand"/>
                <a:ea typeface="Quicksand"/>
                <a:cs typeface="Quicksand"/>
                <a:sym typeface="Quicksand"/>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287757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Alert cards</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4641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txBox="1"/>
          <p:nvPr/>
        </p:nvSpPr>
        <p:spPr>
          <a:xfrm>
            <a:off x="464125" y="1115700"/>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pic>
        <p:nvPicPr>
          <p:cNvPr id="64" name="Google Shape;64;p14"/>
          <p:cNvPicPr preferRelativeResize="0"/>
          <p:nvPr/>
        </p:nvPicPr>
        <p:blipFill rotWithShape="1">
          <a:blip r:embed="rId3">
            <a:alphaModFix/>
          </a:blip>
          <a:srcRect b="67650" l="35874" r="36615" t="0"/>
          <a:stretch/>
        </p:blipFill>
        <p:spPr>
          <a:xfrm>
            <a:off x="3749174" y="1728613"/>
            <a:ext cx="550625" cy="485626"/>
          </a:xfrm>
          <a:prstGeom prst="rect">
            <a:avLst/>
          </a:prstGeom>
          <a:noFill/>
          <a:ln>
            <a:noFill/>
          </a:ln>
        </p:spPr>
      </p:pic>
      <p:sp>
        <p:nvSpPr>
          <p:cNvPr id="65" name="Google Shape;65;p14"/>
          <p:cNvSpPr txBox="1"/>
          <p:nvPr/>
        </p:nvSpPr>
        <p:spPr>
          <a:xfrm>
            <a:off x="464125" y="2178225"/>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The DDoS attack</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There is an unusual increase in traffic to the web server. This is causing the site to be unavailable.</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Firewall</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Increase bandwidth</a:t>
            </a:r>
            <a:endParaRPr b="0" i="0" sz="1100" u="none" cap="none" strike="noStrike">
              <a:solidFill>
                <a:srgbClr val="000000"/>
              </a:solidFill>
              <a:latin typeface="Quicksand"/>
              <a:ea typeface="Quicksand"/>
              <a:cs typeface="Quicksand"/>
              <a:sym typeface="Quicksand"/>
            </a:endParaRPr>
          </a:p>
        </p:txBody>
      </p:sp>
      <p:pic>
        <p:nvPicPr>
          <p:cNvPr id="66" name="Google Shape;66;p14"/>
          <p:cNvPicPr preferRelativeResize="0"/>
          <p:nvPr/>
        </p:nvPicPr>
        <p:blipFill rotWithShape="1">
          <a:blip r:embed="rId4">
            <a:alphaModFix/>
          </a:blip>
          <a:srcRect b="33291" l="0" r="70664" t="33980"/>
          <a:stretch/>
        </p:blipFill>
        <p:spPr>
          <a:xfrm>
            <a:off x="1395775" y="1725475"/>
            <a:ext cx="430500" cy="491902"/>
          </a:xfrm>
          <a:prstGeom prst="rect">
            <a:avLst/>
          </a:prstGeom>
          <a:noFill/>
          <a:ln>
            <a:noFill/>
          </a:ln>
        </p:spPr>
      </p:pic>
      <p:sp>
        <p:nvSpPr>
          <p:cNvPr id="67" name="Google Shape;67;p14"/>
          <p:cNvSpPr/>
          <p:nvPr/>
        </p:nvSpPr>
        <p:spPr>
          <a:xfrm>
            <a:off x="2026125" y="1383475"/>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nvSpPr>
        <p:spPr>
          <a:xfrm>
            <a:off x="2076675" y="1304350"/>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3</a:t>
            </a:r>
            <a:endParaRPr b="1" i="0" sz="3200" u="none" cap="none" strike="noStrike">
              <a:solidFill>
                <a:srgbClr val="5B5BA5"/>
              </a:solidFill>
              <a:latin typeface="Quicksand"/>
              <a:ea typeface="Quicksand"/>
              <a:cs typeface="Quicksand"/>
              <a:sym typeface="Quicksand"/>
            </a:endParaRPr>
          </a:p>
        </p:txBody>
      </p:sp>
      <p:sp>
        <p:nvSpPr>
          <p:cNvPr id="69" name="Google Shape;69;p14"/>
          <p:cNvSpPr txBox="1"/>
          <p:nvPr/>
        </p:nvSpPr>
        <p:spPr>
          <a:xfrm>
            <a:off x="2062954" y="1698698"/>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70" name="Google Shape;70;p14"/>
          <p:cNvSpPr txBox="1"/>
          <p:nvPr/>
        </p:nvSpPr>
        <p:spPr>
          <a:xfrm>
            <a:off x="287757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71" name="Google Shape;71;p14"/>
          <p:cNvSpPr txBox="1"/>
          <p:nvPr/>
        </p:nvSpPr>
        <p:spPr>
          <a:xfrm>
            <a:off x="2877575" y="2171963"/>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Virus</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 virus known as Worm589 is spreading through the internet. You are concerned that your network might be next!</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Anti-malware software</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Antivirus software</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Update software</a:t>
            </a:r>
            <a:endParaRPr b="0" i="0" sz="1100" u="none" cap="none" strike="noStrike">
              <a:solidFill>
                <a:srgbClr val="000000"/>
              </a:solidFill>
              <a:latin typeface="Quicksand"/>
              <a:ea typeface="Quicksand"/>
              <a:cs typeface="Quicksand"/>
              <a:sym typeface="Quicksand"/>
            </a:endParaRPr>
          </a:p>
        </p:txBody>
      </p:sp>
      <p:sp>
        <p:nvSpPr>
          <p:cNvPr id="72" name="Google Shape;72;p14"/>
          <p:cNvSpPr/>
          <p:nvPr/>
        </p:nvSpPr>
        <p:spPr>
          <a:xfrm>
            <a:off x="443957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txBox="1"/>
          <p:nvPr/>
        </p:nvSpPr>
        <p:spPr>
          <a:xfrm>
            <a:off x="449012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74" name="Google Shape;74;p14"/>
          <p:cNvSpPr txBox="1"/>
          <p:nvPr/>
        </p:nvSpPr>
        <p:spPr>
          <a:xfrm>
            <a:off x="447640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75" name="Google Shape;75;p14"/>
          <p:cNvSpPr/>
          <p:nvPr/>
        </p:nvSpPr>
        <p:spPr>
          <a:xfrm>
            <a:off x="529102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txBox="1"/>
          <p:nvPr/>
        </p:nvSpPr>
        <p:spPr>
          <a:xfrm>
            <a:off x="529102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77" name="Google Shape;77;p14"/>
          <p:cNvSpPr txBox="1"/>
          <p:nvPr/>
        </p:nvSpPr>
        <p:spPr>
          <a:xfrm>
            <a:off x="5291025" y="2171963"/>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The memory stick</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Your staff need to take work home on memory sticks. You need to make sure the data can’t be stolen!</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Encryption software</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Data protection training</a:t>
            </a:r>
            <a:endParaRPr b="0" i="0" sz="1100" u="none" cap="none" strike="noStrike">
              <a:solidFill>
                <a:srgbClr val="000000"/>
              </a:solidFill>
              <a:latin typeface="Quicksand"/>
              <a:ea typeface="Quicksand"/>
              <a:cs typeface="Quicksand"/>
              <a:sym typeface="Quicksand"/>
            </a:endParaRPr>
          </a:p>
        </p:txBody>
      </p:sp>
      <p:sp>
        <p:nvSpPr>
          <p:cNvPr id="78" name="Google Shape;78;p14"/>
          <p:cNvSpPr/>
          <p:nvPr/>
        </p:nvSpPr>
        <p:spPr>
          <a:xfrm>
            <a:off x="685302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txBox="1"/>
          <p:nvPr/>
        </p:nvSpPr>
        <p:spPr>
          <a:xfrm>
            <a:off x="690357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1</a:t>
            </a:r>
            <a:endParaRPr b="1" i="0" sz="3200" u="none" cap="none" strike="noStrike">
              <a:solidFill>
                <a:srgbClr val="5B5BA5"/>
              </a:solidFill>
              <a:latin typeface="Quicksand"/>
              <a:ea typeface="Quicksand"/>
              <a:cs typeface="Quicksand"/>
              <a:sym typeface="Quicksand"/>
            </a:endParaRPr>
          </a:p>
        </p:txBody>
      </p:sp>
      <p:sp>
        <p:nvSpPr>
          <p:cNvPr id="80" name="Google Shape;80;p14"/>
          <p:cNvSpPr txBox="1"/>
          <p:nvPr/>
        </p:nvSpPr>
        <p:spPr>
          <a:xfrm>
            <a:off x="6880329"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a:t>
            </a:r>
            <a:endParaRPr b="1" i="0" sz="1000" u="none" cap="none" strike="noStrike">
              <a:solidFill>
                <a:srgbClr val="5B5BA5"/>
              </a:solidFill>
              <a:latin typeface="Quicksand"/>
              <a:ea typeface="Quicksand"/>
              <a:cs typeface="Quicksand"/>
              <a:sym typeface="Quicksand"/>
            </a:endParaRPr>
          </a:p>
        </p:txBody>
      </p:sp>
      <p:pic>
        <p:nvPicPr>
          <p:cNvPr id="81" name="Google Shape;81;p14"/>
          <p:cNvPicPr preferRelativeResize="0"/>
          <p:nvPr/>
        </p:nvPicPr>
        <p:blipFill rotWithShape="1">
          <a:blip r:embed="rId5">
            <a:alphaModFix/>
          </a:blip>
          <a:srcRect b="0" l="0" r="0" t="0"/>
          <a:stretch/>
        </p:blipFill>
        <p:spPr>
          <a:xfrm>
            <a:off x="6194555" y="1802076"/>
            <a:ext cx="486756" cy="338699"/>
          </a:xfrm>
          <a:prstGeom prst="rect">
            <a:avLst/>
          </a:prstGeom>
          <a:noFill/>
          <a:ln>
            <a:noFill/>
          </a:ln>
        </p:spPr>
      </p:pic>
      <p:sp>
        <p:nvSpPr>
          <p:cNvPr id="82" name="Google Shape;82;p14"/>
          <p:cNvSpPr/>
          <p:nvPr/>
        </p:nvSpPr>
        <p:spPr>
          <a:xfrm>
            <a:off x="770447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txBox="1"/>
          <p:nvPr/>
        </p:nvSpPr>
        <p:spPr>
          <a:xfrm>
            <a:off x="770447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84" name="Google Shape;84;p14"/>
          <p:cNvSpPr txBox="1"/>
          <p:nvPr/>
        </p:nvSpPr>
        <p:spPr>
          <a:xfrm>
            <a:off x="7704475" y="2171963"/>
            <a:ext cx="2293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Access rights</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 staff member has discovered that they can see financial details of their colleagues.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Configure user access rights for all staff</a:t>
            </a:r>
            <a:endParaRPr b="0" i="0" sz="1100" u="none" cap="none" strike="noStrike">
              <a:solidFill>
                <a:srgbClr val="000000"/>
              </a:solidFill>
              <a:latin typeface="Quicksand"/>
              <a:ea typeface="Quicksand"/>
              <a:cs typeface="Quicksand"/>
              <a:sym typeface="Quicksand"/>
            </a:endParaRPr>
          </a:p>
        </p:txBody>
      </p:sp>
      <p:sp>
        <p:nvSpPr>
          <p:cNvPr id="85" name="Google Shape;85;p14"/>
          <p:cNvSpPr/>
          <p:nvPr/>
        </p:nvSpPr>
        <p:spPr>
          <a:xfrm>
            <a:off x="926647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txBox="1"/>
          <p:nvPr/>
        </p:nvSpPr>
        <p:spPr>
          <a:xfrm>
            <a:off x="931702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1</a:t>
            </a:r>
            <a:endParaRPr b="1" i="0" sz="3200" u="none" cap="none" strike="noStrike">
              <a:solidFill>
                <a:srgbClr val="5B5BA5"/>
              </a:solidFill>
              <a:latin typeface="Quicksand"/>
              <a:ea typeface="Quicksand"/>
              <a:cs typeface="Quicksand"/>
              <a:sym typeface="Quicksand"/>
            </a:endParaRPr>
          </a:p>
        </p:txBody>
      </p:sp>
      <p:sp>
        <p:nvSpPr>
          <p:cNvPr id="87" name="Google Shape;87;p14"/>
          <p:cNvSpPr txBox="1"/>
          <p:nvPr/>
        </p:nvSpPr>
        <p:spPr>
          <a:xfrm>
            <a:off x="930330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a:t>
            </a:r>
            <a:endParaRPr b="1" i="0" sz="1000" u="none" cap="none" strike="noStrike">
              <a:solidFill>
                <a:srgbClr val="5B5BA5"/>
              </a:solidFill>
              <a:latin typeface="Quicksand"/>
              <a:ea typeface="Quicksand"/>
              <a:cs typeface="Quicksand"/>
              <a:sym typeface="Quicksand"/>
            </a:endParaRPr>
          </a:p>
        </p:txBody>
      </p:sp>
      <p:sp>
        <p:nvSpPr>
          <p:cNvPr id="88" name="Google Shape;88;p14"/>
          <p:cNvSpPr/>
          <p:nvPr/>
        </p:nvSpPr>
        <p:spPr>
          <a:xfrm>
            <a:off x="464125" y="4208063"/>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txBox="1"/>
          <p:nvPr/>
        </p:nvSpPr>
        <p:spPr>
          <a:xfrm>
            <a:off x="464125" y="4208063"/>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90" name="Google Shape;90;p14"/>
          <p:cNvSpPr txBox="1"/>
          <p:nvPr/>
        </p:nvSpPr>
        <p:spPr>
          <a:xfrm>
            <a:off x="464125" y="5270588"/>
            <a:ext cx="2293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Access rights</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discover that the staff using your network have been installing software without your permission.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Configure access rights</a:t>
            </a:r>
            <a:endParaRPr b="0" i="0" sz="1100" u="none" cap="none" strike="noStrike">
              <a:solidFill>
                <a:srgbClr val="000000"/>
              </a:solidFill>
              <a:latin typeface="Quicksand"/>
              <a:ea typeface="Quicksand"/>
              <a:cs typeface="Quicksand"/>
              <a:sym typeface="Quicksand"/>
            </a:endParaRPr>
          </a:p>
        </p:txBody>
      </p:sp>
      <p:sp>
        <p:nvSpPr>
          <p:cNvPr id="91" name="Google Shape;91;p14"/>
          <p:cNvSpPr/>
          <p:nvPr/>
        </p:nvSpPr>
        <p:spPr>
          <a:xfrm>
            <a:off x="2026125" y="4475838"/>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txBox="1"/>
          <p:nvPr/>
        </p:nvSpPr>
        <p:spPr>
          <a:xfrm>
            <a:off x="2076675" y="4396713"/>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1</a:t>
            </a:r>
            <a:endParaRPr b="1" i="0" sz="3200" u="none" cap="none" strike="noStrike">
              <a:solidFill>
                <a:srgbClr val="5B5BA5"/>
              </a:solidFill>
              <a:latin typeface="Quicksand"/>
              <a:ea typeface="Quicksand"/>
              <a:cs typeface="Quicksand"/>
              <a:sym typeface="Quicksand"/>
            </a:endParaRPr>
          </a:p>
        </p:txBody>
      </p:sp>
      <p:sp>
        <p:nvSpPr>
          <p:cNvPr id="93" name="Google Shape;93;p14"/>
          <p:cNvSpPr txBox="1"/>
          <p:nvPr/>
        </p:nvSpPr>
        <p:spPr>
          <a:xfrm>
            <a:off x="2062954" y="4791061"/>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a:t>
            </a:r>
            <a:endParaRPr b="1" i="0" sz="1000" u="none" cap="none" strike="noStrike">
              <a:solidFill>
                <a:srgbClr val="5B5BA5"/>
              </a:solidFill>
              <a:latin typeface="Quicksand"/>
              <a:ea typeface="Quicksand"/>
              <a:cs typeface="Quicksand"/>
              <a:sym typeface="Quicksand"/>
            </a:endParaRPr>
          </a:p>
        </p:txBody>
      </p:sp>
      <p:sp>
        <p:nvSpPr>
          <p:cNvPr id="94" name="Google Shape;94;p14"/>
          <p:cNvSpPr/>
          <p:nvPr/>
        </p:nvSpPr>
        <p:spPr>
          <a:xfrm>
            <a:off x="2877575" y="4217613"/>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txBox="1"/>
          <p:nvPr/>
        </p:nvSpPr>
        <p:spPr>
          <a:xfrm>
            <a:off x="2877575" y="4217613"/>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96" name="Google Shape;96;p14"/>
          <p:cNvSpPr txBox="1"/>
          <p:nvPr/>
        </p:nvSpPr>
        <p:spPr>
          <a:xfrm>
            <a:off x="2877575" y="5280138"/>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Stranger danger</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are concerned that a hacker might enter the office and attempt to access the network. Staff need to know who is meant to be in the building.</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Use staff ID cards</a:t>
            </a:r>
            <a:endParaRPr b="0" i="0" sz="1100" u="none" cap="none" strike="noStrike">
              <a:solidFill>
                <a:srgbClr val="000000"/>
              </a:solidFill>
              <a:latin typeface="Quicksand"/>
              <a:ea typeface="Quicksand"/>
              <a:cs typeface="Quicksand"/>
              <a:sym typeface="Quicksand"/>
            </a:endParaRPr>
          </a:p>
        </p:txBody>
      </p:sp>
      <p:sp>
        <p:nvSpPr>
          <p:cNvPr id="97" name="Google Shape;97;p14"/>
          <p:cNvSpPr/>
          <p:nvPr/>
        </p:nvSpPr>
        <p:spPr>
          <a:xfrm>
            <a:off x="4439575" y="4485388"/>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txBox="1"/>
          <p:nvPr/>
        </p:nvSpPr>
        <p:spPr>
          <a:xfrm>
            <a:off x="4490125" y="4406263"/>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3</a:t>
            </a:r>
            <a:endParaRPr b="1" i="0" sz="3200" u="none" cap="none" strike="noStrike">
              <a:solidFill>
                <a:srgbClr val="5B5BA5"/>
              </a:solidFill>
              <a:latin typeface="Quicksand"/>
              <a:ea typeface="Quicksand"/>
              <a:cs typeface="Quicksand"/>
              <a:sym typeface="Quicksand"/>
            </a:endParaRPr>
          </a:p>
        </p:txBody>
      </p:sp>
      <p:sp>
        <p:nvSpPr>
          <p:cNvPr id="99" name="Google Shape;99;p14"/>
          <p:cNvSpPr txBox="1"/>
          <p:nvPr/>
        </p:nvSpPr>
        <p:spPr>
          <a:xfrm>
            <a:off x="4476404" y="4800611"/>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00" name="Google Shape;100;p14"/>
          <p:cNvSpPr/>
          <p:nvPr/>
        </p:nvSpPr>
        <p:spPr>
          <a:xfrm>
            <a:off x="5291025" y="421968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txBox="1"/>
          <p:nvPr/>
        </p:nvSpPr>
        <p:spPr>
          <a:xfrm>
            <a:off x="5291025" y="421968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02" name="Google Shape;102;p14"/>
          <p:cNvSpPr txBox="1"/>
          <p:nvPr/>
        </p:nvSpPr>
        <p:spPr>
          <a:xfrm>
            <a:off x="5291025" y="5282213"/>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Virus</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want to set up long-term protection from viruses on your network.</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chemeClr val="dk1"/>
                </a:solidFill>
                <a:latin typeface="Quicksand"/>
                <a:ea typeface="Quicksand"/>
                <a:cs typeface="Quicksand"/>
                <a:sym typeface="Quicksand"/>
              </a:rPr>
              <a:t>Anti-malware software</a:t>
            </a:r>
            <a:endParaRPr b="0" i="0" sz="1100" u="none" cap="none" strike="noStrike">
              <a:solidFill>
                <a:schemeClr val="dk1"/>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chemeClr val="dk1"/>
                </a:solidFill>
                <a:latin typeface="Quicksand"/>
                <a:ea typeface="Quicksand"/>
                <a:cs typeface="Quicksand"/>
                <a:sym typeface="Quicksand"/>
              </a:rPr>
              <a:t>Antivirus software</a:t>
            </a:r>
            <a:endParaRPr b="0" i="0" sz="1100" u="none" cap="none" strike="noStrike">
              <a:solidFill>
                <a:schemeClr val="dk1"/>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chemeClr val="dk1"/>
                </a:solidFill>
                <a:latin typeface="Quicksand"/>
                <a:ea typeface="Quicksand"/>
                <a:cs typeface="Quicksand"/>
                <a:sym typeface="Quicksand"/>
              </a:rPr>
              <a:t>Update software</a:t>
            </a:r>
            <a:endParaRPr b="0" i="0" sz="1100" u="none" cap="none" strike="noStrike">
              <a:solidFill>
                <a:schemeClr val="dk1"/>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chemeClr val="dk1"/>
                </a:solidFill>
                <a:latin typeface="Quicksand"/>
                <a:ea typeface="Quicksand"/>
                <a:cs typeface="Quicksand"/>
                <a:sym typeface="Quicksand"/>
              </a:rPr>
              <a:t>Firewall</a:t>
            </a:r>
            <a:endParaRPr b="0" i="0" sz="1100" u="none" cap="none" strike="noStrike">
              <a:solidFill>
                <a:schemeClr val="dk1"/>
              </a:solidFill>
              <a:latin typeface="Quicksand"/>
              <a:ea typeface="Quicksand"/>
              <a:cs typeface="Quicksand"/>
              <a:sym typeface="Quicksand"/>
            </a:endParaRPr>
          </a:p>
        </p:txBody>
      </p:sp>
      <p:sp>
        <p:nvSpPr>
          <p:cNvPr id="103" name="Google Shape;103;p14"/>
          <p:cNvSpPr/>
          <p:nvPr/>
        </p:nvSpPr>
        <p:spPr>
          <a:xfrm>
            <a:off x="6853025" y="448746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txBox="1"/>
          <p:nvPr/>
        </p:nvSpPr>
        <p:spPr>
          <a:xfrm>
            <a:off x="6903575" y="440833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105" name="Google Shape;105;p14"/>
          <p:cNvSpPr txBox="1"/>
          <p:nvPr/>
        </p:nvSpPr>
        <p:spPr>
          <a:xfrm>
            <a:off x="6889854" y="480268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06" name="Google Shape;106;p14"/>
          <p:cNvSpPr/>
          <p:nvPr/>
        </p:nvSpPr>
        <p:spPr>
          <a:xfrm>
            <a:off x="7704475" y="421968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7704475" y="421968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08" name="Google Shape;108;p14"/>
          <p:cNvSpPr txBox="1"/>
          <p:nvPr/>
        </p:nvSpPr>
        <p:spPr>
          <a:xfrm>
            <a:off x="7704475" y="5282213"/>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The password</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walk past a staff member’s desk and notice that their passwords are all on a post-it note stuck to their monitor.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Use a password manager</a:t>
            </a:r>
            <a:endParaRPr b="0" i="0" sz="1100" u="none" cap="none" strike="noStrike">
              <a:solidFill>
                <a:srgbClr val="000000"/>
              </a:solidFill>
              <a:latin typeface="Quicksand"/>
              <a:ea typeface="Quicksand"/>
              <a:cs typeface="Quicksand"/>
              <a:sym typeface="Quicksand"/>
            </a:endParaRPr>
          </a:p>
        </p:txBody>
      </p:sp>
      <p:sp>
        <p:nvSpPr>
          <p:cNvPr id="109" name="Google Shape;109;p14"/>
          <p:cNvSpPr/>
          <p:nvPr/>
        </p:nvSpPr>
        <p:spPr>
          <a:xfrm>
            <a:off x="9266475" y="448746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txBox="1"/>
          <p:nvPr/>
        </p:nvSpPr>
        <p:spPr>
          <a:xfrm>
            <a:off x="9317025" y="440833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111" name="Google Shape;111;p14"/>
          <p:cNvSpPr txBox="1"/>
          <p:nvPr/>
        </p:nvSpPr>
        <p:spPr>
          <a:xfrm>
            <a:off x="9303304" y="480268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pic>
        <p:nvPicPr>
          <p:cNvPr id="112" name="Google Shape;112;p14"/>
          <p:cNvPicPr preferRelativeResize="0"/>
          <p:nvPr/>
        </p:nvPicPr>
        <p:blipFill rotWithShape="1">
          <a:blip r:embed="rId6">
            <a:alphaModFix/>
          </a:blip>
          <a:srcRect b="0" l="0" r="0" t="0"/>
          <a:stretch/>
        </p:blipFill>
        <p:spPr>
          <a:xfrm>
            <a:off x="8709775" y="1694385"/>
            <a:ext cx="283208" cy="554099"/>
          </a:xfrm>
          <a:prstGeom prst="rect">
            <a:avLst/>
          </a:prstGeom>
          <a:noFill/>
          <a:ln>
            <a:noFill/>
          </a:ln>
        </p:spPr>
      </p:pic>
      <p:pic>
        <p:nvPicPr>
          <p:cNvPr id="113" name="Google Shape;113;p14"/>
          <p:cNvPicPr preferRelativeResize="0"/>
          <p:nvPr/>
        </p:nvPicPr>
        <p:blipFill rotWithShape="1">
          <a:blip r:embed="rId6">
            <a:alphaModFix/>
          </a:blip>
          <a:srcRect b="0" l="0" r="0" t="0"/>
          <a:stretch/>
        </p:blipFill>
        <p:spPr>
          <a:xfrm>
            <a:off x="1469425" y="4800610"/>
            <a:ext cx="283208" cy="554099"/>
          </a:xfrm>
          <a:prstGeom prst="rect">
            <a:avLst/>
          </a:prstGeom>
          <a:noFill/>
          <a:ln>
            <a:noFill/>
          </a:ln>
        </p:spPr>
      </p:pic>
      <p:pic>
        <p:nvPicPr>
          <p:cNvPr id="114" name="Google Shape;114;p14"/>
          <p:cNvPicPr preferRelativeResize="0"/>
          <p:nvPr/>
        </p:nvPicPr>
        <p:blipFill rotWithShape="1">
          <a:blip r:embed="rId7">
            <a:alphaModFix/>
          </a:blip>
          <a:srcRect b="0" l="0" r="0" t="0"/>
          <a:stretch/>
        </p:blipFill>
        <p:spPr>
          <a:xfrm>
            <a:off x="3945925" y="4794450"/>
            <a:ext cx="283200" cy="566401"/>
          </a:xfrm>
          <a:prstGeom prst="rect">
            <a:avLst/>
          </a:prstGeom>
          <a:noFill/>
          <a:ln>
            <a:noFill/>
          </a:ln>
        </p:spPr>
      </p:pic>
      <p:pic>
        <p:nvPicPr>
          <p:cNvPr id="115" name="Google Shape;115;p14"/>
          <p:cNvPicPr preferRelativeResize="0"/>
          <p:nvPr/>
        </p:nvPicPr>
        <p:blipFill rotWithShape="1">
          <a:blip r:embed="rId3">
            <a:alphaModFix/>
          </a:blip>
          <a:srcRect b="67650" l="35874" r="36615" t="0"/>
          <a:stretch/>
        </p:blipFill>
        <p:spPr>
          <a:xfrm>
            <a:off x="6162611" y="4834825"/>
            <a:ext cx="550625" cy="485626"/>
          </a:xfrm>
          <a:prstGeom prst="rect">
            <a:avLst/>
          </a:prstGeom>
          <a:noFill/>
          <a:ln>
            <a:noFill/>
          </a:ln>
        </p:spPr>
      </p:pic>
      <p:pic>
        <p:nvPicPr>
          <p:cNvPr id="116" name="Google Shape;116;p14"/>
          <p:cNvPicPr preferRelativeResize="0"/>
          <p:nvPr/>
        </p:nvPicPr>
        <p:blipFill rotWithShape="1">
          <a:blip r:embed="rId8">
            <a:alphaModFix/>
          </a:blip>
          <a:srcRect b="0" l="0" r="0" t="0"/>
          <a:stretch/>
        </p:blipFill>
        <p:spPr>
          <a:xfrm>
            <a:off x="8709775" y="4826528"/>
            <a:ext cx="283201" cy="4029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p:nvPr/>
        </p:nvSpPr>
        <p:spPr>
          <a:xfrm>
            <a:off x="287757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Alert cards</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4641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txBox="1"/>
          <p:nvPr/>
        </p:nvSpPr>
        <p:spPr>
          <a:xfrm>
            <a:off x="464125" y="1115700"/>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25" name="Google Shape;125;p15"/>
          <p:cNvSpPr txBox="1"/>
          <p:nvPr/>
        </p:nvSpPr>
        <p:spPr>
          <a:xfrm>
            <a:off x="464125" y="2178225"/>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Phishing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Every staff member in the company has received an email from an unknown payroll company asking for their bank details so that they can get paid.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Staff training</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Spam filter </a:t>
            </a:r>
            <a:endParaRPr b="0" i="0" sz="1100" u="none" cap="none" strike="noStrike">
              <a:solidFill>
                <a:srgbClr val="000000"/>
              </a:solidFill>
              <a:latin typeface="Quicksand"/>
              <a:ea typeface="Quicksand"/>
              <a:cs typeface="Quicksand"/>
              <a:sym typeface="Quicksand"/>
            </a:endParaRPr>
          </a:p>
        </p:txBody>
      </p:sp>
      <p:sp>
        <p:nvSpPr>
          <p:cNvPr id="126" name="Google Shape;126;p15"/>
          <p:cNvSpPr/>
          <p:nvPr/>
        </p:nvSpPr>
        <p:spPr>
          <a:xfrm>
            <a:off x="2026125" y="1383475"/>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txBox="1"/>
          <p:nvPr/>
        </p:nvSpPr>
        <p:spPr>
          <a:xfrm>
            <a:off x="2076675" y="1304350"/>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128" name="Google Shape;128;p15"/>
          <p:cNvSpPr txBox="1"/>
          <p:nvPr/>
        </p:nvSpPr>
        <p:spPr>
          <a:xfrm>
            <a:off x="2062954" y="1698698"/>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29" name="Google Shape;129;p15"/>
          <p:cNvSpPr txBox="1"/>
          <p:nvPr/>
        </p:nvSpPr>
        <p:spPr>
          <a:xfrm>
            <a:off x="2877575" y="2171963"/>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Phishing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receive an email asking you to sign up to the company’s new office communication system. You must enter your </a:t>
            </a:r>
            <a:r>
              <a:rPr b="0" i="0" lang="en-GB" sz="1100" u="none" cap="none" strike="noStrike">
                <a:solidFill>
                  <a:schemeClr val="dk1"/>
                </a:solidFill>
                <a:latin typeface="Quicksand"/>
                <a:ea typeface="Quicksand"/>
                <a:cs typeface="Quicksand"/>
                <a:sym typeface="Quicksand"/>
              </a:rPr>
              <a:t>company </a:t>
            </a:r>
            <a:r>
              <a:rPr b="0" i="0" lang="en-GB" sz="1100" u="none" cap="none" strike="noStrike">
                <a:solidFill>
                  <a:srgbClr val="000000"/>
                </a:solidFill>
                <a:latin typeface="Quicksand"/>
                <a:ea typeface="Quicksand"/>
                <a:cs typeface="Quicksand"/>
                <a:sym typeface="Quicksand"/>
              </a:rPr>
              <a:t>email address and password.</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Staff training</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Spam filter</a:t>
            </a:r>
            <a:endParaRPr b="0" i="0" sz="1100" u="none" cap="none" strike="noStrike">
              <a:solidFill>
                <a:srgbClr val="000000"/>
              </a:solidFill>
              <a:latin typeface="Quicksand"/>
              <a:ea typeface="Quicksand"/>
              <a:cs typeface="Quicksand"/>
              <a:sym typeface="Quicksand"/>
            </a:endParaRPr>
          </a:p>
        </p:txBody>
      </p:sp>
      <p:sp>
        <p:nvSpPr>
          <p:cNvPr id="130" name="Google Shape;130;p15"/>
          <p:cNvSpPr txBox="1"/>
          <p:nvPr/>
        </p:nvSpPr>
        <p:spPr>
          <a:xfrm>
            <a:off x="287757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31" name="Google Shape;131;p15"/>
          <p:cNvSpPr/>
          <p:nvPr/>
        </p:nvSpPr>
        <p:spPr>
          <a:xfrm>
            <a:off x="443957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nvSpPr>
        <p:spPr>
          <a:xfrm>
            <a:off x="449012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1</a:t>
            </a:r>
            <a:endParaRPr b="1" i="0" sz="3200" u="none" cap="none" strike="noStrike">
              <a:solidFill>
                <a:srgbClr val="5B5BA5"/>
              </a:solidFill>
              <a:latin typeface="Quicksand"/>
              <a:ea typeface="Quicksand"/>
              <a:cs typeface="Quicksand"/>
              <a:sym typeface="Quicksand"/>
            </a:endParaRPr>
          </a:p>
        </p:txBody>
      </p:sp>
      <p:sp>
        <p:nvSpPr>
          <p:cNvPr id="133" name="Google Shape;133;p15"/>
          <p:cNvSpPr txBox="1"/>
          <p:nvPr/>
        </p:nvSpPr>
        <p:spPr>
          <a:xfrm>
            <a:off x="447640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a:t>
            </a:r>
            <a:endParaRPr b="1" i="0" sz="1000" u="none" cap="none" strike="noStrike">
              <a:solidFill>
                <a:srgbClr val="5B5BA5"/>
              </a:solidFill>
              <a:latin typeface="Quicksand"/>
              <a:ea typeface="Quicksand"/>
              <a:cs typeface="Quicksand"/>
              <a:sym typeface="Quicksand"/>
            </a:endParaRPr>
          </a:p>
        </p:txBody>
      </p:sp>
      <p:sp>
        <p:nvSpPr>
          <p:cNvPr id="134" name="Google Shape;134;p15"/>
          <p:cNvSpPr/>
          <p:nvPr/>
        </p:nvSpPr>
        <p:spPr>
          <a:xfrm>
            <a:off x="529102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txBox="1"/>
          <p:nvPr/>
        </p:nvSpPr>
        <p:spPr>
          <a:xfrm>
            <a:off x="529102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36" name="Google Shape;136;p15"/>
          <p:cNvSpPr txBox="1"/>
          <p:nvPr/>
        </p:nvSpPr>
        <p:spPr>
          <a:xfrm>
            <a:off x="5291025" y="2171963"/>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Shouldering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Some staff members’ monitors can be seen from the busy high street outside. You are concerned that people might see passwords or sensitive data.</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Position desks away from windows</a:t>
            </a:r>
            <a:endParaRPr b="0" i="0" sz="1100" u="none" cap="none" strike="noStrike">
              <a:solidFill>
                <a:srgbClr val="000000"/>
              </a:solidFill>
              <a:latin typeface="Quicksand"/>
              <a:ea typeface="Quicksand"/>
              <a:cs typeface="Quicksand"/>
              <a:sym typeface="Quicksand"/>
            </a:endParaRPr>
          </a:p>
        </p:txBody>
      </p:sp>
      <p:sp>
        <p:nvSpPr>
          <p:cNvPr id="137" name="Google Shape;137;p15"/>
          <p:cNvSpPr/>
          <p:nvPr/>
        </p:nvSpPr>
        <p:spPr>
          <a:xfrm>
            <a:off x="685302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txBox="1"/>
          <p:nvPr/>
        </p:nvSpPr>
        <p:spPr>
          <a:xfrm>
            <a:off x="690357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3</a:t>
            </a:r>
            <a:endParaRPr b="1" i="0" sz="3200" u="none" cap="none" strike="noStrike">
              <a:solidFill>
                <a:srgbClr val="5B5BA5"/>
              </a:solidFill>
              <a:latin typeface="Quicksand"/>
              <a:ea typeface="Quicksand"/>
              <a:cs typeface="Quicksand"/>
              <a:sym typeface="Quicksand"/>
            </a:endParaRPr>
          </a:p>
        </p:txBody>
      </p:sp>
      <p:sp>
        <p:nvSpPr>
          <p:cNvPr id="139" name="Google Shape;139;p15"/>
          <p:cNvSpPr txBox="1"/>
          <p:nvPr/>
        </p:nvSpPr>
        <p:spPr>
          <a:xfrm>
            <a:off x="688985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40" name="Google Shape;140;p15"/>
          <p:cNvSpPr/>
          <p:nvPr/>
        </p:nvSpPr>
        <p:spPr>
          <a:xfrm>
            <a:off x="770447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txBox="1"/>
          <p:nvPr/>
        </p:nvSpPr>
        <p:spPr>
          <a:xfrm>
            <a:off x="770447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42" name="Google Shape;142;p15"/>
          <p:cNvSpPr txBox="1"/>
          <p:nvPr/>
        </p:nvSpPr>
        <p:spPr>
          <a:xfrm>
            <a:off x="7704475" y="2171963"/>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Shouldering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Staff access the building using a four digit number. You are concerned that people could watch the code being entered and access the building.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Use staff ID cards</a:t>
            </a:r>
            <a:endParaRPr b="0" i="0" sz="1100" u="none" cap="none" strike="noStrike">
              <a:solidFill>
                <a:srgbClr val="000000"/>
              </a:solidFill>
              <a:latin typeface="Quicksand"/>
              <a:ea typeface="Quicksand"/>
              <a:cs typeface="Quicksand"/>
              <a:sym typeface="Quicksand"/>
            </a:endParaRPr>
          </a:p>
        </p:txBody>
      </p:sp>
      <p:sp>
        <p:nvSpPr>
          <p:cNvPr id="143" name="Google Shape;143;p15"/>
          <p:cNvSpPr/>
          <p:nvPr/>
        </p:nvSpPr>
        <p:spPr>
          <a:xfrm>
            <a:off x="926647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txBox="1"/>
          <p:nvPr/>
        </p:nvSpPr>
        <p:spPr>
          <a:xfrm>
            <a:off x="931702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145" name="Google Shape;145;p15"/>
          <p:cNvSpPr txBox="1"/>
          <p:nvPr/>
        </p:nvSpPr>
        <p:spPr>
          <a:xfrm>
            <a:off x="930330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46" name="Google Shape;146;p15"/>
          <p:cNvSpPr/>
          <p:nvPr/>
        </p:nvSpPr>
        <p:spPr>
          <a:xfrm>
            <a:off x="464125" y="4208063"/>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txBox="1"/>
          <p:nvPr/>
        </p:nvSpPr>
        <p:spPr>
          <a:xfrm>
            <a:off x="464125" y="4208063"/>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48" name="Google Shape;148;p15"/>
          <p:cNvSpPr txBox="1"/>
          <p:nvPr/>
        </p:nvSpPr>
        <p:spPr>
          <a:xfrm>
            <a:off x="464125" y="5270588"/>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Blagging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The finance team receives an email from an employee on a work trip asking for money to fly home. They want the money to be sent to an unknown bank account.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Staff training</a:t>
            </a:r>
            <a:endParaRPr b="0" i="0" sz="1100" u="none" cap="none" strike="noStrike">
              <a:solidFill>
                <a:srgbClr val="000000"/>
              </a:solidFill>
              <a:latin typeface="Quicksand"/>
              <a:ea typeface="Quicksand"/>
              <a:cs typeface="Quicksand"/>
              <a:sym typeface="Quicksand"/>
            </a:endParaRPr>
          </a:p>
        </p:txBody>
      </p:sp>
      <p:sp>
        <p:nvSpPr>
          <p:cNvPr id="149" name="Google Shape;149;p15"/>
          <p:cNvSpPr/>
          <p:nvPr/>
        </p:nvSpPr>
        <p:spPr>
          <a:xfrm>
            <a:off x="2026125" y="4475838"/>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txBox="1"/>
          <p:nvPr/>
        </p:nvSpPr>
        <p:spPr>
          <a:xfrm>
            <a:off x="2076675" y="4396713"/>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1</a:t>
            </a:r>
            <a:endParaRPr b="1" i="0" sz="3200" u="none" cap="none" strike="noStrike">
              <a:solidFill>
                <a:srgbClr val="5B5BA5"/>
              </a:solidFill>
              <a:latin typeface="Quicksand"/>
              <a:ea typeface="Quicksand"/>
              <a:cs typeface="Quicksand"/>
              <a:sym typeface="Quicksand"/>
            </a:endParaRPr>
          </a:p>
        </p:txBody>
      </p:sp>
      <p:sp>
        <p:nvSpPr>
          <p:cNvPr id="151" name="Google Shape;151;p15"/>
          <p:cNvSpPr txBox="1"/>
          <p:nvPr/>
        </p:nvSpPr>
        <p:spPr>
          <a:xfrm>
            <a:off x="2062954" y="4791061"/>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a:t>
            </a:r>
            <a:endParaRPr b="1" i="0" sz="1000" u="none" cap="none" strike="noStrike">
              <a:solidFill>
                <a:srgbClr val="5B5BA5"/>
              </a:solidFill>
              <a:latin typeface="Quicksand"/>
              <a:ea typeface="Quicksand"/>
              <a:cs typeface="Quicksand"/>
              <a:sym typeface="Quicksand"/>
            </a:endParaRPr>
          </a:p>
        </p:txBody>
      </p:sp>
      <p:sp>
        <p:nvSpPr>
          <p:cNvPr id="152" name="Google Shape;152;p15"/>
          <p:cNvSpPr/>
          <p:nvPr/>
        </p:nvSpPr>
        <p:spPr>
          <a:xfrm>
            <a:off x="2877575" y="4217613"/>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txBox="1"/>
          <p:nvPr/>
        </p:nvSpPr>
        <p:spPr>
          <a:xfrm>
            <a:off x="2877575" y="4217613"/>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54" name="Google Shape;154;p15"/>
          <p:cNvSpPr txBox="1"/>
          <p:nvPr/>
        </p:nvSpPr>
        <p:spPr>
          <a:xfrm>
            <a:off x="2877575" y="5280138"/>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Blagging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 call is made to the company from a security service stating that their financial details have been stolen. They ask for a list of staff payroll numbers and addresses to verify stolen data.</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Penetration testing</a:t>
            </a:r>
            <a:endParaRPr b="0" i="0" sz="1100" u="none" cap="none" strike="noStrike">
              <a:solidFill>
                <a:srgbClr val="000000"/>
              </a:solidFill>
              <a:latin typeface="Quicksand"/>
              <a:ea typeface="Quicksand"/>
              <a:cs typeface="Quicksand"/>
              <a:sym typeface="Quicksand"/>
            </a:endParaRPr>
          </a:p>
        </p:txBody>
      </p:sp>
      <p:sp>
        <p:nvSpPr>
          <p:cNvPr id="155" name="Google Shape;155;p15"/>
          <p:cNvSpPr/>
          <p:nvPr/>
        </p:nvSpPr>
        <p:spPr>
          <a:xfrm>
            <a:off x="4439575" y="4485388"/>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txBox="1"/>
          <p:nvPr/>
        </p:nvSpPr>
        <p:spPr>
          <a:xfrm>
            <a:off x="4490125" y="4406263"/>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3</a:t>
            </a:r>
            <a:endParaRPr b="1" i="0" sz="3200" u="none" cap="none" strike="noStrike">
              <a:solidFill>
                <a:srgbClr val="5B5BA5"/>
              </a:solidFill>
              <a:latin typeface="Quicksand"/>
              <a:ea typeface="Quicksand"/>
              <a:cs typeface="Quicksand"/>
              <a:sym typeface="Quicksand"/>
            </a:endParaRPr>
          </a:p>
        </p:txBody>
      </p:sp>
      <p:sp>
        <p:nvSpPr>
          <p:cNvPr id="157" name="Google Shape;157;p15"/>
          <p:cNvSpPr txBox="1"/>
          <p:nvPr/>
        </p:nvSpPr>
        <p:spPr>
          <a:xfrm>
            <a:off x="4476404" y="4800611"/>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58" name="Google Shape;158;p15"/>
          <p:cNvSpPr/>
          <p:nvPr/>
        </p:nvSpPr>
        <p:spPr>
          <a:xfrm>
            <a:off x="5291025" y="421968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txBox="1"/>
          <p:nvPr/>
        </p:nvSpPr>
        <p:spPr>
          <a:xfrm>
            <a:off x="5291025" y="421968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60" name="Google Shape;160;p15"/>
          <p:cNvSpPr txBox="1"/>
          <p:nvPr/>
        </p:nvSpPr>
        <p:spPr>
          <a:xfrm>
            <a:off x="5291025" y="5282213"/>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Pharming</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 staff member visits the company website and notices that the URL has changed. The logo is also a different colour.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Staff training</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Anti-malware software</a:t>
            </a:r>
            <a:endParaRPr b="0" i="0" sz="1100" u="none" cap="none" strike="noStrike">
              <a:solidFill>
                <a:srgbClr val="000000"/>
              </a:solidFill>
              <a:latin typeface="Quicksand"/>
              <a:ea typeface="Quicksand"/>
              <a:cs typeface="Quicksand"/>
              <a:sym typeface="Quicksand"/>
            </a:endParaRPr>
          </a:p>
        </p:txBody>
      </p:sp>
      <p:sp>
        <p:nvSpPr>
          <p:cNvPr id="161" name="Google Shape;161;p15"/>
          <p:cNvSpPr/>
          <p:nvPr/>
        </p:nvSpPr>
        <p:spPr>
          <a:xfrm>
            <a:off x="6853025" y="448746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txBox="1"/>
          <p:nvPr/>
        </p:nvSpPr>
        <p:spPr>
          <a:xfrm>
            <a:off x="6903575" y="440833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163" name="Google Shape;163;p15"/>
          <p:cNvSpPr txBox="1"/>
          <p:nvPr/>
        </p:nvSpPr>
        <p:spPr>
          <a:xfrm>
            <a:off x="6889854" y="480268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64" name="Google Shape;164;p15"/>
          <p:cNvSpPr/>
          <p:nvPr/>
        </p:nvSpPr>
        <p:spPr>
          <a:xfrm>
            <a:off x="7704475" y="421968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txBox="1"/>
          <p:nvPr/>
        </p:nvSpPr>
        <p:spPr>
          <a:xfrm>
            <a:off x="7704475" y="421968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66" name="Google Shape;166;p15"/>
          <p:cNvSpPr txBox="1"/>
          <p:nvPr/>
        </p:nvSpPr>
        <p:spPr>
          <a:xfrm>
            <a:off x="7704475" y="5282213"/>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Back it up</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The office next door had a fire last night. They have lost all of their client data. You need a strategy for preventing this happening with your data.</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Off-site backups</a:t>
            </a:r>
            <a:endParaRPr b="0" i="0" sz="1100" u="none" cap="none" strike="noStrike">
              <a:solidFill>
                <a:srgbClr val="000000"/>
              </a:solidFill>
              <a:latin typeface="Quicksand"/>
              <a:ea typeface="Quicksand"/>
              <a:cs typeface="Quicksand"/>
              <a:sym typeface="Quicksand"/>
            </a:endParaRPr>
          </a:p>
        </p:txBody>
      </p:sp>
      <p:sp>
        <p:nvSpPr>
          <p:cNvPr id="167" name="Google Shape;167;p15"/>
          <p:cNvSpPr/>
          <p:nvPr/>
        </p:nvSpPr>
        <p:spPr>
          <a:xfrm>
            <a:off x="9266475" y="448746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txBox="1"/>
          <p:nvPr/>
        </p:nvSpPr>
        <p:spPr>
          <a:xfrm>
            <a:off x="9317025" y="440833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3</a:t>
            </a:r>
            <a:endParaRPr b="1" i="0" sz="3200" u="none" cap="none" strike="noStrike">
              <a:solidFill>
                <a:srgbClr val="5B5BA5"/>
              </a:solidFill>
              <a:latin typeface="Quicksand"/>
              <a:ea typeface="Quicksand"/>
              <a:cs typeface="Quicksand"/>
              <a:sym typeface="Quicksand"/>
            </a:endParaRPr>
          </a:p>
        </p:txBody>
      </p:sp>
      <p:sp>
        <p:nvSpPr>
          <p:cNvPr id="169" name="Google Shape;169;p15"/>
          <p:cNvSpPr txBox="1"/>
          <p:nvPr/>
        </p:nvSpPr>
        <p:spPr>
          <a:xfrm>
            <a:off x="9303304" y="480268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pic>
        <p:nvPicPr>
          <p:cNvPr id="170" name="Google Shape;170;p15"/>
          <p:cNvPicPr preferRelativeResize="0"/>
          <p:nvPr/>
        </p:nvPicPr>
        <p:blipFill rotWithShape="1">
          <a:blip r:embed="rId3">
            <a:alphaModFix/>
          </a:blip>
          <a:srcRect b="0" l="0" r="0" t="0"/>
          <a:stretch/>
        </p:blipFill>
        <p:spPr>
          <a:xfrm>
            <a:off x="1483863" y="1698700"/>
            <a:ext cx="254325" cy="508649"/>
          </a:xfrm>
          <a:prstGeom prst="rect">
            <a:avLst/>
          </a:prstGeom>
          <a:noFill/>
          <a:ln>
            <a:noFill/>
          </a:ln>
        </p:spPr>
      </p:pic>
      <p:pic>
        <p:nvPicPr>
          <p:cNvPr id="171" name="Google Shape;171;p15"/>
          <p:cNvPicPr preferRelativeResize="0"/>
          <p:nvPr/>
        </p:nvPicPr>
        <p:blipFill rotWithShape="1">
          <a:blip r:embed="rId3">
            <a:alphaModFix/>
          </a:blip>
          <a:srcRect b="0" l="0" r="0" t="0"/>
          <a:stretch/>
        </p:blipFill>
        <p:spPr>
          <a:xfrm>
            <a:off x="3897313" y="1698700"/>
            <a:ext cx="254325" cy="508649"/>
          </a:xfrm>
          <a:prstGeom prst="rect">
            <a:avLst/>
          </a:prstGeom>
          <a:noFill/>
          <a:ln>
            <a:noFill/>
          </a:ln>
        </p:spPr>
      </p:pic>
      <p:pic>
        <p:nvPicPr>
          <p:cNvPr id="172" name="Google Shape;172;p15"/>
          <p:cNvPicPr preferRelativeResize="0"/>
          <p:nvPr/>
        </p:nvPicPr>
        <p:blipFill rotWithShape="1">
          <a:blip r:embed="rId4">
            <a:alphaModFix/>
          </a:blip>
          <a:srcRect b="0" l="0" r="0" t="0"/>
          <a:stretch/>
        </p:blipFill>
        <p:spPr>
          <a:xfrm>
            <a:off x="6221872" y="1764013"/>
            <a:ext cx="432104" cy="378025"/>
          </a:xfrm>
          <a:prstGeom prst="rect">
            <a:avLst/>
          </a:prstGeom>
          <a:noFill/>
          <a:ln>
            <a:noFill/>
          </a:ln>
        </p:spPr>
      </p:pic>
      <p:pic>
        <p:nvPicPr>
          <p:cNvPr id="173" name="Google Shape;173;p15"/>
          <p:cNvPicPr preferRelativeResize="0"/>
          <p:nvPr/>
        </p:nvPicPr>
        <p:blipFill rotWithShape="1">
          <a:blip r:embed="rId4">
            <a:alphaModFix/>
          </a:blip>
          <a:srcRect b="0" l="0" r="0" t="0"/>
          <a:stretch/>
        </p:blipFill>
        <p:spPr>
          <a:xfrm>
            <a:off x="8635322" y="1764013"/>
            <a:ext cx="432104" cy="378025"/>
          </a:xfrm>
          <a:prstGeom prst="rect">
            <a:avLst/>
          </a:prstGeom>
          <a:noFill/>
          <a:ln>
            <a:noFill/>
          </a:ln>
        </p:spPr>
      </p:pic>
      <p:sp>
        <p:nvSpPr>
          <p:cNvPr id="174" name="Google Shape;174;p15"/>
          <p:cNvSpPr/>
          <p:nvPr/>
        </p:nvSpPr>
        <p:spPr>
          <a:xfrm>
            <a:off x="1441375" y="4926850"/>
            <a:ext cx="339300" cy="226200"/>
          </a:xfrm>
          <a:prstGeom prst="wedgeRoundRectCallout">
            <a:avLst>
              <a:gd fmla="val -18428" name="adj1"/>
              <a:gd fmla="val 92053" name="adj2"/>
              <a:gd fmla="val 0" name="adj3"/>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3854825" y="4939675"/>
            <a:ext cx="339300" cy="226200"/>
          </a:xfrm>
          <a:prstGeom prst="wedgeRoundRectCallout">
            <a:avLst>
              <a:gd fmla="val -18428" name="adj1"/>
              <a:gd fmla="val 92053" name="adj2"/>
              <a:gd fmla="val 0" name="adj3"/>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15"/>
          <p:cNvPicPr preferRelativeResize="0"/>
          <p:nvPr/>
        </p:nvPicPr>
        <p:blipFill rotWithShape="1">
          <a:blip r:embed="rId5">
            <a:alphaModFix/>
          </a:blip>
          <a:srcRect b="0" l="0" r="0" t="0"/>
          <a:stretch/>
        </p:blipFill>
        <p:spPr>
          <a:xfrm>
            <a:off x="6249375" y="4943825"/>
            <a:ext cx="377099" cy="302350"/>
          </a:xfrm>
          <a:prstGeom prst="rect">
            <a:avLst/>
          </a:prstGeom>
          <a:noFill/>
          <a:ln>
            <a:noFill/>
          </a:ln>
        </p:spPr>
      </p:pic>
      <p:pic>
        <p:nvPicPr>
          <p:cNvPr id="177" name="Google Shape;177;p15"/>
          <p:cNvPicPr preferRelativeResize="0"/>
          <p:nvPr/>
        </p:nvPicPr>
        <p:blipFill rotWithShape="1">
          <a:blip r:embed="rId6">
            <a:alphaModFix/>
          </a:blip>
          <a:srcRect b="0" l="0" r="0" t="0"/>
          <a:stretch/>
        </p:blipFill>
        <p:spPr>
          <a:xfrm>
            <a:off x="8662825" y="4883538"/>
            <a:ext cx="377100" cy="4229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p:nvPr/>
        </p:nvSpPr>
        <p:spPr>
          <a:xfrm>
            <a:off x="287757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Alert cards</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4641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6"/>
          <p:cNvSpPr txBox="1"/>
          <p:nvPr/>
        </p:nvSpPr>
        <p:spPr>
          <a:xfrm>
            <a:off x="464125" y="1115700"/>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86" name="Google Shape;186;p16"/>
          <p:cNvSpPr txBox="1"/>
          <p:nvPr/>
        </p:nvSpPr>
        <p:spPr>
          <a:xfrm>
            <a:off x="464125" y="2178225"/>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Device theft</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Some staff visit other offices regularly and take their laptops that contain sensitive data. You must have a method for protecting the data.</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Password managers</a:t>
            </a:r>
            <a:endParaRPr b="0"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Anti-theft software</a:t>
            </a:r>
            <a:endParaRPr b="0" i="0" sz="1100" u="none" cap="none" strike="noStrike">
              <a:solidFill>
                <a:srgbClr val="000000"/>
              </a:solidFill>
              <a:latin typeface="Quicksand"/>
              <a:ea typeface="Quicksand"/>
              <a:cs typeface="Quicksand"/>
              <a:sym typeface="Quicksand"/>
            </a:endParaRPr>
          </a:p>
        </p:txBody>
      </p:sp>
      <p:sp>
        <p:nvSpPr>
          <p:cNvPr id="187" name="Google Shape;187;p16"/>
          <p:cNvSpPr/>
          <p:nvPr/>
        </p:nvSpPr>
        <p:spPr>
          <a:xfrm>
            <a:off x="2026125" y="1383475"/>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txBox="1"/>
          <p:nvPr/>
        </p:nvSpPr>
        <p:spPr>
          <a:xfrm>
            <a:off x="2076675" y="1304350"/>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189" name="Google Shape;189;p16"/>
          <p:cNvSpPr txBox="1"/>
          <p:nvPr/>
        </p:nvSpPr>
        <p:spPr>
          <a:xfrm>
            <a:off x="2062954" y="1698698"/>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90" name="Google Shape;190;p16"/>
          <p:cNvSpPr txBox="1"/>
          <p:nvPr/>
        </p:nvSpPr>
        <p:spPr>
          <a:xfrm>
            <a:off x="2877575" y="2171963"/>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 free memory stick</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 staff member receives a free memory stick in the post. They plug it into their work laptop. It contains malware that could be used to steal data.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Check for malware on all external peripherals</a:t>
            </a:r>
            <a:endParaRPr b="0" i="0" sz="1100" u="none" cap="none" strike="noStrike">
              <a:solidFill>
                <a:srgbClr val="000000"/>
              </a:solidFill>
              <a:latin typeface="Quicksand"/>
              <a:ea typeface="Quicksand"/>
              <a:cs typeface="Quicksand"/>
              <a:sym typeface="Quicksand"/>
            </a:endParaRPr>
          </a:p>
        </p:txBody>
      </p:sp>
      <p:sp>
        <p:nvSpPr>
          <p:cNvPr id="191" name="Google Shape;191;p16"/>
          <p:cNvSpPr txBox="1"/>
          <p:nvPr/>
        </p:nvSpPr>
        <p:spPr>
          <a:xfrm>
            <a:off x="287757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92" name="Google Shape;192;p16"/>
          <p:cNvSpPr/>
          <p:nvPr/>
        </p:nvSpPr>
        <p:spPr>
          <a:xfrm>
            <a:off x="443957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txBox="1"/>
          <p:nvPr/>
        </p:nvSpPr>
        <p:spPr>
          <a:xfrm>
            <a:off x="449012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3</a:t>
            </a:r>
            <a:endParaRPr b="1" i="0" sz="3200" u="none" cap="none" strike="noStrike">
              <a:solidFill>
                <a:srgbClr val="5B5BA5"/>
              </a:solidFill>
              <a:latin typeface="Quicksand"/>
              <a:ea typeface="Quicksand"/>
              <a:cs typeface="Quicksand"/>
              <a:sym typeface="Quicksand"/>
            </a:endParaRPr>
          </a:p>
        </p:txBody>
      </p:sp>
      <p:sp>
        <p:nvSpPr>
          <p:cNvPr id="194" name="Google Shape;194;p16"/>
          <p:cNvSpPr txBox="1"/>
          <p:nvPr/>
        </p:nvSpPr>
        <p:spPr>
          <a:xfrm>
            <a:off x="447640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195" name="Google Shape;195;p16"/>
          <p:cNvSpPr/>
          <p:nvPr/>
        </p:nvSpPr>
        <p:spPr>
          <a:xfrm>
            <a:off x="529102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txBox="1"/>
          <p:nvPr/>
        </p:nvSpPr>
        <p:spPr>
          <a:xfrm>
            <a:off x="529102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197" name="Google Shape;197;p16"/>
          <p:cNvSpPr txBox="1"/>
          <p:nvPr/>
        </p:nvSpPr>
        <p:spPr>
          <a:xfrm>
            <a:off x="5291025" y="2171963"/>
            <a:ext cx="2293800" cy="1708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Out of date</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hear of a new virus that attacks vulnerabilities in out-of-date software. You want to make sure that your network is protected.</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Update software</a:t>
            </a:r>
            <a:endParaRPr b="0" i="0" sz="1100" u="none" cap="none" strike="noStrike">
              <a:solidFill>
                <a:srgbClr val="000000"/>
              </a:solidFill>
              <a:latin typeface="Quicksand"/>
              <a:ea typeface="Quicksand"/>
              <a:cs typeface="Quicksand"/>
              <a:sym typeface="Quicksand"/>
            </a:endParaRPr>
          </a:p>
        </p:txBody>
      </p:sp>
      <p:sp>
        <p:nvSpPr>
          <p:cNvPr id="198" name="Google Shape;198;p16"/>
          <p:cNvSpPr/>
          <p:nvPr/>
        </p:nvSpPr>
        <p:spPr>
          <a:xfrm>
            <a:off x="685302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txBox="1"/>
          <p:nvPr/>
        </p:nvSpPr>
        <p:spPr>
          <a:xfrm>
            <a:off x="690357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200" name="Google Shape;200;p16"/>
          <p:cNvSpPr txBox="1"/>
          <p:nvPr/>
        </p:nvSpPr>
        <p:spPr>
          <a:xfrm>
            <a:off x="688985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sp>
        <p:nvSpPr>
          <p:cNvPr id="201" name="Google Shape;201;p16"/>
          <p:cNvSpPr/>
          <p:nvPr/>
        </p:nvSpPr>
        <p:spPr>
          <a:xfrm>
            <a:off x="7704475" y="1109438"/>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6"/>
          <p:cNvSpPr txBox="1"/>
          <p:nvPr/>
        </p:nvSpPr>
        <p:spPr>
          <a:xfrm>
            <a:off x="7704475" y="1109438"/>
            <a:ext cx="2293800" cy="5541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ctr">
              <a:lnSpc>
                <a:spcPct val="115000"/>
              </a:lnSpc>
              <a:spcBef>
                <a:spcPts val="2000"/>
              </a:spcBef>
              <a:spcAft>
                <a:spcPts val="600"/>
              </a:spcAft>
              <a:buClr>
                <a:srgbClr val="000000"/>
              </a:buClr>
              <a:buSzPts val="2400"/>
              <a:buFont typeface="Arial"/>
              <a:buNone/>
            </a:pPr>
            <a:r>
              <a:rPr b="1" i="0" lang="en-GB" sz="2400" u="none" cap="none" strike="noStrike">
                <a:solidFill>
                  <a:schemeClr val="lt1"/>
                </a:solidFill>
                <a:latin typeface="Quicksand"/>
                <a:ea typeface="Quicksand"/>
                <a:cs typeface="Quicksand"/>
                <a:sym typeface="Quicksand"/>
              </a:rPr>
              <a:t>Alert!</a:t>
            </a:r>
            <a:endParaRPr b="0" i="0" sz="1400" u="none" cap="none" strike="noStrike">
              <a:solidFill>
                <a:schemeClr val="lt1"/>
              </a:solidFill>
              <a:latin typeface="Arial"/>
              <a:ea typeface="Arial"/>
              <a:cs typeface="Arial"/>
              <a:sym typeface="Arial"/>
            </a:endParaRPr>
          </a:p>
        </p:txBody>
      </p:sp>
      <p:sp>
        <p:nvSpPr>
          <p:cNvPr id="203" name="Google Shape;203;p16"/>
          <p:cNvSpPr txBox="1"/>
          <p:nvPr/>
        </p:nvSpPr>
        <p:spPr>
          <a:xfrm>
            <a:off x="7704475" y="2171963"/>
            <a:ext cx="2293800" cy="1877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Brute force</a:t>
            </a:r>
            <a:endParaRPr b="1"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You discover a suspicious device attached to the reception desk computer. You realise that it is attempting a brute force attack and trying millions of different passwords to gain entry.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Potential defense techniques</a:t>
            </a:r>
            <a:endParaRPr b="1" i="0" sz="1100" u="none" cap="none" strike="noStrike">
              <a:solidFill>
                <a:srgbClr val="000000"/>
              </a:solidFill>
              <a:latin typeface="Quicksand"/>
              <a:ea typeface="Quicksand"/>
              <a:cs typeface="Quicksand"/>
              <a:sym typeface="Quicksand"/>
            </a:endParaRPr>
          </a:p>
          <a:p>
            <a:pPr indent="-298450" lvl="0" marL="457200" marR="0" rtl="0" algn="l">
              <a:lnSpc>
                <a:spcPct val="100000"/>
              </a:lnSpc>
              <a:spcBef>
                <a:spcPts val="0"/>
              </a:spcBef>
              <a:spcAft>
                <a:spcPts val="0"/>
              </a:spcAft>
              <a:buClr>
                <a:srgbClr val="5B5BA5"/>
              </a:buClr>
              <a:buSzPts val="1100"/>
              <a:buFont typeface="Quicksand"/>
              <a:buChar char="●"/>
            </a:pPr>
            <a:r>
              <a:rPr b="0" i="0" lang="en-GB" sz="1100" u="none" cap="none" strike="noStrike">
                <a:solidFill>
                  <a:srgbClr val="000000"/>
                </a:solidFill>
                <a:latin typeface="Quicksand"/>
                <a:ea typeface="Quicksand"/>
                <a:cs typeface="Quicksand"/>
                <a:sym typeface="Quicksand"/>
              </a:rPr>
              <a:t>Lock after 3 attempts</a:t>
            </a:r>
            <a:endParaRPr b="0" i="0" sz="1100" u="none" cap="none" strike="noStrike">
              <a:solidFill>
                <a:srgbClr val="000000"/>
              </a:solidFill>
              <a:latin typeface="Quicksand"/>
              <a:ea typeface="Quicksand"/>
              <a:cs typeface="Quicksand"/>
              <a:sym typeface="Quicksand"/>
            </a:endParaRPr>
          </a:p>
        </p:txBody>
      </p:sp>
      <p:sp>
        <p:nvSpPr>
          <p:cNvPr id="204" name="Google Shape;204;p16"/>
          <p:cNvSpPr/>
          <p:nvPr/>
        </p:nvSpPr>
        <p:spPr>
          <a:xfrm>
            <a:off x="9266475" y="1377213"/>
            <a:ext cx="651600" cy="642600"/>
          </a:xfrm>
          <a:prstGeom prst="ellipse">
            <a:avLst/>
          </a:prstGeom>
          <a:solidFill>
            <a:schemeClr val="lt1"/>
          </a:solidFill>
          <a:ln cap="flat" cmpd="sng" w="3810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6"/>
          <p:cNvSpPr txBox="1"/>
          <p:nvPr/>
        </p:nvSpPr>
        <p:spPr>
          <a:xfrm>
            <a:off x="9317025" y="1298088"/>
            <a:ext cx="5505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rgbClr val="5B5BA5"/>
                </a:solidFill>
                <a:latin typeface="Quicksand"/>
                <a:ea typeface="Quicksand"/>
                <a:cs typeface="Quicksand"/>
                <a:sym typeface="Quicksand"/>
              </a:rPr>
              <a:t>2</a:t>
            </a:r>
            <a:endParaRPr b="1" i="0" sz="3200" u="none" cap="none" strike="noStrike">
              <a:solidFill>
                <a:srgbClr val="5B5BA5"/>
              </a:solidFill>
              <a:latin typeface="Quicksand"/>
              <a:ea typeface="Quicksand"/>
              <a:cs typeface="Quicksand"/>
              <a:sym typeface="Quicksand"/>
            </a:endParaRPr>
          </a:p>
        </p:txBody>
      </p:sp>
      <p:sp>
        <p:nvSpPr>
          <p:cNvPr id="206" name="Google Shape;206;p16"/>
          <p:cNvSpPr txBox="1"/>
          <p:nvPr/>
        </p:nvSpPr>
        <p:spPr>
          <a:xfrm>
            <a:off x="9303304" y="1692436"/>
            <a:ext cx="82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rgbClr val="5B5BA5"/>
                </a:solidFill>
                <a:latin typeface="Quicksand"/>
                <a:ea typeface="Quicksand"/>
                <a:cs typeface="Quicksand"/>
                <a:sym typeface="Quicksand"/>
              </a:rPr>
              <a:t>moves</a:t>
            </a:r>
            <a:endParaRPr b="1" i="0" sz="1000" u="none" cap="none" strike="noStrike">
              <a:solidFill>
                <a:srgbClr val="5B5BA5"/>
              </a:solidFill>
              <a:latin typeface="Quicksand"/>
              <a:ea typeface="Quicksand"/>
              <a:cs typeface="Quicksand"/>
              <a:sym typeface="Quicksand"/>
            </a:endParaRPr>
          </a:p>
        </p:txBody>
      </p:sp>
      <p:pic>
        <p:nvPicPr>
          <p:cNvPr id="207" name="Google Shape;207;p16"/>
          <p:cNvPicPr preferRelativeResize="0"/>
          <p:nvPr/>
        </p:nvPicPr>
        <p:blipFill rotWithShape="1">
          <a:blip r:embed="rId3">
            <a:alphaModFix/>
          </a:blip>
          <a:srcRect b="0" l="0" r="0" t="0"/>
          <a:stretch/>
        </p:blipFill>
        <p:spPr>
          <a:xfrm>
            <a:off x="1415275" y="1765802"/>
            <a:ext cx="464551" cy="412421"/>
          </a:xfrm>
          <a:prstGeom prst="rect">
            <a:avLst/>
          </a:prstGeom>
          <a:noFill/>
          <a:ln>
            <a:noFill/>
          </a:ln>
        </p:spPr>
      </p:pic>
      <p:pic>
        <p:nvPicPr>
          <p:cNvPr id="208" name="Google Shape;208;p16"/>
          <p:cNvPicPr preferRelativeResize="0"/>
          <p:nvPr/>
        </p:nvPicPr>
        <p:blipFill rotWithShape="1">
          <a:blip r:embed="rId4">
            <a:alphaModFix/>
          </a:blip>
          <a:srcRect b="0" l="0" r="0" t="0"/>
          <a:stretch/>
        </p:blipFill>
        <p:spPr>
          <a:xfrm>
            <a:off x="3781105" y="1748413"/>
            <a:ext cx="486756" cy="338699"/>
          </a:xfrm>
          <a:prstGeom prst="rect">
            <a:avLst/>
          </a:prstGeom>
          <a:noFill/>
          <a:ln>
            <a:noFill/>
          </a:ln>
        </p:spPr>
      </p:pic>
      <p:pic>
        <p:nvPicPr>
          <p:cNvPr id="209" name="Google Shape;209;p16"/>
          <p:cNvPicPr preferRelativeResize="0"/>
          <p:nvPr/>
        </p:nvPicPr>
        <p:blipFill rotWithShape="1">
          <a:blip r:embed="rId5">
            <a:alphaModFix/>
          </a:blip>
          <a:srcRect b="0" l="0" r="0" t="0"/>
          <a:stretch/>
        </p:blipFill>
        <p:spPr>
          <a:xfrm>
            <a:off x="6244313" y="1765789"/>
            <a:ext cx="387223" cy="412425"/>
          </a:xfrm>
          <a:prstGeom prst="rect">
            <a:avLst/>
          </a:prstGeom>
          <a:noFill/>
          <a:ln>
            <a:noFill/>
          </a:ln>
        </p:spPr>
      </p:pic>
      <p:pic>
        <p:nvPicPr>
          <p:cNvPr id="210" name="Google Shape;210;p16"/>
          <p:cNvPicPr preferRelativeResize="0"/>
          <p:nvPr/>
        </p:nvPicPr>
        <p:blipFill rotWithShape="1">
          <a:blip r:embed="rId6">
            <a:alphaModFix/>
          </a:blip>
          <a:srcRect b="33291" l="0" r="70664" t="33980"/>
          <a:stretch/>
        </p:blipFill>
        <p:spPr>
          <a:xfrm>
            <a:off x="8636125" y="1726063"/>
            <a:ext cx="430500" cy="4919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Defense cards</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4641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txBox="1"/>
          <p:nvPr/>
        </p:nvSpPr>
        <p:spPr>
          <a:xfrm>
            <a:off x="464125"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Firewall</a:t>
            </a:r>
            <a:endParaRPr b="0" i="0" sz="1000" u="none" cap="none" strike="noStrike">
              <a:solidFill>
                <a:schemeClr val="lt1"/>
              </a:solidFill>
              <a:latin typeface="Arial"/>
              <a:ea typeface="Arial"/>
              <a:cs typeface="Arial"/>
              <a:sym typeface="Arial"/>
            </a:endParaRPr>
          </a:p>
        </p:txBody>
      </p:sp>
      <p:sp>
        <p:nvSpPr>
          <p:cNvPr id="218" name="Google Shape;218;p17"/>
          <p:cNvSpPr txBox="1"/>
          <p:nvPr/>
        </p:nvSpPr>
        <p:spPr>
          <a:xfrm>
            <a:off x="464125" y="1669800"/>
            <a:ext cx="22938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 </a:t>
            </a:r>
            <a:r>
              <a:rPr b="1" i="0" lang="en-GB" sz="1100" u="none" cap="none" strike="noStrike">
                <a:solidFill>
                  <a:srgbClr val="000000"/>
                </a:solidFill>
                <a:latin typeface="Quicksand"/>
                <a:ea typeface="Quicksand"/>
                <a:cs typeface="Quicksand"/>
                <a:sym typeface="Quicksand"/>
              </a:rPr>
              <a:t>firewall</a:t>
            </a:r>
            <a:r>
              <a:rPr b="0" i="0" lang="en-GB" sz="1100" u="none" cap="none" strike="noStrike">
                <a:solidFill>
                  <a:srgbClr val="000000"/>
                </a:solidFill>
                <a:latin typeface="Quicksand"/>
                <a:ea typeface="Quicksand"/>
                <a:cs typeface="Quicksand"/>
                <a:sym typeface="Quicksand"/>
              </a:rPr>
              <a:t> can be implemented in hardware, software, or a combination of both.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The firewall sits between two networks, usually a 'trusted' network (such as your home LAN) and an 'untrusted' network (such as the internet), and prevents malicious traffic by filtering data packets travelling between the two networks.</a:t>
            </a:r>
            <a:endParaRPr b="0" i="0" sz="1100" u="none" cap="none" strike="noStrike">
              <a:solidFill>
                <a:srgbClr val="000000"/>
              </a:solidFill>
              <a:latin typeface="Quicksand"/>
              <a:ea typeface="Quicksand"/>
              <a:cs typeface="Quicksand"/>
              <a:sym typeface="Quicksand"/>
            </a:endParaRPr>
          </a:p>
        </p:txBody>
      </p:sp>
      <p:pic>
        <p:nvPicPr>
          <p:cNvPr id="219" name="Google Shape;219;p17"/>
          <p:cNvPicPr preferRelativeResize="0"/>
          <p:nvPr/>
        </p:nvPicPr>
        <p:blipFill rotWithShape="1">
          <a:blip r:embed="rId3">
            <a:alphaModFix/>
          </a:blip>
          <a:srcRect b="0" l="0" r="0" t="0"/>
          <a:stretch/>
        </p:blipFill>
        <p:spPr>
          <a:xfrm>
            <a:off x="2302450" y="1130375"/>
            <a:ext cx="384825" cy="463275"/>
          </a:xfrm>
          <a:prstGeom prst="rect">
            <a:avLst/>
          </a:prstGeom>
          <a:noFill/>
          <a:ln>
            <a:noFill/>
          </a:ln>
        </p:spPr>
      </p:pic>
      <p:sp>
        <p:nvSpPr>
          <p:cNvPr id="220" name="Google Shape;220;p17"/>
          <p:cNvSpPr/>
          <p:nvPr/>
        </p:nvSpPr>
        <p:spPr>
          <a:xfrm>
            <a:off x="2955050"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txBox="1"/>
          <p:nvPr/>
        </p:nvSpPr>
        <p:spPr>
          <a:xfrm>
            <a:off x="2955050"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Bandwidth</a:t>
            </a:r>
            <a:endParaRPr b="0" i="0" sz="1000" u="none" cap="none" strike="noStrike">
              <a:solidFill>
                <a:schemeClr val="lt1"/>
              </a:solidFill>
              <a:latin typeface="Arial"/>
              <a:ea typeface="Arial"/>
              <a:cs typeface="Arial"/>
              <a:sym typeface="Arial"/>
            </a:endParaRPr>
          </a:p>
        </p:txBody>
      </p:sp>
      <p:sp>
        <p:nvSpPr>
          <p:cNvPr id="222" name="Google Shape;222;p17"/>
          <p:cNvSpPr txBox="1"/>
          <p:nvPr/>
        </p:nvSpPr>
        <p:spPr>
          <a:xfrm>
            <a:off x="2955050" y="1669800"/>
            <a:ext cx="22938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Increasing bandwidth</a:t>
            </a:r>
            <a:r>
              <a:rPr b="0" i="0" lang="en-GB" sz="1100" u="none" cap="none" strike="noStrike">
                <a:solidFill>
                  <a:srgbClr val="000000"/>
                </a:solidFill>
                <a:latin typeface="Quicksand"/>
                <a:ea typeface="Quicksand"/>
                <a:cs typeface="Quicksand"/>
                <a:sym typeface="Quicksand"/>
              </a:rPr>
              <a:t> during a DDoS attack could potentially ease the load on the network and enable legitimate users to access the website.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This isn’t always successful and depends on the scale of the DDoS attack. </a:t>
            </a:r>
            <a:endParaRPr b="0" i="0" sz="1100" u="none" cap="none" strike="noStrike">
              <a:solidFill>
                <a:srgbClr val="000000"/>
              </a:solidFill>
              <a:latin typeface="Quicksand"/>
              <a:ea typeface="Quicksand"/>
              <a:cs typeface="Quicksand"/>
              <a:sym typeface="Quicksand"/>
            </a:endParaRPr>
          </a:p>
        </p:txBody>
      </p:sp>
      <p:pic>
        <p:nvPicPr>
          <p:cNvPr id="223" name="Google Shape;223;p17"/>
          <p:cNvPicPr preferRelativeResize="0"/>
          <p:nvPr/>
        </p:nvPicPr>
        <p:blipFill rotWithShape="1">
          <a:blip r:embed="rId3">
            <a:alphaModFix/>
          </a:blip>
          <a:srcRect b="0" l="0" r="0" t="0"/>
          <a:stretch/>
        </p:blipFill>
        <p:spPr>
          <a:xfrm>
            <a:off x="4793375" y="1130375"/>
            <a:ext cx="384825" cy="463275"/>
          </a:xfrm>
          <a:prstGeom prst="rect">
            <a:avLst/>
          </a:prstGeom>
          <a:noFill/>
          <a:ln>
            <a:noFill/>
          </a:ln>
        </p:spPr>
      </p:pic>
      <p:sp>
        <p:nvSpPr>
          <p:cNvPr id="224" name="Google Shape;224;p17"/>
          <p:cNvSpPr/>
          <p:nvPr/>
        </p:nvSpPr>
        <p:spPr>
          <a:xfrm>
            <a:off x="544597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txBox="1"/>
          <p:nvPr/>
        </p:nvSpPr>
        <p:spPr>
          <a:xfrm>
            <a:off x="5445975"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Anti-malware</a:t>
            </a:r>
            <a:endParaRPr b="0" i="0" sz="2000" u="none" cap="none" strike="noStrike">
              <a:solidFill>
                <a:schemeClr val="lt1"/>
              </a:solidFill>
              <a:latin typeface="Arial"/>
              <a:ea typeface="Arial"/>
              <a:cs typeface="Arial"/>
              <a:sym typeface="Arial"/>
            </a:endParaRPr>
          </a:p>
        </p:txBody>
      </p:sp>
      <p:sp>
        <p:nvSpPr>
          <p:cNvPr id="226" name="Google Shape;226;p17"/>
          <p:cNvSpPr txBox="1"/>
          <p:nvPr/>
        </p:nvSpPr>
        <p:spPr>
          <a:xfrm>
            <a:off x="5445975" y="1669800"/>
            <a:ext cx="22938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Anti-malware software</a:t>
            </a:r>
            <a:r>
              <a:rPr b="0" i="0" lang="en-GB" sz="1100" u="none" cap="none" strike="noStrike">
                <a:solidFill>
                  <a:srgbClr val="000000"/>
                </a:solidFill>
                <a:latin typeface="Quicksand"/>
                <a:ea typeface="Quicksand"/>
                <a:cs typeface="Quicksand"/>
                <a:sym typeface="Quicksand"/>
              </a:rPr>
              <a:t> is used to detect and remove malware such as viruses, trojans, and spyware from computers.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Anti-malware software can have a real-time checker that scans files before they are used to keep the computer safe, and also have scheduled scans to perform checks upon the computer files on a regular basis.</a:t>
            </a:r>
            <a:endParaRPr b="0" i="0" sz="1100" u="none" cap="none" strike="noStrike">
              <a:solidFill>
                <a:srgbClr val="000000"/>
              </a:solidFill>
              <a:latin typeface="Quicksand"/>
              <a:ea typeface="Quicksand"/>
              <a:cs typeface="Quicksand"/>
              <a:sym typeface="Quicksand"/>
            </a:endParaRPr>
          </a:p>
        </p:txBody>
      </p:sp>
      <p:pic>
        <p:nvPicPr>
          <p:cNvPr id="227" name="Google Shape;227;p17"/>
          <p:cNvPicPr preferRelativeResize="0"/>
          <p:nvPr/>
        </p:nvPicPr>
        <p:blipFill rotWithShape="1">
          <a:blip r:embed="rId3">
            <a:alphaModFix/>
          </a:blip>
          <a:srcRect b="0" l="0" r="0" t="0"/>
          <a:stretch/>
        </p:blipFill>
        <p:spPr>
          <a:xfrm>
            <a:off x="7284300" y="1130375"/>
            <a:ext cx="384825" cy="463275"/>
          </a:xfrm>
          <a:prstGeom prst="rect">
            <a:avLst/>
          </a:prstGeom>
          <a:noFill/>
          <a:ln>
            <a:noFill/>
          </a:ln>
        </p:spPr>
      </p:pic>
      <p:sp>
        <p:nvSpPr>
          <p:cNvPr id="228" name="Google Shape;228;p17"/>
          <p:cNvSpPr/>
          <p:nvPr/>
        </p:nvSpPr>
        <p:spPr>
          <a:xfrm>
            <a:off x="7936900" y="110955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7"/>
          <p:cNvSpPr txBox="1"/>
          <p:nvPr/>
        </p:nvSpPr>
        <p:spPr>
          <a:xfrm>
            <a:off x="7936900" y="110955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Antivirus</a:t>
            </a:r>
            <a:endParaRPr b="0" i="0" sz="2000" u="none" cap="none" strike="noStrike">
              <a:solidFill>
                <a:schemeClr val="lt1"/>
              </a:solidFill>
              <a:latin typeface="Arial"/>
              <a:ea typeface="Arial"/>
              <a:cs typeface="Arial"/>
              <a:sym typeface="Arial"/>
            </a:endParaRPr>
          </a:p>
        </p:txBody>
      </p:sp>
      <p:sp>
        <p:nvSpPr>
          <p:cNvPr id="230" name="Google Shape;230;p17"/>
          <p:cNvSpPr txBox="1"/>
          <p:nvPr/>
        </p:nvSpPr>
        <p:spPr>
          <a:xfrm>
            <a:off x="7936900" y="1663650"/>
            <a:ext cx="22938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Antivirus software</a:t>
            </a:r>
            <a:r>
              <a:rPr b="0" i="0" lang="en-GB" sz="1100" u="none" cap="none" strike="noStrike">
                <a:solidFill>
                  <a:srgbClr val="000000"/>
                </a:solidFill>
                <a:latin typeface="Quicksand"/>
                <a:ea typeface="Quicksand"/>
                <a:cs typeface="Quicksand"/>
                <a:sym typeface="Quicksand"/>
              </a:rPr>
              <a:t> is used to detect and remove viruses from computers.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Virus checks are run periodically on all files. New files are also checked before they are used.</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Antivirus and anti-malware software are sometimes seen to be the same thing. However, anti-malware can offer more protection </a:t>
            </a:r>
            <a:endParaRPr b="0" i="0" sz="1100" u="none" cap="none" strike="noStrike">
              <a:solidFill>
                <a:srgbClr val="000000"/>
              </a:solidFill>
              <a:latin typeface="Quicksand"/>
              <a:ea typeface="Quicksand"/>
              <a:cs typeface="Quicksand"/>
              <a:sym typeface="Quicksand"/>
            </a:endParaRPr>
          </a:p>
        </p:txBody>
      </p:sp>
      <p:pic>
        <p:nvPicPr>
          <p:cNvPr id="231" name="Google Shape;231;p17"/>
          <p:cNvPicPr preferRelativeResize="0"/>
          <p:nvPr/>
        </p:nvPicPr>
        <p:blipFill rotWithShape="1">
          <a:blip r:embed="rId3">
            <a:alphaModFix/>
          </a:blip>
          <a:srcRect b="0" l="0" r="0" t="0"/>
          <a:stretch/>
        </p:blipFill>
        <p:spPr>
          <a:xfrm>
            <a:off x="9775225" y="1124225"/>
            <a:ext cx="384825" cy="463275"/>
          </a:xfrm>
          <a:prstGeom prst="rect">
            <a:avLst/>
          </a:prstGeom>
          <a:noFill/>
          <a:ln>
            <a:noFill/>
          </a:ln>
        </p:spPr>
      </p:pic>
      <p:sp>
        <p:nvSpPr>
          <p:cNvPr id="232" name="Google Shape;232;p17"/>
          <p:cNvSpPr/>
          <p:nvPr/>
        </p:nvSpPr>
        <p:spPr>
          <a:xfrm>
            <a:off x="464125" y="415107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7"/>
          <p:cNvSpPr txBox="1"/>
          <p:nvPr/>
        </p:nvSpPr>
        <p:spPr>
          <a:xfrm>
            <a:off x="464125" y="4151075"/>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Updates</a:t>
            </a:r>
            <a:endParaRPr b="0" i="0" sz="1000" u="none" cap="none" strike="noStrike">
              <a:solidFill>
                <a:schemeClr val="lt1"/>
              </a:solidFill>
              <a:latin typeface="Arial"/>
              <a:ea typeface="Arial"/>
              <a:cs typeface="Arial"/>
              <a:sym typeface="Arial"/>
            </a:endParaRPr>
          </a:p>
        </p:txBody>
      </p:sp>
      <p:sp>
        <p:nvSpPr>
          <p:cNvPr id="234" name="Google Shape;234;p17"/>
          <p:cNvSpPr txBox="1"/>
          <p:nvPr/>
        </p:nvSpPr>
        <p:spPr>
          <a:xfrm>
            <a:off x="464125" y="4705175"/>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Software updates</a:t>
            </a:r>
            <a:r>
              <a:rPr b="0" i="0" lang="en-GB" sz="1100" u="none" cap="none" strike="noStrike">
                <a:solidFill>
                  <a:srgbClr val="000000"/>
                </a:solidFill>
                <a:latin typeface="Quicksand"/>
                <a:ea typeface="Quicksand"/>
                <a:cs typeface="Quicksand"/>
                <a:sym typeface="Quicksand"/>
              </a:rPr>
              <a:t> are essential for maintaining security. Hackers are always looking for vulnerabilities in software that they can exploit. When a vulnerability is found, software companies must fix them and release an update to customers.</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is important that customers regularly update their software. </a:t>
            </a:r>
            <a:endParaRPr b="0" i="0" sz="1100" u="none" cap="none" strike="noStrike">
              <a:solidFill>
                <a:srgbClr val="000000"/>
              </a:solidFill>
              <a:latin typeface="Quicksand"/>
              <a:ea typeface="Quicksand"/>
              <a:cs typeface="Quicksand"/>
              <a:sym typeface="Quicksand"/>
            </a:endParaRPr>
          </a:p>
        </p:txBody>
      </p:sp>
      <p:pic>
        <p:nvPicPr>
          <p:cNvPr id="235" name="Google Shape;235;p17"/>
          <p:cNvPicPr preferRelativeResize="0"/>
          <p:nvPr/>
        </p:nvPicPr>
        <p:blipFill rotWithShape="1">
          <a:blip r:embed="rId3">
            <a:alphaModFix/>
          </a:blip>
          <a:srcRect b="0" l="0" r="0" t="0"/>
          <a:stretch/>
        </p:blipFill>
        <p:spPr>
          <a:xfrm>
            <a:off x="2302450" y="4165750"/>
            <a:ext cx="384825" cy="463275"/>
          </a:xfrm>
          <a:prstGeom prst="rect">
            <a:avLst/>
          </a:prstGeom>
          <a:noFill/>
          <a:ln>
            <a:noFill/>
          </a:ln>
        </p:spPr>
      </p:pic>
      <p:sp>
        <p:nvSpPr>
          <p:cNvPr id="236" name="Google Shape;236;p17"/>
          <p:cNvSpPr/>
          <p:nvPr/>
        </p:nvSpPr>
        <p:spPr>
          <a:xfrm>
            <a:off x="2955050" y="411912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7"/>
          <p:cNvSpPr txBox="1"/>
          <p:nvPr/>
        </p:nvSpPr>
        <p:spPr>
          <a:xfrm>
            <a:off x="2955050" y="4119125"/>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Encryption</a:t>
            </a:r>
            <a:endParaRPr b="0" i="0" sz="1000" u="none" cap="none" strike="noStrike">
              <a:solidFill>
                <a:schemeClr val="lt1"/>
              </a:solidFill>
              <a:latin typeface="Arial"/>
              <a:ea typeface="Arial"/>
              <a:cs typeface="Arial"/>
              <a:sym typeface="Arial"/>
            </a:endParaRPr>
          </a:p>
        </p:txBody>
      </p:sp>
      <p:sp>
        <p:nvSpPr>
          <p:cNvPr id="238" name="Google Shape;238;p17"/>
          <p:cNvSpPr txBox="1"/>
          <p:nvPr/>
        </p:nvSpPr>
        <p:spPr>
          <a:xfrm>
            <a:off x="2955050" y="4673225"/>
            <a:ext cx="22938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Encryption software</a:t>
            </a:r>
            <a:r>
              <a:rPr b="0" i="0" lang="en-GB" sz="1100" u="none" cap="none" strike="noStrike">
                <a:solidFill>
                  <a:srgbClr val="000000"/>
                </a:solidFill>
                <a:latin typeface="Quicksand"/>
                <a:ea typeface="Quicksand"/>
                <a:cs typeface="Quicksand"/>
                <a:sym typeface="Quicksand"/>
              </a:rPr>
              <a:t> is used to keep data and communications secret from interceptors.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If data falls into the wrong hands, then encryption makes it much more difficult for people to view the encrypted data.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Any sensitive data should be encrypted before it is distributed. </a:t>
            </a:r>
            <a:endParaRPr b="0" i="0" sz="1100" u="none" cap="none" strike="noStrike">
              <a:solidFill>
                <a:srgbClr val="000000"/>
              </a:solidFill>
              <a:latin typeface="Quicksand"/>
              <a:ea typeface="Quicksand"/>
              <a:cs typeface="Quicksand"/>
              <a:sym typeface="Quicksand"/>
            </a:endParaRPr>
          </a:p>
        </p:txBody>
      </p:sp>
      <p:pic>
        <p:nvPicPr>
          <p:cNvPr id="239" name="Google Shape;239;p17"/>
          <p:cNvPicPr preferRelativeResize="0"/>
          <p:nvPr/>
        </p:nvPicPr>
        <p:blipFill rotWithShape="1">
          <a:blip r:embed="rId3">
            <a:alphaModFix/>
          </a:blip>
          <a:srcRect b="0" l="0" r="0" t="0"/>
          <a:stretch/>
        </p:blipFill>
        <p:spPr>
          <a:xfrm>
            <a:off x="4793375" y="4133800"/>
            <a:ext cx="384825" cy="463275"/>
          </a:xfrm>
          <a:prstGeom prst="rect">
            <a:avLst/>
          </a:prstGeom>
          <a:noFill/>
          <a:ln>
            <a:noFill/>
          </a:ln>
        </p:spPr>
      </p:pic>
      <p:sp>
        <p:nvSpPr>
          <p:cNvPr id="240" name="Google Shape;240;p17"/>
          <p:cNvSpPr/>
          <p:nvPr/>
        </p:nvSpPr>
        <p:spPr>
          <a:xfrm>
            <a:off x="5445975" y="41172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7"/>
          <p:cNvSpPr txBox="1"/>
          <p:nvPr/>
        </p:nvSpPr>
        <p:spPr>
          <a:xfrm>
            <a:off x="5445975" y="4117200"/>
            <a:ext cx="2293800" cy="4464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1700"/>
              <a:buFont typeface="Arial"/>
              <a:buNone/>
            </a:pPr>
            <a:r>
              <a:rPr b="1" i="0" lang="en-GB" sz="1700" u="none" cap="none" strike="noStrike">
                <a:solidFill>
                  <a:schemeClr val="lt1"/>
                </a:solidFill>
                <a:latin typeface="Quicksand"/>
                <a:ea typeface="Quicksand"/>
                <a:cs typeface="Quicksand"/>
                <a:sym typeface="Quicksand"/>
              </a:rPr>
              <a:t>Data protection</a:t>
            </a:r>
            <a:endParaRPr b="0" i="0" sz="700" u="none" cap="none" strike="noStrike">
              <a:solidFill>
                <a:schemeClr val="lt1"/>
              </a:solidFill>
              <a:latin typeface="Arial"/>
              <a:ea typeface="Arial"/>
              <a:cs typeface="Arial"/>
              <a:sym typeface="Arial"/>
            </a:endParaRPr>
          </a:p>
        </p:txBody>
      </p:sp>
      <p:sp>
        <p:nvSpPr>
          <p:cNvPr id="242" name="Google Shape;242;p17"/>
          <p:cNvSpPr txBox="1"/>
          <p:nvPr/>
        </p:nvSpPr>
        <p:spPr>
          <a:xfrm>
            <a:off x="5445975" y="4671300"/>
            <a:ext cx="22938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Any company that deals with the personal data of others has a responsibility to protect that data.</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By providing </a:t>
            </a:r>
            <a:r>
              <a:rPr b="1" i="0" lang="en-GB" sz="1100" u="none" cap="none" strike="noStrike">
                <a:solidFill>
                  <a:srgbClr val="000000"/>
                </a:solidFill>
                <a:latin typeface="Quicksand"/>
                <a:ea typeface="Quicksand"/>
                <a:cs typeface="Quicksand"/>
                <a:sym typeface="Quicksand"/>
              </a:rPr>
              <a:t>data protection training</a:t>
            </a:r>
            <a:r>
              <a:rPr b="0" i="0" lang="en-GB" sz="1100" u="none" cap="none" strike="noStrike">
                <a:solidFill>
                  <a:srgbClr val="000000"/>
                </a:solidFill>
                <a:latin typeface="Quicksand"/>
                <a:ea typeface="Quicksand"/>
                <a:cs typeface="Quicksand"/>
                <a:sym typeface="Quicksand"/>
              </a:rPr>
              <a:t>, staff can be better informed of their role and responsibilities surrounding the protection of data.  </a:t>
            </a:r>
            <a:endParaRPr b="0" i="0" sz="1100" u="none" cap="none" strike="noStrike">
              <a:solidFill>
                <a:srgbClr val="000000"/>
              </a:solidFill>
              <a:latin typeface="Quicksand"/>
              <a:ea typeface="Quicksand"/>
              <a:cs typeface="Quicksand"/>
              <a:sym typeface="Quicksand"/>
            </a:endParaRPr>
          </a:p>
        </p:txBody>
      </p:sp>
      <p:pic>
        <p:nvPicPr>
          <p:cNvPr id="243" name="Google Shape;243;p17"/>
          <p:cNvPicPr preferRelativeResize="0"/>
          <p:nvPr/>
        </p:nvPicPr>
        <p:blipFill rotWithShape="1">
          <a:blip r:embed="rId3">
            <a:alphaModFix/>
          </a:blip>
          <a:srcRect b="0" l="0" r="0" t="0"/>
          <a:stretch/>
        </p:blipFill>
        <p:spPr>
          <a:xfrm>
            <a:off x="7284300" y="4098948"/>
            <a:ext cx="384825" cy="463275"/>
          </a:xfrm>
          <a:prstGeom prst="rect">
            <a:avLst/>
          </a:prstGeom>
          <a:noFill/>
          <a:ln>
            <a:noFill/>
          </a:ln>
        </p:spPr>
      </p:pic>
      <p:sp>
        <p:nvSpPr>
          <p:cNvPr id="244" name="Google Shape;244;p17"/>
          <p:cNvSpPr/>
          <p:nvPr/>
        </p:nvSpPr>
        <p:spPr>
          <a:xfrm>
            <a:off x="7936900" y="41293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7"/>
          <p:cNvSpPr txBox="1"/>
          <p:nvPr/>
        </p:nvSpPr>
        <p:spPr>
          <a:xfrm>
            <a:off x="7936900" y="41293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User access</a:t>
            </a:r>
            <a:endParaRPr b="0" i="0" sz="2000" u="none" cap="none" strike="noStrike">
              <a:solidFill>
                <a:schemeClr val="lt1"/>
              </a:solidFill>
              <a:latin typeface="Arial"/>
              <a:ea typeface="Arial"/>
              <a:cs typeface="Arial"/>
              <a:sym typeface="Arial"/>
            </a:endParaRPr>
          </a:p>
        </p:txBody>
      </p:sp>
      <p:sp>
        <p:nvSpPr>
          <p:cNvPr id="246" name="Google Shape;246;p17"/>
          <p:cNvSpPr txBox="1"/>
          <p:nvPr/>
        </p:nvSpPr>
        <p:spPr>
          <a:xfrm>
            <a:off x="7936900" y="4683400"/>
            <a:ext cx="22938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Network policies often control who can access the network, which files or services the </a:t>
            </a:r>
            <a:r>
              <a:rPr b="1" i="0" lang="en-GB" sz="1100" u="none" cap="none" strike="noStrike">
                <a:solidFill>
                  <a:srgbClr val="000000"/>
                </a:solidFill>
                <a:latin typeface="Quicksand"/>
                <a:ea typeface="Quicksand"/>
                <a:cs typeface="Quicksand"/>
                <a:sym typeface="Quicksand"/>
              </a:rPr>
              <a:t>users can or cannot access</a:t>
            </a:r>
            <a:r>
              <a:rPr b="0" i="0" lang="en-GB" sz="1100" u="none" cap="none" strike="noStrike">
                <a:solidFill>
                  <a:srgbClr val="000000"/>
                </a:solidFill>
                <a:latin typeface="Quicksand"/>
                <a:ea typeface="Quicksand"/>
                <a:cs typeface="Quicksand"/>
                <a:sym typeface="Quicksand"/>
              </a:rPr>
              <a:t>, and what type of access rights they have, for example the right to view, edit, or delete a file. Setting these permissions helps to prevent unauthorised access to sensitive information or management of network services.</a:t>
            </a:r>
            <a:endParaRPr b="0" i="0" sz="1100" u="none" cap="none" strike="noStrike">
              <a:solidFill>
                <a:srgbClr val="000000"/>
              </a:solidFill>
              <a:latin typeface="Quicksand"/>
              <a:ea typeface="Quicksand"/>
              <a:cs typeface="Quicksand"/>
              <a:sym typeface="Quicksand"/>
            </a:endParaRPr>
          </a:p>
        </p:txBody>
      </p:sp>
      <p:pic>
        <p:nvPicPr>
          <p:cNvPr id="247" name="Google Shape;247;p17"/>
          <p:cNvPicPr preferRelativeResize="0"/>
          <p:nvPr/>
        </p:nvPicPr>
        <p:blipFill rotWithShape="1">
          <a:blip r:embed="rId3">
            <a:alphaModFix/>
          </a:blip>
          <a:srcRect b="0" l="0" r="0" t="0"/>
          <a:stretch/>
        </p:blipFill>
        <p:spPr>
          <a:xfrm>
            <a:off x="9775225" y="4111048"/>
            <a:ext cx="384825" cy="46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Defense cards</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4641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txBox="1"/>
          <p:nvPr/>
        </p:nvSpPr>
        <p:spPr>
          <a:xfrm>
            <a:off x="464125"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ID cards</a:t>
            </a:r>
            <a:endParaRPr b="0" i="0" sz="1000" u="none" cap="none" strike="noStrike">
              <a:solidFill>
                <a:schemeClr val="lt1"/>
              </a:solidFill>
              <a:latin typeface="Arial"/>
              <a:ea typeface="Arial"/>
              <a:cs typeface="Arial"/>
              <a:sym typeface="Arial"/>
            </a:endParaRPr>
          </a:p>
        </p:txBody>
      </p:sp>
      <p:sp>
        <p:nvSpPr>
          <p:cNvPr id="255" name="Google Shape;255;p18"/>
          <p:cNvSpPr txBox="1"/>
          <p:nvPr/>
        </p:nvSpPr>
        <p:spPr>
          <a:xfrm>
            <a:off x="464125" y="1669800"/>
            <a:ext cx="22938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Identification (ID) cards</a:t>
            </a:r>
            <a:r>
              <a:rPr b="0" i="0" lang="en-GB" sz="1100" u="none" cap="none" strike="noStrike">
                <a:solidFill>
                  <a:srgbClr val="000000"/>
                </a:solidFill>
                <a:latin typeface="Quicksand"/>
                <a:ea typeface="Quicksand"/>
                <a:cs typeface="Quicksand"/>
                <a:sym typeface="Quicksand"/>
              </a:rPr>
              <a:t> allow staff members in an organisation to see who has permission to be in the building. This is an important aspect of security as hackers can often disguise themselves as an employee or contractor to gain access to the network.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ID cards can also be used to gain entry to restricted areas. </a:t>
            </a:r>
            <a:endParaRPr b="0" i="0" sz="1100" u="none" cap="none" strike="noStrike">
              <a:solidFill>
                <a:srgbClr val="000000"/>
              </a:solidFill>
              <a:latin typeface="Quicksand"/>
              <a:ea typeface="Quicksand"/>
              <a:cs typeface="Quicksand"/>
              <a:sym typeface="Quicksand"/>
            </a:endParaRPr>
          </a:p>
        </p:txBody>
      </p:sp>
      <p:pic>
        <p:nvPicPr>
          <p:cNvPr id="256" name="Google Shape;256;p18"/>
          <p:cNvPicPr preferRelativeResize="0"/>
          <p:nvPr/>
        </p:nvPicPr>
        <p:blipFill rotWithShape="1">
          <a:blip r:embed="rId3">
            <a:alphaModFix/>
          </a:blip>
          <a:srcRect b="0" l="0" r="0" t="0"/>
          <a:stretch/>
        </p:blipFill>
        <p:spPr>
          <a:xfrm>
            <a:off x="2302450" y="1130375"/>
            <a:ext cx="384825" cy="463275"/>
          </a:xfrm>
          <a:prstGeom prst="rect">
            <a:avLst/>
          </a:prstGeom>
          <a:noFill/>
          <a:ln>
            <a:noFill/>
          </a:ln>
        </p:spPr>
      </p:pic>
      <p:sp>
        <p:nvSpPr>
          <p:cNvPr id="257" name="Google Shape;257;p18"/>
          <p:cNvSpPr/>
          <p:nvPr/>
        </p:nvSpPr>
        <p:spPr>
          <a:xfrm>
            <a:off x="2955050"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txBox="1"/>
          <p:nvPr/>
        </p:nvSpPr>
        <p:spPr>
          <a:xfrm>
            <a:off x="2955050" y="1115700"/>
            <a:ext cx="2293800" cy="846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Password </a:t>
            </a:r>
            <a:br>
              <a:rPr b="1" i="0" lang="en-GB" sz="2000" u="none" cap="none" strike="noStrike">
                <a:solidFill>
                  <a:schemeClr val="lt1"/>
                </a:solidFill>
                <a:latin typeface="Quicksand"/>
                <a:ea typeface="Quicksand"/>
                <a:cs typeface="Quicksand"/>
                <a:sym typeface="Quicksand"/>
              </a:rPr>
            </a:br>
            <a:r>
              <a:rPr b="1" i="0" lang="en-GB" sz="2000" u="none" cap="none" strike="noStrike">
                <a:solidFill>
                  <a:schemeClr val="lt1"/>
                </a:solidFill>
                <a:latin typeface="Quicksand"/>
                <a:ea typeface="Quicksand"/>
                <a:cs typeface="Quicksand"/>
                <a:sym typeface="Quicksand"/>
              </a:rPr>
              <a:t>Manager</a:t>
            </a:r>
            <a:endParaRPr b="0" i="0" sz="1000" u="none" cap="none" strike="noStrike">
              <a:solidFill>
                <a:schemeClr val="lt1"/>
              </a:solidFill>
              <a:latin typeface="Arial"/>
              <a:ea typeface="Arial"/>
              <a:cs typeface="Arial"/>
              <a:sym typeface="Arial"/>
            </a:endParaRPr>
          </a:p>
        </p:txBody>
      </p:sp>
      <p:sp>
        <p:nvSpPr>
          <p:cNvPr id="259" name="Google Shape;259;p18"/>
          <p:cNvSpPr txBox="1"/>
          <p:nvPr/>
        </p:nvSpPr>
        <p:spPr>
          <a:xfrm>
            <a:off x="2955050" y="19623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Password managers</a:t>
            </a:r>
            <a:r>
              <a:rPr b="0" i="0" lang="en-GB" sz="1100" u="none" cap="none" strike="noStrike">
                <a:solidFill>
                  <a:srgbClr val="000000"/>
                </a:solidFill>
                <a:latin typeface="Quicksand"/>
                <a:ea typeface="Quicksand"/>
                <a:cs typeface="Quicksand"/>
                <a:sym typeface="Quicksand"/>
              </a:rPr>
              <a:t> allow network users to have a secure central location for all of their passwords. This can then be protected by a single, secure password.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Password managers will also create secure passwords for users to avoid them using the same password multiple times.</a:t>
            </a:r>
            <a:endParaRPr b="0" i="0" sz="1100" u="none" cap="none" strike="noStrike">
              <a:solidFill>
                <a:srgbClr val="000000"/>
              </a:solidFill>
              <a:latin typeface="Quicksand"/>
              <a:ea typeface="Quicksand"/>
              <a:cs typeface="Quicksand"/>
              <a:sym typeface="Quicksand"/>
            </a:endParaRPr>
          </a:p>
        </p:txBody>
      </p:sp>
      <p:pic>
        <p:nvPicPr>
          <p:cNvPr id="260" name="Google Shape;260;p18"/>
          <p:cNvPicPr preferRelativeResize="0"/>
          <p:nvPr/>
        </p:nvPicPr>
        <p:blipFill rotWithShape="1">
          <a:blip r:embed="rId3">
            <a:alphaModFix/>
          </a:blip>
          <a:srcRect b="0" l="0" r="0" t="0"/>
          <a:stretch/>
        </p:blipFill>
        <p:spPr>
          <a:xfrm>
            <a:off x="4641625" y="1307362"/>
            <a:ext cx="384825" cy="463275"/>
          </a:xfrm>
          <a:prstGeom prst="rect">
            <a:avLst/>
          </a:prstGeom>
          <a:noFill/>
          <a:ln>
            <a:noFill/>
          </a:ln>
        </p:spPr>
      </p:pic>
      <p:sp>
        <p:nvSpPr>
          <p:cNvPr id="261" name="Google Shape;261;p18"/>
          <p:cNvSpPr/>
          <p:nvPr/>
        </p:nvSpPr>
        <p:spPr>
          <a:xfrm>
            <a:off x="544597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txBox="1"/>
          <p:nvPr/>
        </p:nvSpPr>
        <p:spPr>
          <a:xfrm>
            <a:off x="5445975"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Training </a:t>
            </a:r>
            <a:endParaRPr b="0" i="0" sz="2000" u="none" cap="none" strike="noStrike">
              <a:solidFill>
                <a:schemeClr val="lt1"/>
              </a:solidFill>
              <a:latin typeface="Arial"/>
              <a:ea typeface="Arial"/>
              <a:cs typeface="Arial"/>
              <a:sym typeface="Arial"/>
            </a:endParaRPr>
          </a:p>
        </p:txBody>
      </p:sp>
      <p:sp>
        <p:nvSpPr>
          <p:cNvPr id="263" name="Google Shape;263;p18"/>
          <p:cNvSpPr txBox="1"/>
          <p:nvPr/>
        </p:nvSpPr>
        <p:spPr>
          <a:xfrm>
            <a:off x="5445975" y="16698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Regular </a:t>
            </a:r>
            <a:r>
              <a:rPr b="1" i="0" lang="en-GB" sz="1100" u="none" cap="none" strike="noStrike">
                <a:solidFill>
                  <a:srgbClr val="000000"/>
                </a:solidFill>
                <a:latin typeface="Quicksand"/>
                <a:ea typeface="Quicksand"/>
                <a:cs typeface="Quicksand"/>
                <a:sym typeface="Quicksand"/>
              </a:rPr>
              <a:t>staff</a:t>
            </a:r>
            <a:r>
              <a:rPr b="0" i="0" lang="en-GB" sz="1100" u="none" cap="none" strike="noStrike">
                <a:solidFill>
                  <a:srgbClr val="000000"/>
                </a:solidFill>
                <a:latin typeface="Quicksand"/>
                <a:ea typeface="Quicksand"/>
                <a:cs typeface="Quicksand"/>
                <a:sym typeface="Quicksand"/>
              </a:rPr>
              <a:t> training on how to keep the network secure is useful in keeping staff up to date with the latest security issues.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can also remind them of things, such as phishing, blagging, and shouldering to keep them alert to potential dangers. </a:t>
            </a:r>
            <a:endParaRPr b="0" i="0" sz="1100" u="none" cap="none" strike="noStrike">
              <a:solidFill>
                <a:srgbClr val="000000"/>
              </a:solidFill>
              <a:latin typeface="Quicksand"/>
              <a:ea typeface="Quicksand"/>
              <a:cs typeface="Quicksand"/>
              <a:sym typeface="Quicksand"/>
            </a:endParaRPr>
          </a:p>
        </p:txBody>
      </p:sp>
      <p:pic>
        <p:nvPicPr>
          <p:cNvPr id="264" name="Google Shape;264;p18"/>
          <p:cNvPicPr preferRelativeResize="0"/>
          <p:nvPr/>
        </p:nvPicPr>
        <p:blipFill rotWithShape="1">
          <a:blip r:embed="rId3">
            <a:alphaModFix/>
          </a:blip>
          <a:srcRect b="0" l="0" r="0" t="0"/>
          <a:stretch/>
        </p:blipFill>
        <p:spPr>
          <a:xfrm>
            <a:off x="7284300" y="1130375"/>
            <a:ext cx="384825" cy="463275"/>
          </a:xfrm>
          <a:prstGeom prst="rect">
            <a:avLst/>
          </a:prstGeom>
          <a:noFill/>
          <a:ln>
            <a:noFill/>
          </a:ln>
        </p:spPr>
      </p:pic>
      <p:sp>
        <p:nvSpPr>
          <p:cNvPr id="265" name="Google Shape;265;p18"/>
          <p:cNvSpPr/>
          <p:nvPr/>
        </p:nvSpPr>
        <p:spPr>
          <a:xfrm>
            <a:off x="7936900" y="110955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txBox="1"/>
          <p:nvPr/>
        </p:nvSpPr>
        <p:spPr>
          <a:xfrm>
            <a:off x="7936900" y="110955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Spam filter</a:t>
            </a:r>
            <a:endParaRPr b="0" i="0" sz="2000" u="none" cap="none" strike="noStrike">
              <a:solidFill>
                <a:schemeClr val="lt1"/>
              </a:solidFill>
              <a:latin typeface="Arial"/>
              <a:ea typeface="Arial"/>
              <a:cs typeface="Arial"/>
              <a:sym typeface="Arial"/>
            </a:endParaRPr>
          </a:p>
        </p:txBody>
      </p:sp>
      <p:sp>
        <p:nvSpPr>
          <p:cNvPr id="267" name="Google Shape;267;p18"/>
          <p:cNvSpPr txBox="1"/>
          <p:nvPr/>
        </p:nvSpPr>
        <p:spPr>
          <a:xfrm>
            <a:off x="7936900" y="1663650"/>
            <a:ext cx="22938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Phishing scams are often sent to vast quantities of email accounts in an attempt to trick users into clicking links to malicious websites.</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Spam filters </a:t>
            </a:r>
            <a:r>
              <a:rPr b="0" i="0" lang="en-GB" sz="1100" u="none" cap="none" strike="noStrike">
                <a:solidFill>
                  <a:srgbClr val="000000"/>
                </a:solidFill>
                <a:latin typeface="Quicksand"/>
                <a:ea typeface="Quicksand"/>
                <a:cs typeface="Quicksand"/>
                <a:sym typeface="Quicksand"/>
              </a:rPr>
              <a:t>can be used to prevent many of these emails reaching the users. </a:t>
            </a:r>
            <a:endParaRPr b="0" i="0" sz="1100" u="none" cap="none" strike="noStrike">
              <a:solidFill>
                <a:srgbClr val="000000"/>
              </a:solidFill>
              <a:latin typeface="Quicksand"/>
              <a:ea typeface="Quicksand"/>
              <a:cs typeface="Quicksand"/>
              <a:sym typeface="Quicksand"/>
            </a:endParaRPr>
          </a:p>
        </p:txBody>
      </p:sp>
      <p:pic>
        <p:nvPicPr>
          <p:cNvPr id="268" name="Google Shape;268;p18"/>
          <p:cNvPicPr preferRelativeResize="0"/>
          <p:nvPr/>
        </p:nvPicPr>
        <p:blipFill rotWithShape="1">
          <a:blip r:embed="rId3">
            <a:alphaModFix/>
          </a:blip>
          <a:srcRect b="0" l="0" r="0" t="0"/>
          <a:stretch/>
        </p:blipFill>
        <p:spPr>
          <a:xfrm>
            <a:off x="9775225" y="1124225"/>
            <a:ext cx="384825" cy="463275"/>
          </a:xfrm>
          <a:prstGeom prst="rect">
            <a:avLst/>
          </a:prstGeom>
          <a:noFill/>
          <a:ln>
            <a:noFill/>
          </a:ln>
        </p:spPr>
      </p:pic>
      <p:sp>
        <p:nvSpPr>
          <p:cNvPr id="269" name="Google Shape;269;p18"/>
          <p:cNvSpPr/>
          <p:nvPr/>
        </p:nvSpPr>
        <p:spPr>
          <a:xfrm>
            <a:off x="464125" y="415107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txBox="1"/>
          <p:nvPr/>
        </p:nvSpPr>
        <p:spPr>
          <a:xfrm>
            <a:off x="464125" y="4151075"/>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Position desks</a:t>
            </a:r>
            <a:endParaRPr b="0" i="0" sz="1000" u="none" cap="none" strike="noStrike">
              <a:solidFill>
                <a:schemeClr val="lt1"/>
              </a:solidFill>
              <a:latin typeface="Arial"/>
              <a:ea typeface="Arial"/>
              <a:cs typeface="Arial"/>
              <a:sym typeface="Arial"/>
            </a:endParaRPr>
          </a:p>
        </p:txBody>
      </p:sp>
      <p:sp>
        <p:nvSpPr>
          <p:cNvPr id="271" name="Google Shape;271;p18"/>
          <p:cNvSpPr txBox="1"/>
          <p:nvPr/>
        </p:nvSpPr>
        <p:spPr>
          <a:xfrm>
            <a:off x="464125" y="4705175"/>
            <a:ext cx="22938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To avoid a </a:t>
            </a:r>
            <a:r>
              <a:rPr b="1" i="0" lang="en-GB" sz="1100" u="none" cap="none" strike="noStrike">
                <a:solidFill>
                  <a:srgbClr val="000000"/>
                </a:solidFill>
                <a:latin typeface="Quicksand"/>
                <a:ea typeface="Quicksand"/>
                <a:cs typeface="Quicksand"/>
                <a:sym typeface="Quicksand"/>
              </a:rPr>
              <a:t>shouldering attack</a:t>
            </a:r>
            <a:r>
              <a:rPr b="0" i="0" lang="en-GB" sz="1100" u="none" cap="none" strike="noStrike">
                <a:solidFill>
                  <a:srgbClr val="000000"/>
                </a:solidFill>
                <a:latin typeface="Quicksand"/>
                <a:ea typeface="Quicksand"/>
                <a:cs typeface="Quicksand"/>
                <a:sym typeface="Quicksand"/>
              </a:rPr>
              <a:t>, it should not be possible for people outside of the organisation to easily view what a person is typing, or what is on their monitor.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If offices are public facing then desks should be positioned facing away from any windows. </a:t>
            </a:r>
            <a:endParaRPr b="0" i="0" sz="1100" u="none" cap="none" strike="noStrike">
              <a:solidFill>
                <a:srgbClr val="000000"/>
              </a:solidFill>
              <a:latin typeface="Quicksand"/>
              <a:ea typeface="Quicksand"/>
              <a:cs typeface="Quicksand"/>
              <a:sym typeface="Quicksand"/>
            </a:endParaRPr>
          </a:p>
        </p:txBody>
      </p:sp>
      <p:pic>
        <p:nvPicPr>
          <p:cNvPr id="272" name="Google Shape;272;p18"/>
          <p:cNvPicPr preferRelativeResize="0"/>
          <p:nvPr/>
        </p:nvPicPr>
        <p:blipFill rotWithShape="1">
          <a:blip r:embed="rId3">
            <a:alphaModFix/>
          </a:blip>
          <a:srcRect b="0" l="0" r="0" t="0"/>
          <a:stretch/>
        </p:blipFill>
        <p:spPr>
          <a:xfrm>
            <a:off x="2302450" y="4165750"/>
            <a:ext cx="384825" cy="463275"/>
          </a:xfrm>
          <a:prstGeom prst="rect">
            <a:avLst/>
          </a:prstGeom>
          <a:noFill/>
          <a:ln>
            <a:noFill/>
          </a:ln>
        </p:spPr>
      </p:pic>
      <p:sp>
        <p:nvSpPr>
          <p:cNvPr id="273" name="Google Shape;273;p18"/>
          <p:cNvSpPr/>
          <p:nvPr/>
        </p:nvSpPr>
        <p:spPr>
          <a:xfrm>
            <a:off x="2955050" y="411912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txBox="1"/>
          <p:nvPr/>
        </p:nvSpPr>
        <p:spPr>
          <a:xfrm>
            <a:off x="2955050" y="4119125"/>
            <a:ext cx="2293800" cy="846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Penetration</a:t>
            </a:r>
            <a:br>
              <a:rPr b="1" i="0" lang="en-GB" sz="2000" u="none" cap="none" strike="noStrike">
                <a:solidFill>
                  <a:schemeClr val="lt1"/>
                </a:solidFill>
                <a:latin typeface="Quicksand"/>
                <a:ea typeface="Quicksand"/>
                <a:cs typeface="Quicksand"/>
                <a:sym typeface="Quicksand"/>
              </a:rPr>
            </a:br>
            <a:r>
              <a:rPr b="1" i="0" lang="en-GB" sz="2000" u="none" cap="none" strike="noStrike">
                <a:solidFill>
                  <a:schemeClr val="lt1"/>
                </a:solidFill>
                <a:latin typeface="Quicksand"/>
                <a:ea typeface="Quicksand"/>
                <a:cs typeface="Quicksand"/>
                <a:sym typeface="Quicksand"/>
              </a:rPr>
              <a:t>testing</a:t>
            </a:r>
            <a:endParaRPr b="0" i="0" sz="1000" u="none" cap="none" strike="noStrike">
              <a:solidFill>
                <a:schemeClr val="lt1"/>
              </a:solidFill>
              <a:latin typeface="Arial"/>
              <a:ea typeface="Arial"/>
              <a:cs typeface="Arial"/>
              <a:sym typeface="Arial"/>
            </a:endParaRPr>
          </a:p>
        </p:txBody>
      </p:sp>
      <p:sp>
        <p:nvSpPr>
          <p:cNvPr id="275" name="Google Shape;275;p18"/>
          <p:cNvSpPr txBox="1"/>
          <p:nvPr/>
        </p:nvSpPr>
        <p:spPr>
          <a:xfrm>
            <a:off x="2955050" y="4965725"/>
            <a:ext cx="22938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Penetration testing</a:t>
            </a:r>
            <a:r>
              <a:rPr b="0" i="0" lang="en-GB" sz="1100" u="none" cap="none" strike="noStrike">
                <a:solidFill>
                  <a:srgbClr val="000000"/>
                </a:solidFill>
                <a:latin typeface="Quicksand"/>
                <a:ea typeface="Quicksand"/>
                <a:cs typeface="Quicksand"/>
                <a:sym typeface="Quicksand"/>
              </a:rPr>
              <a:t> is sometimes called ethical hacking. Hackers who work with good intent attempt to break into a network to identify any possible security breaches. If any flaws are found, they are then secured to prevent malicious hackers exploiting them to access the network.</a:t>
            </a:r>
            <a:endParaRPr b="0" i="0" sz="1100" u="none" cap="none" strike="noStrike">
              <a:solidFill>
                <a:srgbClr val="000000"/>
              </a:solidFill>
              <a:latin typeface="Quicksand"/>
              <a:ea typeface="Quicksand"/>
              <a:cs typeface="Quicksand"/>
              <a:sym typeface="Quicksand"/>
            </a:endParaRPr>
          </a:p>
        </p:txBody>
      </p:sp>
      <p:pic>
        <p:nvPicPr>
          <p:cNvPr id="276" name="Google Shape;276;p18"/>
          <p:cNvPicPr preferRelativeResize="0"/>
          <p:nvPr/>
        </p:nvPicPr>
        <p:blipFill rotWithShape="1">
          <a:blip r:embed="rId3">
            <a:alphaModFix/>
          </a:blip>
          <a:srcRect b="0" l="0" r="0" t="0"/>
          <a:stretch/>
        </p:blipFill>
        <p:spPr>
          <a:xfrm>
            <a:off x="4641625" y="4310787"/>
            <a:ext cx="384825" cy="463275"/>
          </a:xfrm>
          <a:prstGeom prst="rect">
            <a:avLst/>
          </a:prstGeom>
          <a:noFill/>
          <a:ln>
            <a:noFill/>
          </a:ln>
        </p:spPr>
      </p:pic>
      <p:sp>
        <p:nvSpPr>
          <p:cNvPr id="277" name="Google Shape;277;p18"/>
          <p:cNvSpPr/>
          <p:nvPr/>
        </p:nvSpPr>
        <p:spPr>
          <a:xfrm>
            <a:off x="5445975" y="41172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txBox="1"/>
          <p:nvPr/>
        </p:nvSpPr>
        <p:spPr>
          <a:xfrm>
            <a:off x="5445975" y="4117200"/>
            <a:ext cx="2293800" cy="4464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1700"/>
              <a:buFont typeface="Arial"/>
              <a:buNone/>
            </a:pPr>
            <a:r>
              <a:rPr b="1" i="0" lang="en-GB" sz="1700" u="none" cap="none" strike="noStrike">
                <a:solidFill>
                  <a:schemeClr val="lt1"/>
                </a:solidFill>
                <a:latin typeface="Quicksand"/>
                <a:ea typeface="Quicksand"/>
                <a:cs typeface="Quicksand"/>
                <a:sym typeface="Quicksand"/>
              </a:rPr>
              <a:t>Off-site backup</a:t>
            </a:r>
            <a:endParaRPr b="0" i="0" sz="700" u="none" cap="none" strike="noStrike">
              <a:solidFill>
                <a:schemeClr val="lt1"/>
              </a:solidFill>
              <a:latin typeface="Arial"/>
              <a:ea typeface="Arial"/>
              <a:cs typeface="Arial"/>
              <a:sym typeface="Arial"/>
            </a:endParaRPr>
          </a:p>
        </p:txBody>
      </p:sp>
      <p:sp>
        <p:nvSpPr>
          <p:cNvPr id="279" name="Google Shape;279;p18"/>
          <p:cNvSpPr txBox="1"/>
          <p:nvPr/>
        </p:nvSpPr>
        <p:spPr>
          <a:xfrm>
            <a:off x="5445975" y="4671300"/>
            <a:ext cx="22938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Networks could be damaged by a catastrophic event, such as fire or flood. They could also be intentionally damaged through vandalism.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is important to backup the data on a network. It is equally important to ensure that there is an </a:t>
            </a:r>
            <a:r>
              <a:rPr b="1" i="0" lang="en-GB" sz="1100" u="none" cap="none" strike="noStrike">
                <a:solidFill>
                  <a:srgbClr val="000000"/>
                </a:solidFill>
                <a:latin typeface="Quicksand"/>
                <a:ea typeface="Quicksand"/>
                <a:cs typeface="Quicksand"/>
                <a:sym typeface="Quicksand"/>
              </a:rPr>
              <a:t>off-site backup</a:t>
            </a:r>
            <a:r>
              <a:rPr b="0" i="0" lang="en-GB" sz="1100" u="none" cap="none" strike="noStrike">
                <a:solidFill>
                  <a:srgbClr val="000000"/>
                </a:solidFill>
                <a:latin typeface="Quicksand"/>
                <a:ea typeface="Quicksand"/>
                <a:cs typeface="Quicksand"/>
                <a:sym typeface="Quicksand"/>
              </a:rPr>
              <a:t> in case the network servers become damaged. </a:t>
            </a:r>
            <a:endParaRPr b="0" i="0" sz="1100" u="none" cap="none" strike="noStrike">
              <a:solidFill>
                <a:srgbClr val="000000"/>
              </a:solidFill>
              <a:latin typeface="Quicksand"/>
              <a:ea typeface="Quicksand"/>
              <a:cs typeface="Quicksand"/>
              <a:sym typeface="Quicksand"/>
            </a:endParaRPr>
          </a:p>
        </p:txBody>
      </p:sp>
      <p:pic>
        <p:nvPicPr>
          <p:cNvPr id="280" name="Google Shape;280;p18"/>
          <p:cNvPicPr preferRelativeResize="0"/>
          <p:nvPr/>
        </p:nvPicPr>
        <p:blipFill rotWithShape="1">
          <a:blip r:embed="rId3">
            <a:alphaModFix/>
          </a:blip>
          <a:srcRect b="0" l="0" r="0" t="0"/>
          <a:stretch/>
        </p:blipFill>
        <p:spPr>
          <a:xfrm>
            <a:off x="7284300" y="4098948"/>
            <a:ext cx="384825" cy="463275"/>
          </a:xfrm>
          <a:prstGeom prst="rect">
            <a:avLst/>
          </a:prstGeom>
          <a:noFill/>
          <a:ln>
            <a:noFill/>
          </a:ln>
        </p:spPr>
      </p:pic>
      <p:sp>
        <p:nvSpPr>
          <p:cNvPr id="281" name="Google Shape;281;p18"/>
          <p:cNvSpPr/>
          <p:nvPr/>
        </p:nvSpPr>
        <p:spPr>
          <a:xfrm>
            <a:off x="7936900" y="41293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txBox="1"/>
          <p:nvPr/>
        </p:nvSpPr>
        <p:spPr>
          <a:xfrm>
            <a:off x="7936900" y="41293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Anti-theft</a:t>
            </a:r>
            <a:endParaRPr b="0" i="0" sz="2000" u="none" cap="none" strike="noStrike">
              <a:solidFill>
                <a:schemeClr val="lt1"/>
              </a:solidFill>
              <a:latin typeface="Arial"/>
              <a:ea typeface="Arial"/>
              <a:cs typeface="Arial"/>
              <a:sym typeface="Arial"/>
            </a:endParaRPr>
          </a:p>
        </p:txBody>
      </p:sp>
      <p:sp>
        <p:nvSpPr>
          <p:cNvPr id="283" name="Google Shape;283;p18"/>
          <p:cNvSpPr txBox="1"/>
          <p:nvPr/>
        </p:nvSpPr>
        <p:spPr>
          <a:xfrm>
            <a:off x="7936900" y="4683400"/>
            <a:ext cx="22938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If a device is stolen then it is important that thieves cannot access the data on that device.</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Anti-theft software can be installed onto devices that will delete the data from a device in the event that it is lost or stolen. </a:t>
            </a:r>
            <a:endParaRPr b="0" i="0" sz="1100" u="none" cap="none" strike="noStrike">
              <a:solidFill>
                <a:srgbClr val="000000"/>
              </a:solidFill>
              <a:latin typeface="Quicksand"/>
              <a:ea typeface="Quicksand"/>
              <a:cs typeface="Quicksand"/>
              <a:sym typeface="Quicksand"/>
            </a:endParaRPr>
          </a:p>
        </p:txBody>
      </p:sp>
      <p:pic>
        <p:nvPicPr>
          <p:cNvPr id="284" name="Google Shape;284;p18"/>
          <p:cNvPicPr preferRelativeResize="0"/>
          <p:nvPr/>
        </p:nvPicPr>
        <p:blipFill rotWithShape="1">
          <a:blip r:embed="rId3">
            <a:alphaModFix/>
          </a:blip>
          <a:srcRect b="0" l="0" r="0" t="0"/>
          <a:stretch/>
        </p:blipFill>
        <p:spPr>
          <a:xfrm>
            <a:off x="9775225" y="4111048"/>
            <a:ext cx="384825" cy="46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Defense cards</a:t>
            </a:r>
            <a:endParaRPr b="0" i="0" sz="1400" u="none" cap="none" strike="noStrike">
              <a:solidFill>
                <a:srgbClr val="000000"/>
              </a:solidFill>
              <a:latin typeface="Arial"/>
              <a:ea typeface="Arial"/>
              <a:cs typeface="Arial"/>
              <a:sym typeface="Arial"/>
            </a:endParaRPr>
          </a:p>
        </p:txBody>
      </p:sp>
      <p:sp>
        <p:nvSpPr>
          <p:cNvPr id="290" name="Google Shape;290;p19"/>
          <p:cNvSpPr/>
          <p:nvPr/>
        </p:nvSpPr>
        <p:spPr>
          <a:xfrm>
            <a:off x="4641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9"/>
          <p:cNvSpPr txBox="1"/>
          <p:nvPr/>
        </p:nvSpPr>
        <p:spPr>
          <a:xfrm>
            <a:off x="464125" y="1115700"/>
            <a:ext cx="2293800" cy="846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Malware </a:t>
            </a:r>
            <a:br>
              <a:rPr b="1" i="0" lang="en-GB" sz="2000" u="none" cap="none" strike="noStrike">
                <a:solidFill>
                  <a:schemeClr val="lt1"/>
                </a:solidFill>
                <a:latin typeface="Quicksand"/>
                <a:ea typeface="Quicksand"/>
                <a:cs typeface="Quicksand"/>
                <a:sym typeface="Quicksand"/>
              </a:rPr>
            </a:br>
            <a:r>
              <a:rPr b="1" i="0" lang="en-GB" sz="2000" u="none" cap="none" strike="noStrike">
                <a:solidFill>
                  <a:schemeClr val="lt1"/>
                </a:solidFill>
                <a:latin typeface="Quicksand"/>
                <a:ea typeface="Quicksand"/>
                <a:cs typeface="Quicksand"/>
                <a:sym typeface="Quicksand"/>
              </a:rPr>
              <a:t>checks</a:t>
            </a:r>
            <a:endParaRPr b="0" i="0" sz="1000" u="none" cap="none" strike="noStrike">
              <a:solidFill>
                <a:schemeClr val="lt1"/>
              </a:solidFill>
              <a:latin typeface="Arial"/>
              <a:ea typeface="Arial"/>
              <a:cs typeface="Arial"/>
              <a:sym typeface="Arial"/>
            </a:endParaRPr>
          </a:p>
        </p:txBody>
      </p:sp>
      <p:sp>
        <p:nvSpPr>
          <p:cNvPr id="292" name="Google Shape;292;p19"/>
          <p:cNvSpPr txBox="1"/>
          <p:nvPr/>
        </p:nvSpPr>
        <p:spPr>
          <a:xfrm>
            <a:off x="464125" y="1962300"/>
            <a:ext cx="22938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External peripherals</a:t>
            </a:r>
            <a:r>
              <a:rPr b="0" i="0" lang="en-GB" sz="1100" u="none" cap="none" strike="noStrike">
                <a:solidFill>
                  <a:srgbClr val="000000"/>
                </a:solidFill>
                <a:latin typeface="Quicksand"/>
                <a:ea typeface="Quicksand"/>
                <a:cs typeface="Quicksand"/>
                <a:sym typeface="Quicksand"/>
              </a:rPr>
              <a:t>, such as memory sticks, can have malware installed on them.</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is important that any peripheral device that is attached to the network is searched for </a:t>
            </a:r>
            <a:r>
              <a:rPr b="1" i="0" lang="en-GB" sz="1100" u="none" cap="none" strike="noStrike">
                <a:solidFill>
                  <a:srgbClr val="000000"/>
                </a:solidFill>
                <a:latin typeface="Quicksand"/>
                <a:ea typeface="Quicksand"/>
                <a:cs typeface="Quicksand"/>
                <a:sym typeface="Quicksand"/>
              </a:rPr>
              <a:t>malware</a:t>
            </a:r>
            <a:r>
              <a:rPr b="0" i="0" lang="en-GB" sz="1100" u="none" cap="none" strike="noStrike">
                <a:solidFill>
                  <a:srgbClr val="000000"/>
                </a:solidFill>
                <a:latin typeface="Quicksand"/>
                <a:ea typeface="Quicksand"/>
                <a:cs typeface="Quicksand"/>
                <a:sym typeface="Quicksand"/>
              </a:rPr>
              <a:t> before allowing any files to be opened or transferred to the network. </a:t>
            </a:r>
            <a:endParaRPr b="0" i="0" sz="1100" u="none" cap="none" strike="noStrike">
              <a:solidFill>
                <a:srgbClr val="000000"/>
              </a:solidFill>
              <a:latin typeface="Quicksand"/>
              <a:ea typeface="Quicksand"/>
              <a:cs typeface="Quicksand"/>
              <a:sym typeface="Quicksand"/>
            </a:endParaRPr>
          </a:p>
        </p:txBody>
      </p:sp>
      <p:pic>
        <p:nvPicPr>
          <p:cNvPr id="293" name="Google Shape;293;p19"/>
          <p:cNvPicPr preferRelativeResize="0"/>
          <p:nvPr/>
        </p:nvPicPr>
        <p:blipFill rotWithShape="1">
          <a:blip r:embed="rId3">
            <a:alphaModFix/>
          </a:blip>
          <a:srcRect b="0" l="0" r="0" t="0"/>
          <a:stretch/>
        </p:blipFill>
        <p:spPr>
          <a:xfrm>
            <a:off x="2302450" y="1130375"/>
            <a:ext cx="384825" cy="463275"/>
          </a:xfrm>
          <a:prstGeom prst="rect">
            <a:avLst/>
          </a:prstGeom>
          <a:noFill/>
          <a:ln>
            <a:noFill/>
          </a:ln>
        </p:spPr>
      </p:pic>
      <p:sp>
        <p:nvSpPr>
          <p:cNvPr id="294" name="Google Shape;294;p19"/>
          <p:cNvSpPr/>
          <p:nvPr/>
        </p:nvSpPr>
        <p:spPr>
          <a:xfrm>
            <a:off x="2955050"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9"/>
          <p:cNvSpPr txBox="1"/>
          <p:nvPr/>
        </p:nvSpPr>
        <p:spPr>
          <a:xfrm>
            <a:off x="2955050"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Locked out</a:t>
            </a:r>
            <a:endParaRPr b="0" i="0" sz="2000" u="none" cap="none" strike="noStrike">
              <a:solidFill>
                <a:schemeClr val="lt1"/>
              </a:solidFill>
              <a:latin typeface="Arial"/>
              <a:ea typeface="Arial"/>
              <a:cs typeface="Arial"/>
              <a:sym typeface="Arial"/>
            </a:endParaRPr>
          </a:p>
        </p:txBody>
      </p:sp>
      <p:sp>
        <p:nvSpPr>
          <p:cNvPr id="296" name="Google Shape;296;p19"/>
          <p:cNvSpPr txBox="1"/>
          <p:nvPr/>
        </p:nvSpPr>
        <p:spPr>
          <a:xfrm>
            <a:off x="2955050" y="1608300"/>
            <a:ext cx="22938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Setting a limit for the number of times a user can incorrectly enter a password can stop a </a:t>
            </a:r>
            <a:r>
              <a:rPr b="1" i="0" lang="en-GB" sz="1100" u="none" cap="none" strike="noStrike">
                <a:solidFill>
                  <a:srgbClr val="000000"/>
                </a:solidFill>
                <a:latin typeface="Quicksand"/>
                <a:ea typeface="Quicksand"/>
                <a:cs typeface="Quicksand"/>
                <a:sym typeface="Quicksand"/>
              </a:rPr>
              <a:t>brute force attack</a:t>
            </a:r>
            <a:r>
              <a:rPr b="0" i="0" lang="en-GB" sz="1100" u="none" cap="none" strike="noStrike">
                <a:solidFill>
                  <a:srgbClr val="000000"/>
                </a:solidFill>
                <a:latin typeface="Quicksand"/>
                <a:ea typeface="Quicksand"/>
                <a:cs typeface="Quicksand"/>
                <a:sym typeface="Quicksand"/>
              </a:rPr>
              <a:t>.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After three attempts, a user should be locked out and have to seek support from the technician or wait a set amount of time before trying again. </a:t>
            </a:r>
            <a:endParaRPr b="0" i="0" sz="1100" u="none" cap="none" strike="noStrike">
              <a:solidFill>
                <a:srgbClr val="000000"/>
              </a:solidFill>
              <a:latin typeface="Quicksand"/>
              <a:ea typeface="Quicksand"/>
              <a:cs typeface="Quicksand"/>
              <a:sym typeface="Quicksand"/>
            </a:endParaRPr>
          </a:p>
        </p:txBody>
      </p:sp>
      <p:pic>
        <p:nvPicPr>
          <p:cNvPr id="297" name="Google Shape;297;p19"/>
          <p:cNvPicPr preferRelativeResize="0"/>
          <p:nvPr/>
        </p:nvPicPr>
        <p:blipFill rotWithShape="1">
          <a:blip r:embed="rId3">
            <a:alphaModFix/>
          </a:blip>
          <a:srcRect b="0" l="0" r="0" t="0"/>
          <a:stretch/>
        </p:blipFill>
        <p:spPr>
          <a:xfrm>
            <a:off x="4650550" y="1130387"/>
            <a:ext cx="384825" cy="463275"/>
          </a:xfrm>
          <a:prstGeom prst="rect">
            <a:avLst/>
          </a:prstGeom>
          <a:noFill/>
          <a:ln>
            <a:noFill/>
          </a:ln>
        </p:spPr>
      </p:pic>
      <p:sp>
        <p:nvSpPr>
          <p:cNvPr id="298" name="Google Shape;298;p19"/>
          <p:cNvSpPr/>
          <p:nvPr/>
        </p:nvSpPr>
        <p:spPr>
          <a:xfrm>
            <a:off x="544597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txBox="1"/>
          <p:nvPr/>
        </p:nvSpPr>
        <p:spPr>
          <a:xfrm>
            <a:off x="5445975" y="1115700"/>
            <a:ext cx="2293800" cy="846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Password </a:t>
            </a:r>
            <a:br>
              <a:rPr b="1" i="0" lang="en-GB" sz="2000" u="none" cap="none" strike="noStrike">
                <a:solidFill>
                  <a:schemeClr val="lt1"/>
                </a:solidFill>
                <a:latin typeface="Quicksand"/>
                <a:ea typeface="Quicksand"/>
                <a:cs typeface="Quicksand"/>
                <a:sym typeface="Quicksand"/>
              </a:rPr>
            </a:br>
            <a:r>
              <a:rPr b="1" i="0" lang="en-GB" sz="2000" u="none" cap="none" strike="noStrike">
                <a:solidFill>
                  <a:schemeClr val="lt1"/>
                </a:solidFill>
                <a:latin typeface="Quicksand"/>
                <a:ea typeface="Quicksand"/>
                <a:cs typeface="Quicksand"/>
                <a:sym typeface="Quicksand"/>
              </a:rPr>
              <a:t>Manager</a:t>
            </a:r>
            <a:endParaRPr b="0" i="0" sz="1000" u="none" cap="none" strike="noStrike">
              <a:solidFill>
                <a:schemeClr val="lt1"/>
              </a:solidFill>
              <a:latin typeface="Arial"/>
              <a:ea typeface="Arial"/>
              <a:cs typeface="Arial"/>
              <a:sym typeface="Arial"/>
            </a:endParaRPr>
          </a:p>
        </p:txBody>
      </p:sp>
      <p:sp>
        <p:nvSpPr>
          <p:cNvPr id="300" name="Google Shape;300;p19"/>
          <p:cNvSpPr txBox="1"/>
          <p:nvPr/>
        </p:nvSpPr>
        <p:spPr>
          <a:xfrm>
            <a:off x="5445975" y="19623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Password managers</a:t>
            </a:r>
            <a:r>
              <a:rPr b="0" i="0" lang="en-GB" sz="1100" u="none" cap="none" strike="noStrike">
                <a:solidFill>
                  <a:srgbClr val="000000"/>
                </a:solidFill>
                <a:latin typeface="Quicksand"/>
                <a:ea typeface="Quicksand"/>
                <a:cs typeface="Quicksand"/>
                <a:sym typeface="Quicksand"/>
              </a:rPr>
              <a:t> allow network users to have a secure central location for all of their passwords. This can then be protected by a single, secure password.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Password managers will also create secure passwords for users to avoid them using the same password multiple times.</a:t>
            </a:r>
            <a:endParaRPr b="0" i="0" sz="1100" u="none" cap="none" strike="noStrike">
              <a:solidFill>
                <a:srgbClr val="000000"/>
              </a:solidFill>
              <a:latin typeface="Quicksand"/>
              <a:ea typeface="Quicksand"/>
              <a:cs typeface="Quicksand"/>
              <a:sym typeface="Quicksand"/>
            </a:endParaRPr>
          </a:p>
        </p:txBody>
      </p:sp>
      <p:pic>
        <p:nvPicPr>
          <p:cNvPr id="301" name="Google Shape;301;p19"/>
          <p:cNvPicPr preferRelativeResize="0"/>
          <p:nvPr/>
        </p:nvPicPr>
        <p:blipFill rotWithShape="1">
          <a:blip r:embed="rId3">
            <a:alphaModFix/>
          </a:blip>
          <a:srcRect b="0" l="0" r="0" t="0"/>
          <a:stretch/>
        </p:blipFill>
        <p:spPr>
          <a:xfrm>
            <a:off x="7132550" y="1307362"/>
            <a:ext cx="384825" cy="463275"/>
          </a:xfrm>
          <a:prstGeom prst="rect">
            <a:avLst/>
          </a:prstGeom>
          <a:noFill/>
          <a:ln>
            <a:noFill/>
          </a:ln>
        </p:spPr>
      </p:pic>
      <p:sp>
        <p:nvSpPr>
          <p:cNvPr id="302" name="Google Shape;302;p19"/>
          <p:cNvSpPr/>
          <p:nvPr/>
        </p:nvSpPr>
        <p:spPr>
          <a:xfrm>
            <a:off x="464125" y="423627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txBox="1"/>
          <p:nvPr/>
        </p:nvSpPr>
        <p:spPr>
          <a:xfrm>
            <a:off x="464125" y="4236275"/>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Anti-malware</a:t>
            </a:r>
            <a:endParaRPr b="0" i="0" sz="2000" u="none" cap="none" strike="noStrike">
              <a:solidFill>
                <a:schemeClr val="lt1"/>
              </a:solidFill>
              <a:latin typeface="Arial"/>
              <a:ea typeface="Arial"/>
              <a:cs typeface="Arial"/>
              <a:sym typeface="Arial"/>
            </a:endParaRPr>
          </a:p>
        </p:txBody>
      </p:sp>
      <p:sp>
        <p:nvSpPr>
          <p:cNvPr id="304" name="Google Shape;304;p19"/>
          <p:cNvSpPr txBox="1"/>
          <p:nvPr/>
        </p:nvSpPr>
        <p:spPr>
          <a:xfrm>
            <a:off x="464125" y="4790375"/>
            <a:ext cx="22938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Anti-malware software</a:t>
            </a:r>
            <a:r>
              <a:rPr b="0" i="0" lang="en-GB" sz="1100" u="none" cap="none" strike="noStrike">
                <a:solidFill>
                  <a:srgbClr val="000000"/>
                </a:solidFill>
                <a:latin typeface="Quicksand"/>
                <a:ea typeface="Quicksand"/>
                <a:cs typeface="Quicksand"/>
                <a:sym typeface="Quicksand"/>
              </a:rPr>
              <a:t> is used to detect and remove malware such as viruses, trojans, and spyware from computers.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Anti-malware software can have a real-time checker that scans files before they are used to keep the computer safe, and also have scheduled scans to perform checks upon the computer files on a regular basis.</a:t>
            </a:r>
            <a:endParaRPr b="0" i="0" sz="1100" u="none" cap="none" strike="noStrike">
              <a:solidFill>
                <a:srgbClr val="000000"/>
              </a:solidFill>
              <a:latin typeface="Quicksand"/>
              <a:ea typeface="Quicksand"/>
              <a:cs typeface="Quicksand"/>
              <a:sym typeface="Quicksand"/>
            </a:endParaRPr>
          </a:p>
        </p:txBody>
      </p:sp>
      <p:pic>
        <p:nvPicPr>
          <p:cNvPr id="305" name="Google Shape;305;p19"/>
          <p:cNvPicPr preferRelativeResize="0"/>
          <p:nvPr/>
        </p:nvPicPr>
        <p:blipFill rotWithShape="1">
          <a:blip r:embed="rId3">
            <a:alphaModFix/>
          </a:blip>
          <a:srcRect b="0" l="0" r="0" t="0"/>
          <a:stretch/>
        </p:blipFill>
        <p:spPr>
          <a:xfrm>
            <a:off x="2302450" y="4250950"/>
            <a:ext cx="384825" cy="463275"/>
          </a:xfrm>
          <a:prstGeom prst="rect">
            <a:avLst/>
          </a:prstGeom>
          <a:noFill/>
          <a:ln>
            <a:noFill/>
          </a:ln>
        </p:spPr>
      </p:pic>
      <p:sp>
        <p:nvSpPr>
          <p:cNvPr id="306" name="Google Shape;306;p19"/>
          <p:cNvSpPr/>
          <p:nvPr/>
        </p:nvSpPr>
        <p:spPr>
          <a:xfrm>
            <a:off x="2955050" y="423012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txBox="1"/>
          <p:nvPr/>
        </p:nvSpPr>
        <p:spPr>
          <a:xfrm>
            <a:off x="2955050" y="4230125"/>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Antivirus</a:t>
            </a:r>
            <a:endParaRPr b="0" i="0" sz="2000" u="none" cap="none" strike="noStrike">
              <a:solidFill>
                <a:schemeClr val="lt1"/>
              </a:solidFill>
              <a:latin typeface="Arial"/>
              <a:ea typeface="Arial"/>
              <a:cs typeface="Arial"/>
              <a:sym typeface="Arial"/>
            </a:endParaRPr>
          </a:p>
        </p:txBody>
      </p:sp>
      <p:sp>
        <p:nvSpPr>
          <p:cNvPr id="308" name="Google Shape;308;p19"/>
          <p:cNvSpPr txBox="1"/>
          <p:nvPr/>
        </p:nvSpPr>
        <p:spPr>
          <a:xfrm>
            <a:off x="2955050" y="4784225"/>
            <a:ext cx="22938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Antivirus software</a:t>
            </a:r>
            <a:r>
              <a:rPr b="0" i="0" lang="en-GB" sz="1100" u="none" cap="none" strike="noStrike">
                <a:solidFill>
                  <a:srgbClr val="000000"/>
                </a:solidFill>
                <a:latin typeface="Quicksand"/>
                <a:ea typeface="Quicksand"/>
                <a:cs typeface="Quicksand"/>
                <a:sym typeface="Quicksand"/>
              </a:rPr>
              <a:t> is used to detect and remove viruses from computers.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Virus checks are run periodically on all files. New files are also checked before they are used.</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Antivirus and anti-malware software are sometimes seen to be the same thing. However, anti-malware can offer more protection </a:t>
            </a:r>
            <a:endParaRPr b="0" i="0" sz="1100" u="none" cap="none" strike="noStrike">
              <a:solidFill>
                <a:srgbClr val="000000"/>
              </a:solidFill>
              <a:latin typeface="Quicksand"/>
              <a:ea typeface="Quicksand"/>
              <a:cs typeface="Quicksand"/>
              <a:sym typeface="Quicksand"/>
            </a:endParaRPr>
          </a:p>
        </p:txBody>
      </p:sp>
      <p:sp>
        <p:nvSpPr>
          <p:cNvPr id="309" name="Google Shape;309;p19"/>
          <p:cNvSpPr/>
          <p:nvPr/>
        </p:nvSpPr>
        <p:spPr>
          <a:xfrm>
            <a:off x="5445975" y="42332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9"/>
          <p:cNvSpPr txBox="1"/>
          <p:nvPr/>
        </p:nvSpPr>
        <p:spPr>
          <a:xfrm>
            <a:off x="5445975" y="42332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Anti-malware</a:t>
            </a:r>
            <a:endParaRPr b="0" i="0" sz="2000" u="none" cap="none" strike="noStrike">
              <a:solidFill>
                <a:schemeClr val="lt1"/>
              </a:solidFill>
              <a:latin typeface="Arial"/>
              <a:ea typeface="Arial"/>
              <a:cs typeface="Arial"/>
              <a:sym typeface="Arial"/>
            </a:endParaRPr>
          </a:p>
        </p:txBody>
      </p:sp>
      <p:sp>
        <p:nvSpPr>
          <p:cNvPr id="311" name="Google Shape;311;p19"/>
          <p:cNvSpPr txBox="1"/>
          <p:nvPr/>
        </p:nvSpPr>
        <p:spPr>
          <a:xfrm>
            <a:off x="5445975" y="4787300"/>
            <a:ext cx="22938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Anti-malware software</a:t>
            </a:r>
            <a:r>
              <a:rPr b="0" i="0" lang="en-GB" sz="1100" u="none" cap="none" strike="noStrike">
                <a:solidFill>
                  <a:srgbClr val="000000"/>
                </a:solidFill>
                <a:latin typeface="Quicksand"/>
                <a:ea typeface="Quicksand"/>
                <a:cs typeface="Quicksand"/>
                <a:sym typeface="Quicksand"/>
              </a:rPr>
              <a:t> is used to detect and remove malware such as viruses, trojans, and spyware from computers.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Anti-malware software can have a real-time checker that scans files before they are used to keep the computer safe, and also have scheduled scans to perform checks upon the computer files on a regular basis.</a:t>
            </a:r>
            <a:endParaRPr b="0" i="0" sz="1100" u="none" cap="none" strike="noStrike">
              <a:solidFill>
                <a:srgbClr val="000000"/>
              </a:solidFill>
              <a:latin typeface="Quicksand"/>
              <a:ea typeface="Quicksand"/>
              <a:cs typeface="Quicksand"/>
              <a:sym typeface="Quicksand"/>
            </a:endParaRPr>
          </a:p>
        </p:txBody>
      </p:sp>
      <p:pic>
        <p:nvPicPr>
          <p:cNvPr id="312" name="Google Shape;312;p19"/>
          <p:cNvPicPr preferRelativeResize="0"/>
          <p:nvPr/>
        </p:nvPicPr>
        <p:blipFill rotWithShape="1">
          <a:blip r:embed="rId3">
            <a:alphaModFix/>
          </a:blip>
          <a:srcRect b="0" l="0" r="0" t="0"/>
          <a:stretch/>
        </p:blipFill>
        <p:spPr>
          <a:xfrm>
            <a:off x="7284300" y="4247875"/>
            <a:ext cx="384825" cy="463275"/>
          </a:xfrm>
          <a:prstGeom prst="rect">
            <a:avLst/>
          </a:prstGeom>
          <a:noFill/>
          <a:ln>
            <a:noFill/>
          </a:ln>
        </p:spPr>
      </p:pic>
      <p:sp>
        <p:nvSpPr>
          <p:cNvPr id="313" name="Google Shape;313;p19"/>
          <p:cNvSpPr/>
          <p:nvPr/>
        </p:nvSpPr>
        <p:spPr>
          <a:xfrm>
            <a:off x="7936900" y="422705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txBox="1"/>
          <p:nvPr/>
        </p:nvSpPr>
        <p:spPr>
          <a:xfrm>
            <a:off x="7936900" y="422705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Antivirus</a:t>
            </a:r>
            <a:endParaRPr b="0" i="0" sz="2000" u="none" cap="none" strike="noStrike">
              <a:solidFill>
                <a:schemeClr val="lt1"/>
              </a:solidFill>
              <a:latin typeface="Arial"/>
              <a:ea typeface="Arial"/>
              <a:cs typeface="Arial"/>
              <a:sym typeface="Arial"/>
            </a:endParaRPr>
          </a:p>
        </p:txBody>
      </p:sp>
      <p:sp>
        <p:nvSpPr>
          <p:cNvPr id="315" name="Google Shape;315;p19"/>
          <p:cNvSpPr txBox="1"/>
          <p:nvPr/>
        </p:nvSpPr>
        <p:spPr>
          <a:xfrm>
            <a:off x="7936900" y="4781150"/>
            <a:ext cx="22938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Antivirus software</a:t>
            </a:r>
            <a:r>
              <a:rPr b="0" i="0" lang="en-GB" sz="1100" u="none" cap="none" strike="noStrike">
                <a:solidFill>
                  <a:srgbClr val="000000"/>
                </a:solidFill>
                <a:latin typeface="Quicksand"/>
                <a:ea typeface="Quicksand"/>
                <a:cs typeface="Quicksand"/>
                <a:sym typeface="Quicksand"/>
              </a:rPr>
              <a:t> is used to detect and remove viruses from computers.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Virus checks are run periodically on all files. New files are also checked before they are used.</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Antivirus and anti-malware software are sometimes seen to be the same thing. However, anti-malware can offer more protection </a:t>
            </a:r>
            <a:endParaRPr b="0" i="0" sz="1100" u="none" cap="none" strike="noStrike">
              <a:solidFill>
                <a:srgbClr val="000000"/>
              </a:solidFill>
              <a:latin typeface="Quicksand"/>
              <a:ea typeface="Quicksand"/>
              <a:cs typeface="Quicksand"/>
              <a:sym typeface="Quicksand"/>
            </a:endParaRPr>
          </a:p>
        </p:txBody>
      </p:sp>
      <p:sp>
        <p:nvSpPr>
          <p:cNvPr id="316" name="Google Shape;316;p19"/>
          <p:cNvSpPr/>
          <p:nvPr/>
        </p:nvSpPr>
        <p:spPr>
          <a:xfrm>
            <a:off x="7936900"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txBox="1"/>
          <p:nvPr/>
        </p:nvSpPr>
        <p:spPr>
          <a:xfrm>
            <a:off x="7936900"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Training </a:t>
            </a:r>
            <a:endParaRPr b="0" i="0" sz="2000" u="none" cap="none" strike="noStrike">
              <a:solidFill>
                <a:schemeClr val="lt1"/>
              </a:solidFill>
              <a:latin typeface="Arial"/>
              <a:ea typeface="Arial"/>
              <a:cs typeface="Arial"/>
              <a:sym typeface="Arial"/>
            </a:endParaRPr>
          </a:p>
        </p:txBody>
      </p:sp>
      <p:sp>
        <p:nvSpPr>
          <p:cNvPr id="318" name="Google Shape;318;p19"/>
          <p:cNvSpPr txBox="1"/>
          <p:nvPr/>
        </p:nvSpPr>
        <p:spPr>
          <a:xfrm>
            <a:off x="7936900" y="16698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Regular </a:t>
            </a:r>
            <a:r>
              <a:rPr b="1" i="0" lang="en-GB" sz="1100" u="none" cap="none" strike="noStrike">
                <a:solidFill>
                  <a:srgbClr val="000000"/>
                </a:solidFill>
                <a:latin typeface="Quicksand"/>
                <a:ea typeface="Quicksand"/>
                <a:cs typeface="Quicksand"/>
                <a:sym typeface="Quicksand"/>
              </a:rPr>
              <a:t>staff</a:t>
            </a:r>
            <a:r>
              <a:rPr b="0" i="0" lang="en-GB" sz="1100" u="none" cap="none" strike="noStrike">
                <a:solidFill>
                  <a:srgbClr val="000000"/>
                </a:solidFill>
                <a:latin typeface="Quicksand"/>
                <a:ea typeface="Quicksand"/>
                <a:cs typeface="Quicksand"/>
                <a:sym typeface="Quicksand"/>
              </a:rPr>
              <a:t> training on how to keep the network secure is useful in keeping staff up to date with the latest security issues.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can also remind them of things, such as phishing, blagging, and shouldering to keep them alert to potential dangers. </a:t>
            </a:r>
            <a:endParaRPr b="0" i="0" sz="1100" u="none" cap="none" strike="noStrike">
              <a:solidFill>
                <a:srgbClr val="000000"/>
              </a:solidFill>
              <a:latin typeface="Quicksand"/>
              <a:ea typeface="Quicksand"/>
              <a:cs typeface="Quicksand"/>
              <a:sym typeface="Quicksand"/>
            </a:endParaRPr>
          </a:p>
        </p:txBody>
      </p:sp>
      <p:pic>
        <p:nvPicPr>
          <p:cNvPr id="319" name="Google Shape;319;p19"/>
          <p:cNvPicPr preferRelativeResize="0"/>
          <p:nvPr/>
        </p:nvPicPr>
        <p:blipFill rotWithShape="1">
          <a:blip r:embed="rId3">
            <a:alphaModFix/>
          </a:blip>
          <a:srcRect b="0" l="0" r="0" t="0"/>
          <a:stretch/>
        </p:blipFill>
        <p:spPr>
          <a:xfrm>
            <a:off x="9775225" y="1130375"/>
            <a:ext cx="384825" cy="46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nvSpPr>
        <p:spPr>
          <a:xfrm>
            <a:off x="374875" y="374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Defense cards</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a:off x="7936900"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txBox="1"/>
          <p:nvPr/>
        </p:nvSpPr>
        <p:spPr>
          <a:xfrm>
            <a:off x="7936900"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Training </a:t>
            </a:r>
            <a:endParaRPr b="0" i="0" sz="2000" u="none" cap="none" strike="noStrike">
              <a:solidFill>
                <a:schemeClr val="lt1"/>
              </a:solidFill>
              <a:latin typeface="Arial"/>
              <a:ea typeface="Arial"/>
              <a:cs typeface="Arial"/>
              <a:sym typeface="Arial"/>
            </a:endParaRPr>
          </a:p>
        </p:txBody>
      </p:sp>
      <p:sp>
        <p:nvSpPr>
          <p:cNvPr id="327" name="Google Shape;327;p20"/>
          <p:cNvSpPr txBox="1"/>
          <p:nvPr/>
        </p:nvSpPr>
        <p:spPr>
          <a:xfrm>
            <a:off x="7936900" y="16698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Regular </a:t>
            </a:r>
            <a:r>
              <a:rPr b="1" i="0" lang="en-GB" sz="1100" u="none" cap="none" strike="noStrike">
                <a:solidFill>
                  <a:srgbClr val="000000"/>
                </a:solidFill>
                <a:latin typeface="Quicksand"/>
                <a:ea typeface="Quicksand"/>
                <a:cs typeface="Quicksand"/>
                <a:sym typeface="Quicksand"/>
              </a:rPr>
              <a:t>staff</a:t>
            </a:r>
            <a:r>
              <a:rPr b="0" i="0" lang="en-GB" sz="1100" u="none" cap="none" strike="noStrike">
                <a:solidFill>
                  <a:srgbClr val="000000"/>
                </a:solidFill>
                <a:latin typeface="Quicksand"/>
                <a:ea typeface="Quicksand"/>
                <a:cs typeface="Quicksand"/>
                <a:sym typeface="Quicksand"/>
              </a:rPr>
              <a:t> training on how to keep the network secure is useful in keeping staff up to date with the latest security issues.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can also remind them of things, such as phishing, blagging and shouldering to keep them alert to potential dangers. </a:t>
            </a:r>
            <a:endParaRPr b="0" i="0" sz="1100" u="none" cap="none" strike="noStrike">
              <a:solidFill>
                <a:srgbClr val="000000"/>
              </a:solidFill>
              <a:latin typeface="Quicksand"/>
              <a:ea typeface="Quicksand"/>
              <a:cs typeface="Quicksand"/>
              <a:sym typeface="Quicksand"/>
            </a:endParaRPr>
          </a:p>
        </p:txBody>
      </p:sp>
      <p:pic>
        <p:nvPicPr>
          <p:cNvPr id="328" name="Google Shape;328;p20"/>
          <p:cNvPicPr preferRelativeResize="0"/>
          <p:nvPr/>
        </p:nvPicPr>
        <p:blipFill rotWithShape="1">
          <a:blip r:embed="rId3">
            <a:alphaModFix/>
          </a:blip>
          <a:srcRect b="0" l="0" r="0" t="0"/>
          <a:stretch/>
        </p:blipFill>
        <p:spPr>
          <a:xfrm>
            <a:off x="9775225" y="1130375"/>
            <a:ext cx="384825" cy="463275"/>
          </a:xfrm>
          <a:prstGeom prst="rect">
            <a:avLst/>
          </a:prstGeom>
          <a:noFill/>
          <a:ln>
            <a:noFill/>
          </a:ln>
        </p:spPr>
      </p:pic>
      <p:sp>
        <p:nvSpPr>
          <p:cNvPr id="329" name="Google Shape;329;p20"/>
          <p:cNvSpPr/>
          <p:nvPr/>
        </p:nvSpPr>
        <p:spPr>
          <a:xfrm>
            <a:off x="541162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txBox="1"/>
          <p:nvPr/>
        </p:nvSpPr>
        <p:spPr>
          <a:xfrm>
            <a:off x="5411625"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Training </a:t>
            </a:r>
            <a:endParaRPr b="0" i="0" sz="2000" u="none" cap="none" strike="noStrike">
              <a:solidFill>
                <a:schemeClr val="lt1"/>
              </a:solidFill>
              <a:latin typeface="Arial"/>
              <a:ea typeface="Arial"/>
              <a:cs typeface="Arial"/>
              <a:sym typeface="Arial"/>
            </a:endParaRPr>
          </a:p>
        </p:txBody>
      </p:sp>
      <p:sp>
        <p:nvSpPr>
          <p:cNvPr id="331" name="Google Shape;331;p20"/>
          <p:cNvSpPr txBox="1"/>
          <p:nvPr/>
        </p:nvSpPr>
        <p:spPr>
          <a:xfrm>
            <a:off x="5411625" y="16698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Regular </a:t>
            </a:r>
            <a:r>
              <a:rPr b="1" i="0" lang="en-GB" sz="1100" u="none" cap="none" strike="noStrike">
                <a:solidFill>
                  <a:srgbClr val="000000"/>
                </a:solidFill>
                <a:latin typeface="Quicksand"/>
                <a:ea typeface="Quicksand"/>
                <a:cs typeface="Quicksand"/>
                <a:sym typeface="Quicksand"/>
              </a:rPr>
              <a:t>staff</a:t>
            </a:r>
            <a:r>
              <a:rPr b="0" i="0" lang="en-GB" sz="1100" u="none" cap="none" strike="noStrike">
                <a:solidFill>
                  <a:srgbClr val="000000"/>
                </a:solidFill>
                <a:latin typeface="Quicksand"/>
                <a:ea typeface="Quicksand"/>
                <a:cs typeface="Quicksand"/>
                <a:sym typeface="Quicksand"/>
              </a:rPr>
              <a:t> training on how to keep the network secure is useful in keeping staff up to date with the latest security issues.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can also remind them of things, such as phishing, blagging, and shouldering to keep them alert to potential dangers. </a:t>
            </a:r>
            <a:endParaRPr b="0" i="0" sz="1100" u="none" cap="none" strike="noStrike">
              <a:solidFill>
                <a:srgbClr val="000000"/>
              </a:solidFill>
              <a:latin typeface="Quicksand"/>
              <a:ea typeface="Quicksand"/>
              <a:cs typeface="Quicksand"/>
              <a:sym typeface="Quicksand"/>
            </a:endParaRPr>
          </a:p>
        </p:txBody>
      </p:sp>
      <p:pic>
        <p:nvPicPr>
          <p:cNvPr id="332" name="Google Shape;332;p20"/>
          <p:cNvPicPr preferRelativeResize="0"/>
          <p:nvPr/>
        </p:nvPicPr>
        <p:blipFill rotWithShape="1">
          <a:blip r:embed="rId3">
            <a:alphaModFix/>
          </a:blip>
          <a:srcRect b="0" l="0" r="0" t="0"/>
          <a:stretch/>
        </p:blipFill>
        <p:spPr>
          <a:xfrm>
            <a:off x="7249950" y="1130375"/>
            <a:ext cx="384825" cy="463275"/>
          </a:xfrm>
          <a:prstGeom prst="rect">
            <a:avLst/>
          </a:prstGeom>
          <a:noFill/>
          <a:ln>
            <a:noFill/>
          </a:ln>
        </p:spPr>
      </p:pic>
      <p:sp>
        <p:nvSpPr>
          <p:cNvPr id="333" name="Google Shape;333;p20"/>
          <p:cNvSpPr/>
          <p:nvPr/>
        </p:nvSpPr>
        <p:spPr>
          <a:xfrm>
            <a:off x="2886350"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0"/>
          <p:cNvSpPr txBox="1"/>
          <p:nvPr/>
        </p:nvSpPr>
        <p:spPr>
          <a:xfrm>
            <a:off x="2886350"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Training </a:t>
            </a:r>
            <a:endParaRPr b="0" i="0" sz="2000" u="none" cap="none" strike="noStrike">
              <a:solidFill>
                <a:schemeClr val="lt1"/>
              </a:solidFill>
              <a:latin typeface="Arial"/>
              <a:ea typeface="Arial"/>
              <a:cs typeface="Arial"/>
              <a:sym typeface="Arial"/>
            </a:endParaRPr>
          </a:p>
        </p:txBody>
      </p:sp>
      <p:sp>
        <p:nvSpPr>
          <p:cNvPr id="335" name="Google Shape;335;p20"/>
          <p:cNvSpPr txBox="1"/>
          <p:nvPr/>
        </p:nvSpPr>
        <p:spPr>
          <a:xfrm>
            <a:off x="2886350" y="16698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Regular </a:t>
            </a:r>
            <a:r>
              <a:rPr b="1" i="0" lang="en-GB" sz="1100" u="none" cap="none" strike="noStrike">
                <a:solidFill>
                  <a:srgbClr val="000000"/>
                </a:solidFill>
                <a:latin typeface="Quicksand"/>
                <a:ea typeface="Quicksand"/>
                <a:cs typeface="Quicksand"/>
                <a:sym typeface="Quicksand"/>
              </a:rPr>
              <a:t>staff</a:t>
            </a:r>
            <a:r>
              <a:rPr b="0" i="0" lang="en-GB" sz="1100" u="none" cap="none" strike="noStrike">
                <a:solidFill>
                  <a:srgbClr val="000000"/>
                </a:solidFill>
                <a:latin typeface="Quicksand"/>
                <a:ea typeface="Quicksand"/>
                <a:cs typeface="Quicksand"/>
                <a:sym typeface="Quicksand"/>
              </a:rPr>
              <a:t> training on how to keep the network secure is useful in keeping staff up to date with the latest security issues.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can also remind them of things, such as phishing, blagging, and shouldering to keep them alert to potential dangers. </a:t>
            </a:r>
            <a:endParaRPr b="0" i="0" sz="1100" u="none" cap="none" strike="noStrike">
              <a:solidFill>
                <a:srgbClr val="000000"/>
              </a:solidFill>
              <a:latin typeface="Quicksand"/>
              <a:ea typeface="Quicksand"/>
              <a:cs typeface="Quicksand"/>
              <a:sym typeface="Quicksand"/>
            </a:endParaRPr>
          </a:p>
        </p:txBody>
      </p:sp>
      <p:pic>
        <p:nvPicPr>
          <p:cNvPr id="336" name="Google Shape;336;p20"/>
          <p:cNvPicPr preferRelativeResize="0"/>
          <p:nvPr/>
        </p:nvPicPr>
        <p:blipFill rotWithShape="1">
          <a:blip r:embed="rId3">
            <a:alphaModFix/>
          </a:blip>
          <a:srcRect b="0" l="0" r="0" t="0"/>
          <a:stretch/>
        </p:blipFill>
        <p:spPr>
          <a:xfrm>
            <a:off x="4724675" y="1130375"/>
            <a:ext cx="384825" cy="463275"/>
          </a:xfrm>
          <a:prstGeom prst="rect">
            <a:avLst/>
          </a:prstGeom>
          <a:noFill/>
          <a:ln>
            <a:noFill/>
          </a:ln>
        </p:spPr>
      </p:pic>
      <p:sp>
        <p:nvSpPr>
          <p:cNvPr id="337" name="Google Shape;337;p20"/>
          <p:cNvSpPr/>
          <p:nvPr/>
        </p:nvSpPr>
        <p:spPr>
          <a:xfrm>
            <a:off x="361075" y="1115700"/>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0"/>
          <p:cNvSpPr txBox="1"/>
          <p:nvPr/>
        </p:nvSpPr>
        <p:spPr>
          <a:xfrm>
            <a:off x="361075" y="1115700"/>
            <a:ext cx="2293800" cy="492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Training </a:t>
            </a:r>
            <a:endParaRPr b="0" i="0" sz="2000" u="none" cap="none" strike="noStrike">
              <a:solidFill>
                <a:schemeClr val="lt1"/>
              </a:solidFill>
              <a:latin typeface="Arial"/>
              <a:ea typeface="Arial"/>
              <a:cs typeface="Arial"/>
              <a:sym typeface="Arial"/>
            </a:endParaRPr>
          </a:p>
        </p:txBody>
      </p:sp>
      <p:sp>
        <p:nvSpPr>
          <p:cNvPr id="339" name="Google Shape;339;p20"/>
          <p:cNvSpPr txBox="1"/>
          <p:nvPr/>
        </p:nvSpPr>
        <p:spPr>
          <a:xfrm>
            <a:off x="361075" y="1669800"/>
            <a:ext cx="2293800" cy="20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Regular </a:t>
            </a:r>
            <a:r>
              <a:rPr b="1" i="0" lang="en-GB" sz="1100" u="none" cap="none" strike="noStrike">
                <a:solidFill>
                  <a:srgbClr val="000000"/>
                </a:solidFill>
                <a:latin typeface="Quicksand"/>
                <a:ea typeface="Quicksand"/>
                <a:cs typeface="Quicksand"/>
                <a:sym typeface="Quicksand"/>
              </a:rPr>
              <a:t>staff</a:t>
            </a:r>
            <a:r>
              <a:rPr b="0" i="0" lang="en-GB" sz="1100" u="none" cap="none" strike="noStrike">
                <a:solidFill>
                  <a:srgbClr val="000000"/>
                </a:solidFill>
                <a:latin typeface="Quicksand"/>
                <a:ea typeface="Quicksand"/>
                <a:cs typeface="Quicksand"/>
                <a:sym typeface="Quicksand"/>
              </a:rPr>
              <a:t> training on how to keep the network secure is useful in keeping staff up to date with the latest security issues.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icksand"/>
                <a:ea typeface="Quicksand"/>
                <a:cs typeface="Quicksand"/>
                <a:sym typeface="Quicksand"/>
              </a:rPr>
              <a:t>It can also remind them of things, such as phishing, blagging, and shouldering to keep them alert to potential dangers. </a:t>
            </a:r>
            <a:endParaRPr b="0" i="0" sz="1100" u="none" cap="none" strike="noStrike">
              <a:solidFill>
                <a:srgbClr val="000000"/>
              </a:solidFill>
              <a:latin typeface="Quicksand"/>
              <a:ea typeface="Quicksand"/>
              <a:cs typeface="Quicksand"/>
              <a:sym typeface="Quicksand"/>
            </a:endParaRPr>
          </a:p>
        </p:txBody>
      </p:sp>
      <p:pic>
        <p:nvPicPr>
          <p:cNvPr id="340" name="Google Shape;340;p20"/>
          <p:cNvPicPr preferRelativeResize="0"/>
          <p:nvPr/>
        </p:nvPicPr>
        <p:blipFill rotWithShape="1">
          <a:blip r:embed="rId3">
            <a:alphaModFix/>
          </a:blip>
          <a:srcRect b="0" l="0" r="0" t="0"/>
          <a:stretch/>
        </p:blipFill>
        <p:spPr>
          <a:xfrm>
            <a:off x="2199400" y="1130375"/>
            <a:ext cx="384825" cy="463275"/>
          </a:xfrm>
          <a:prstGeom prst="rect">
            <a:avLst/>
          </a:prstGeom>
          <a:noFill/>
          <a:ln>
            <a:noFill/>
          </a:ln>
        </p:spPr>
      </p:pic>
      <p:sp>
        <p:nvSpPr>
          <p:cNvPr id="341" name="Google Shape;341;p20"/>
          <p:cNvSpPr/>
          <p:nvPr/>
        </p:nvSpPr>
        <p:spPr>
          <a:xfrm>
            <a:off x="361075" y="4230125"/>
            <a:ext cx="2293800" cy="2927700"/>
          </a:xfrm>
          <a:prstGeom prst="rect">
            <a:avLst/>
          </a:prstGeom>
          <a:noFill/>
          <a:ln cap="flat" cmpd="sng" w="19050">
            <a:solidFill>
              <a:srgbClr val="5B5B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0"/>
          <p:cNvSpPr txBox="1"/>
          <p:nvPr/>
        </p:nvSpPr>
        <p:spPr>
          <a:xfrm>
            <a:off x="361075" y="4230125"/>
            <a:ext cx="2293800" cy="846600"/>
          </a:xfrm>
          <a:prstGeom prst="rect">
            <a:avLst/>
          </a:prstGeom>
          <a:solidFill>
            <a:srgbClr val="5B5BA5"/>
          </a:solidFill>
          <a:ln>
            <a:noFill/>
          </a:ln>
        </p:spPr>
        <p:txBody>
          <a:bodyPr anchorCtr="0" anchor="t" bIns="91425" lIns="91425" spcFirstLastPara="1" rIns="91425" wrap="square" tIns="91425">
            <a:spAutoFit/>
          </a:bodyPr>
          <a:lstStyle/>
          <a:p>
            <a:pPr indent="0" lvl="0" marL="0" marR="0" rtl="0" algn="l">
              <a:lnSpc>
                <a:spcPct val="115000"/>
              </a:lnSpc>
              <a:spcBef>
                <a:spcPts val="2000"/>
              </a:spcBef>
              <a:spcAft>
                <a:spcPts val="600"/>
              </a:spcAft>
              <a:buClr>
                <a:srgbClr val="000000"/>
              </a:buClr>
              <a:buSzPts val="2000"/>
              <a:buFont typeface="Arial"/>
              <a:buNone/>
            </a:pPr>
            <a:r>
              <a:rPr b="1" i="0" lang="en-GB" sz="2000" u="none" cap="none" strike="noStrike">
                <a:solidFill>
                  <a:schemeClr val="lt1"/>
                </a:solidFill>
                <a:latin typeface="Quicksand"/>
                <a:ea typeface="Quicksand"/>
                <a:cs typeface="Quicksand"/>
                <a:sym typeface="Quicksand"/>
              </a:rPr>
              <a:t>Penetration</a:t>
            </a:r>
            <a:br>
              <a:rPr b="1" i="0" lang="en-GB" sz="2000" u="none" cap="none" strike="noStrike">
                <a:solidFill>
                  <a:schemeClr val="lt1"/>
                </a:solidFill>
                <a:latin typeface="Quicksand"/>
                <a:ea typeface="Quicksand"/>
                <a:cs typeface="Quicksand"/>
                <a:sym typeface="Quicksand"/>
              </a:rPr>
            </a:br>
            <a:r>
              <a:rPr b="1" i="0" lang="en-GB" sz="2000" u="none" cap="none" strike="noStrike">
                <a:solidFill>
                  <a:schemeClr val="lt1"/>
                </a:solidFill>
                <a:latin typeface="Quicksand"/>
                <a:ea typeface="Quicksand"/>
                <a:cs typeface="Quicksand"/>
                <a:sym typeface="Quicksand"/>
              </a:rPr>
              <a:t>testing</a:t>
            </a:r>
            <a:endParaRPr b="0" i="0" sz="1000" u="none" cap="none" strike="noStrike">
              <a:solidFill>
                <a:schemeClr val="lt1"/>
              </a:solidFill>
              <a:latin typeface="Arial"/>
              <a:ea typeface="Arial"/>
              <a:cs typeface="Arial"/>
              <a:sym typeface="Arial"/>
            </a:endParaRPr>
          </a:p>
        </p:txBody>
      </p:sp>
      <p:sp>
        <p:nvSpPr>
          <p:cNvPr id="343" name="Google Shape;343;p20"/>
          <p:cNvSpPr txBox="1"/>
          <p:nvPr/>
        </p:nvSpPr>
        <p:spPr>
          <a:xfrm>
            <a:off x="361075" y="5076725"/>
            <a:ext cx="22938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icksand"/>
                <a:ea typeface="Quicksand"/>
                <a:cs typeface="Quicksand"/>
                <a:sym typeface="Quicksand"/>
              </a:rPr>
              <a:t>Penetration testing</a:t>
            </a:r>
            <a:r>
              <a:rPr b="0" i="0" lang="en-GB" sz="1100" u="none" cap="none" strike="noStrike">
                <a:solidFill>
                  <a:srgbClr val="000000"/>
                </a:solidFill>
                <a:latin typeface="Quicksand"/>
                <a:ea typeface="Quicksand"/>
                <a:cs typeface="Quicksand"/>
                <a:sym typeface="Quicksand"/>
              </a:rPr>
              <a:t> is sometimes called ethical hacking. Hackers who work with good intent attempt to break into a network to identify any possible security breaches. If any flaws are found, they are then secured to prevent malicious hackers exploiting them to access the network.</a:t>
            </a:r>
            <a:endParaRPr b="0" i="0" sz="1100" u="none" cap="none" strike="noStrike">
              <a:solidFill>
                <a:srgbClr val="000000"/>
              </a:solidFill>
              <a:latin typeface="Quicksand"/>
              <a:ea typeface="Quicksand"/>
              <a:cs typeface="Quicksand"/>
              <a:sym typeface="Quicksand"/>
            </a:endParaRPr>
          </a:p>
        </p:txBody>
      </p:sp>
      <p:pic>
        <p:nvPicPr>
          <p:cNvPr id="344" name="Google Shape;344;p20"/>
          <p:cNvPicPr preferRelativeResize="0"/>
          <p:nvPr/>
        </p:nvPicPr>
        <p:blipFill rotWithShape="1">
          <a:blip r:embed="rId3">
            <a:alphaModFix/>
          </a:blip>
          <a:srcRect b="0" l="0" r="0" t="0"/>
          <a:stretch/>
        </p:blipFill>
        <p:spPr>
          <a:xfrm>
            <a:off x="2047650" y="4421787"/>
            <a:ext cx="384825" cy="46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