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5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</p:sldIdLst>
  <p:sldSz cy="5143500" cx="9144000"/>
  <p:notesSz cx="6858000" cy="9144000"/>
  <p:embeddedFontLst>
    <p:embeddedFont>
      <p:font typeface="Quicksand"/>
      <p:regular r:id="rId40"/>
      <p:bold r:id="rId41"/>
    </p:embeddedFont>
    <p:embeddedFont>
      <p:font typeface="Roboto Mono"/>
      <p:regular r:id="rId42"/>
      <p:bold r:id="rId43"/>
      <p:italic r:id="rId44"/>
      <p:boldItalic r:id="rId45"/>
    </p:embeddedFont>
    <p:embeddedFont>
      <p:font typeface="Quicksand Medium"/>
      <p:regular r:id="rId46"/>
      <p:bold r:id="rId4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Quicksand-regular.fntdata"/><Relationship Id="rId20" Type="http://schemas.openxmlformats.org/officeDocument/2006/relationships/slide" Target="slides/slide16.xml"/><Relationship Id="rId42" Type="http://schemas.openxmlformats.org/officeDocument/2006/relationships/font" Target="fonts/RobotoMono-regular.fntdata"/><Relationship Id="rId41" Type="http://schemas.openxmlformats.org/officeDocument/2006/relationships/font" Target="fonts/Quicksand-bold.fntdata"/><Relationship Id="rId22" Type="http://schemas.openxmlformats.org/officeDocument/2006/relationships/slide" Target="slides/slide18.xml"/><Relationship Id="rId44" Type="http://schemas.openxmlformats.org/officeDocument/2006/relationships/font" Target="fonts/RobotoMono-italic.fntdata"/><Relationship Id="rId21" Type="http://schemas.openxmlformats.org/officeDocument/2006/relationships/slide" Target="slides/slide17.xml"/><Relationship Id="rId43" Type="http://schemas.openxmlformats.org/officeDocument/2006/relationships/font" Target="fonts/RobotoMono-bold.fntdata"/><Relationship Id="rId24" Type="http://schemas.openxmlformats.org/officeDocument/2006/relationships/slide" Target="slides/slide20.xml"/><Relationship Id="rId46" Type="http://schemas.openxmlformats.org/officeDocument/2006/relationships/font" Target="fonts/QuicksandMedium-regular.fntdata"/><Relationship Id="rId23" Type="http://schemas.openxmlformats.org/officeDocument/2006/relationships/slide" Target="slides/slide19.xml"/><Relationship Id="rId45" Type="http://schemas.openxmlformats.org/officeDocument/2006/relationships/font" Target="fonts/RobotoMono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47" Type="http://schemas.openxmlformats.org/officeDocument/2006/relationships/font" Target="fonts/QuicksandMedium-bold.fntdata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slide" Target="slides/slide33.xml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39" Type="http://schemas.openxmlformats.org/officeDocument/2006/relationships/slide" Target="slides/slide35.xml"/><Relationship Id="rId16" Type="http://schemas.openxmlformats.org/officeDocument/2006/relationships/slide" Target="slides/slide12.xml"/><Relationship Id="rId38" Type="http://schemas.openxmlformats.org/officeDocument/2006/relationships/slide" Target="slides/slide34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ncce.io/tcc" TargetMode="External"/><Relationship Id="rId3" Type="http://schemas.openxmlformats.org/officeDocument/2006/relationships/hyperlink" Target="http://ncce.io/ogl" TargetMode="Externa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pixabay.com/vectors/warning-alert-detected-malware-2168379/" TargetMode="Externa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pixabay.com/photos/cyber-security-online-computer-2296269/" TargetMode="Externa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pixabay.com/photos/cyber-security-online-computer-2296269/" TargetMode="Externa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pixabay.com/photos/cyber-security-online-computer-2296269/" TargetMode="Externa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pixabay.com/photos/cyber-security-online-computer-2296269/" TargetMode="Externa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pixabay.com/photos/cyber-security-online-computer-2296269/" TargetMode="Externa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pixabay.com/photos/cyber-security-online-computer-2296269/" TargetMode="Externa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pixabay.com/photos/cyber-security-online-computer-2296269/" TargetMode="Externa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pixabay.com/vectors/shield-escutcheon-heraldic-shield-31869/" TargetMode="Externa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pixabay.com/vectors/shield-escutcheon-heraldic-shield-31869/" TargetMode="Externa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pixabay.com/vectors/shield-escutcheon-heraldic-shield-31869/" TargetMode="Externa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pixabay.com/vectors/shield-escutcheon-heraldic-shield-31869/" TargetMode="Externa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pixabay.com/vectors/shield-escutcheon-heraldic-shield-31869/" TargetMode="External"/><Relationship Id="rId3" Type="http://schemas.openxmlformats.org/officeDocument/2006/relationships/hyperlink" Target="https://pixabay.com/vectors/checkered-flag-finish-line-309862/" TargetMode="External"/><Relationship Id="rId4" Type="http://schemas.openxmlformats.org/officeDocument/2006/relationships/hyperlink" Target="https://pixabay.com/vectors/coronavirus-line-art-virus-5019475/" TargetMode="External"/><Relationship Id="rId5" Type="http://schemas.openxmlformats.org/officeDocument/2006/relationships/hyperlink" Target="https://pixabay.com/vectors/hacker-anonymous-criminal-internet-6639626/" TargetMode="External"/><Relationship Id="rId6" Type="http://schemas.openxmlformats.org/officeDocument/2006/relationships/hyperlink" Target="https://scratch.mit.edu/" TargetMode="Externa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pixabay.com/photos/cyber-security-online-computer-2296269/" TargetMode="Externa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pixabay.com/photos/cyber-security-online-computer-2296269/" TargetMode="Externa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pixabay.com/photos/computer-security-padlock-hacker-1591018/" TargetMode="Externa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pixabay.com/photos/computer-security-padlock-hacker-1591018/" TargetMode="Externa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pixabay.com/photos/computer-security-padlock-hacker-1591018/" TargetMode="Externa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" name="Google Shape;4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Last updated 30-11-2021</a:t>
            </a:r>
            <a:endParaRPr sz="10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900">
                <a:solidFill>
                  <a:srgbClr val="666666"/>
                </a:solidFill>
                <a:latin typeface="Quicksand"/>
                <a:ea typeface="Quicksand"/>
                <a:cs typeface="Quicksand"/>
                <a:sym typeface="Quicksand"/>
              </a:rPr>
              <a:t>Resources are updated regularly — the latest version is available at: </a:t>
            </a:r>
            <a:r>
              <a:rPr lang="en-GB" sz="900" u="sng">
                <a:solidFill>
                  <a:srgbClr val="1155CC"/>
                </a:solidFill>
                <a:latin typeface="Quicksand"/>
                <a:ea typeface="Quicksand"/>
                <a:cs typeface="Quicksand"/>
                <a:sym typeface="Quicksand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ncce.io/tcc</a:t>
            </a:r>
            <a:r>
              <a:rPr lang="en-GB" sz="900">
                <a:solidFill>
                  <a:srgbClr val="666666"/>
                </a:solidFill>
                <a:latin typeface="Quicksand"/>
                <a:ea typeface="Quicksand"/>
                <a:cs typeface="Quicksand"/>
                <a:sym typeface="Quicksand"/>
              </a:rPr>
              <a:t>.</a:t>
            </a:r>
            <a:endParaRPr sz="900">
              <a:solidFill>
                <a:srgbClr val="666666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666666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900">
                <a:solidFill>
                  <a:srgbClr val="666666"/>
                </a:solidFill>
                <a:latin typeface="Quicksand"/>
                <a:ea typeface="Quicksand"/>
                <a:cs typeface="Quicksand"/>
                <a:sym typeface="Quicksand"/>
              </a:rPr>
              <a:t>This resource is licensed under the Open Government Licence, version 3. For more information on this licence, see</a:t>
            </a:r>
            <a:r>
              <a:rPr lang="en-GB" sz="900" u="sng">
                <a:solidFill>
                  <a:srgbClr val="1155CC"/>
                </a:solidFill>
                <a:latin typeface="Quicksand"/>
                <a:ea typeface="Quicksand"/>
                <a:cs typeface="Quicksand"/>
                <a:sym typeface="Quicksand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ncce.io/ogl</a:t>
            </a:r>
            <a:r>
              <a:rPr lang="en-GB" sz="900">
                <a:solidFill>
                  <a:srgbClr val="666666"/>
                </a:solidFill>
                <a:latin typeface="Quicksand"/>
                <a:ea typeface="Quicksand"/>
                <a:cs typeface="Quicksand"/>
                <a:sym typeface="Quicksand"/>
              </a:rPr>
              <a:t>.</a:t>
            </a:r>
            <a:endParaRPr sz="900">
              <a:solidFill>
                <a:srgbClr val="666666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000"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Image source: Raspberry Pi Foundation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" name="Google Shape;14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Image source: Raspberry Pi Foundation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0" name="Google Shape;15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Image source: </a:t>
            </a:r>
            <a:r>
              <a:rPr lang="en-GB" u="sng">
                <a:solidFill>
                  <a:schemeClr val="hlink"/>
                </a:solidFill>
                <a:hlinkClick r:id="rId2"/>
              </a:rPr>
              <a:t>https://pixabay.com/vectors/warning-alert-detected-malware-2168379/</a:t>
            </a:r>
            <a:r>
              <a:rPr lang="en-GB"/>
              <a:t> 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9" name="Google Shape;159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8" name="Google Shape;218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Image source: Raspberry Pi Foundation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7" name="Google Shape;227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6" name="Google Shape;236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Image source: </a:t>
            </a:r>
            <a:r>
              <a:rPr lang="en-GB" u="sng">
                <a:solidFill>
                  <a:schemeClr val="hlink"/>
                </a:solidFill>
                <a:hlinkClick r:id="rId2"/>
              </a:rPr>
              <a:t>https://pixabay.com/photos/cyber-security-online-computer-2296269/</a:t>
            </a:r>
            <a:r>
              <a:rPr lang="en-GB"/>
              <a:t> 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5" name="Google Shape;245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Image source: </a:t>
            </a:r>
            <a:r>
              <a:rPr lang="en-GB" u="sng">
                <a:solidFill>
                  <a:srgbClr val="3197A8"/>
                </a:solidFill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https://pixabay.com/photos/cyber-security-online-computer-2296269/</a:t>
            </a:r>
            <a:r>
              <a:rPr lang="en-GB">
                <a:solidFill>
                  <a:schemeClr val="dk1"/>
                </a:solidFill>
              </a:rPr>
              <a:t> 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5" name="Google Shape;255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Image source: </a:t>
            </a:r>
            <a:r>
              <a:rPr lang="en-GB" u="sng">
                <a:solidFill>
                  <a:srgbClr val="3197A8"/>
                </a:solidFill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https://pixabay.com/photos/cyber-security-online-computer-2296269/</a:t>
            </a:r>
            <a:r>
              <a:rPr lang="en-GB">
                <a:solidFill>
                  <a:schemeClr val="dk1"/>
                </a:solidFill>
              </a:rPr>
              <a:t> 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4" name="Google Shape;264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>
                <a:solidFill>
                  <a:schemeClr val="dk1"/>
                </a:solidFill>
              </a:rPr>
              <a:t>Image source: </a:t>
            </a:r>
            <a:r>
              <a:rPr lang="en-GB" u="sng">
                <a:solidFill>
                  <a:srgbClr val="3197A8"/>
                </a:solidFill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https://pixabay.com/photos/cyber-security-online-computer-2296269/</a:t>
            </a:r>
            <a:r>
              <a:rPr lang="en-GB">
                <a:solidFill>
                  <a:schemeClr val="dk1"/>
                </a:solidFill>
              </a:rPr>
              <a:t> 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" name="Google Shape;5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Image source: </a:t>
            </a:r>
            <a:r>
              <a:rPr lang="en-GB" u="sng">
                <a:solidFill>
                  <a:schemeClr val="hlink"/>
                </a:solidFill>
                <a:hlinkClick r:id="rId2"/>
              </a:rPr>
              <a:t>https://pixabay.com/photos/cyber-security-online-computer-2296269/</a:t>
            </a:r>
            <a:r>
              <a:rPr lang="en-GB"/>
              <a:t> 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3" name="Google Shape;273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2" name="Google Shape;282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9" name="Google Shape;299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9" name="Google Shape;309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9" name="Google Shape;319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9" name="Google Shape;329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9" name="Google Shape;339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9" name="Google Shape;349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>
                <a:solidFill>
                  <a:schemeClr val="dk1"/>
                </a:solidFill>
              </a:rPr>
              <a:t>Image source: </a:t>
            </a:r>
            <a:r>
              <a:rPr lang="en-GB" u="sng">
                <a:solidFill>
                  <a:srgbClr val="3197A8"/>
                </a:solidFill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https://pixabay.com/photos/cyber-security-online-computer-2296269/</a:t>
            </a:r>
            <a:r>
              <a:rPr lang="en-GB">
                <a:solidFill>
                  <a:schemeClr val="dk1"/>
                </a:solidFill>
              </a:rPr>
              <a:t> </a:t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8" name="Google Shape;358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>
                <a:solidFill>
                  <a:schemeClr val="dk1"/>
                </a:solidFill>
              </a:rPr>
              <a:t>Image source: </a:t>
            </a:r>
            <a:r>
              <a:rPr lang="en-GB" u="sng">
                <a:solidFill>
                  <a:srgbClr val="3197A8"/>
                </a:solidFill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https://pixabay.com/photos/cyber-security-online-computer-2296269/</a:t>
            </a:r>
            <a:r>
              <a:rPr lang="en-GB">
                <a:solidFill>
                  <a:schemeClr val="dk1"/>
                </a:solidFill>
              </a:rPr>
              <a:t> </a:t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7" name="Google Shape;367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Image source: </a:t>
            </a:r>
            <a:r>
              <a:rPr lang="en-GB" u="sng">
                <a:solidFill>
                  <a:schemeClr val="hlink"/>
                </a:solidFill>
                <a:hlinkClick r:id="rId2"/>
              </a:rPr>
              <a:t>https://pixabay.com/vectors/shield-escutcheon-heraldic-shield-31869/</a:t>
            </a:r>
            <a:r>
              <a:rPr lang="en-GB"/>
              <a:t> 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" name="Google Shape;6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6" name="Google Shape;376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Image source: </a:t>
            </a:r>
            <a:r>
              <a:rPr lang="en-GB" u="sng">
                <a:solidFill>
                  <a:schemeClr val="hlink"/>
                </a:solidFill>
                <a:hlinkClick r:id="rId2"/>
              </a:rPr>
              <a:t>https://pixabay.com/vectors/shield-escutcheon-heraldic-shield-31869/</a:t>
            </a:r>
            <a:r>
              <a:rPr lang="en-GB"/>
              <a:t> </a:t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5" name="Google Shape;385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Image source: </a:t>
            </a:r>
            <a:r>
              <a:rPr lang="en-GB" u="sng">
                <a:solidFill>
                  <a:schemeClr val="hlink"/>
                </a:solidFill>
                <a:hlinkClick r:id="rId2"/>
              </a:rPr>
              <a:t>https://pixabay.com/vectors/shield-escutcheon-heraldic-shield-31869/</a:t>
            </a:r>
            <a:r>
              <a:rPr lang="en-GB"/>
              <a:t> </a:t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4" name="Google Shape;394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Image source: </a:t>
            </a:r>
            <a:r>
              <a:rPr lang="en-GB" u="sng">
                <a:solidFill>
                  <a:schemeClr val="hlink"/>
                </a:solidFill>
                <a:hlinkClick r:id="rId2"/>
              </a:rPr>
              <a:t>https://pixabay.com/vectors/shield-escutcheon-heraldic-shield-31869/</a:t>
            </a:r>
            <a:r>
              <a:rPr lang="en-GB"/>
              <a:t> </a:t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3" name="Google Shape;403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Image sources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Shield: </a:t>
            </a:r>
            <a:r>
              <a:rPr lang="en-GB" u="sng">
                <a:solidFill>
                  <a:schemeClr val="hlink"/>
                </a:solidFill>
                <a:hlinkClick r:id="rId2"/>
              </a:rPr>
              <a:t>https://pixabay.com/vectors/shield-escutcheon-heraldic-shield-31869/</a:t>
            </a:r>
            <a:r>
              <a:rPr lang="en-GB"/>
              <a:t>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Flag: </a:t>
            </a:r>
            <a:r>
              <a:rPr lang="en-GB" u="sng">
                <a:solidFill>
                  <a:schemeClr val="hlink"/>
                </a:solidFill>
                <a:hlinkClick r:id="rId3"/>
              </a:rPr>
              <a:t>https://pixabay.com/vectors/checkered-flag-finish-line-309862/</a:t>
            </a:r>
            <a:r>
              <a:rPr lang="en-GB"/>
              <a:t>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Virus: </a:t>
            </a:r>
            <a:r>
              <a:rPr lang="en-GB" u="sng">
                <a:solidFill>
                  <a:schemeClr val="hlink"/>
                </a:solidFill>
                <a:hlinkClick r:id="rId4"/>
              </a:rPr>
              <a:t>https://pixabay.com/vectors/coronavirus-line-art-virus-5019475/</a:t>
            </a:r>
            <a:r>
              <a:rPr lang="en-GB"/>
              <a:t>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Hacker: </a:t>
            </a:r>
            <a:r>
              <a:rPr lang="en-GB" u="sng">
                <a:solidFill>
                  <a:schemeClr val="hlink"/>
                </a:solidFill>
                <a:hlinkClick r:id="rId5"/>
              </a:rPr>
              <a:t>https://pixabay.com/vectors/hacker-anonymous-criminal-internet-6639626/</a:t>
            </a:r>
            <a:r>
              <a:rPr lang="en-GB"/>
              <a:t>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Player characters: Costumes used from the programming language, Scratch </a:t>
            </a:r>
            <a:r>
              <a:rPr lang="en-GB" u="sng">
                <a:solidFill>
                  <a:schemeClr val="hlink"/>
                </a:solidFill>
                <a:hlinkClick r:id="rId6"/>
              </a:rPr>
              <a:t>https://scratch.mit.edu/</a:t>
            </a:r>
            <a:r>
              <a:rPr lang="en-GB"/>
              <a:t> </a:t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6" name="Google Shape;446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5B5BA5"/>
                </a:solidFill>
              </a:rPr>
              <a:t>Image source: </a:t>
            </a:r>
            <a:r>
              <a:rPr lang="en-GB" u="sng">
                <a:solidFill>
                  <a:srgbClr val="3197A8"/>
                </a:solidFill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https://pixabay.com/photos/cyber-security-online-computer-2296269/</a:t>
            </a:r>
            <a:r>
              <a:rPr lang="en-GB">
                <a:solidFill>
                  <a:srgbClr val="5B5BA5"/>
                </a:solidFill>
              </a:rPr>
              <a:t> </a:t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5" name="Google Shape;455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" name="Google Shape;7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Image source: </a:t>
            </a:r>
            <a:r>
              <a:rPr lang="en-GB" u="sng">
                <a:solidFill>
                  <a:srgbClr val="3197A8"/>
                </a:solidFill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https://pixabay.com/photos/cyber-security-online-computer-2296269/</a:t>
            </a:r>
            <a:r>
              <a:rPr lang="en-GB">
                <a:solidFill>
                  <a:schemeClr val="dk1"/>
                </a:solidFill>
              </a:rPr>
              <a:t> 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" name="Google Shape;8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7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Image source: </a:t>
            </a:r>
            <a:r>
              <a:rPr lang="en-GB" u="sng">
                <a:solidFill>
                  <a:schemeClr val="hlink"/>
                </a:solidFill>
                <a:hlinkClick r:id="rId2"/>
              </a:rPr>
              <a:t>https://pixabay.com/photos/computer-security-padlock-hacker-1591018/</a:t>
            </a:r>
            <a:r>
              <a:rPr lang="en-GB"/>
              <a:t> 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Image source: </a:t>
            </a:r>
            <a:r>
              <a:rPr lang="en-GB" u="sng">
                <a:solidFill>
                  <a:schemeClr val="hlink"/>
                </a:solidFill>
                <a:hlinkClick r:id="rId2"/>
              </a:rPr>
              <a:t>https://pixabay.com/photos/computer-security-padlock-hacker-1591018/</a:t>
            </a:r>
            <a:r>
              <a:rPr lang="en-GB"/>
              <a:t> 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" name="Google Shape;11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Image source: </a:t>
            </a:r>
            <a:r>
              <a:rPr lang="en-GB" u="sng">
                <a:solidFill>
                  <a:schemeClr val="hlink"/>
                </a:solidFill>
                <a:hlinkClick r:id="rId2"/>
              </a:rPr>
              <a:t>https://pixabay.com/photos/computer-security-padlock-hacker-1591018/</a:t>
            </a:r>
            <a:r>
              <a:rPr lang="en-GB"/>
              <a:t> 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" name="Google Shape;12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Image source: Raspberry Pi Foundation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_3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title"/>
          </p:nvPr>
        </p:nvSpPr>
        <p:spPr>
          <a:xfrm>
            <a:off x="526875" y="576775"/>
            <a:ext cx="8095800" cy="20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8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32725" y="2665400"/>
            <a:ext cx="8095800" cy="7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2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2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pic>
        <p:nvPicPr>
          <p:cNvPr id="14" name="Google Shape;14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367675" y="4249150"/>
            <a:ext cx="1465423" cy="65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or Images side by side">
  <p:cSld name="TITLE_4_1_1_1_3_1_1_1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idx="1" type="body"/>
          </p:nvPr>
        </p:nvSpPr>
        <p:spPr>
          <a:xfrm>
            <a:off x="310900" y="1170124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9" name="Google Shape;19;p3"/>
          <p:cNvSpPr txBox="1"/>
          <p:nvPr>
            <p:ph idx="2" type="body"/>
          </p:nvPr>
        </p:nvSpPr>
        <p:spPr>
          <a:xfrm>
            <a:off x="4736600" y="1170100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2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bjectives / Questions / Lists">
  <p:cSld name="TITLE_4_1_1_1_2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0900" y="1017725"/>
            <a:ext cx="85221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0900" y="310900"/>
            <a:ext cx="85221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5" name="Google Shape;25;p4"/>
          <p:cNvSpPr txBox="1"/>
          <p:nvPr>
            <p:ph idx="2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2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rge image and text under (with heading)">
  <p:cSld name="TITLE_4_1_1_2_1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0900" y="1017725"/>
            <a:ext cx="8521200" cy="30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310900" y="4117599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1" name="Google Shape;31;p5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2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rge image and text under (no heading)">
  <p:cSld name="TITLE_4_1_1_1_4_1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/>
          <p:nvPr>
            <p:ph idx="1" type="body"/>
          </p:nvPr>
        </p:nvSpPr>
        <p:spPr>
          <a:xfrm>
            <a:off x="310900" y="472000"/>
            <a:ext cx="8521200" cy="37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idx="2" type="body"/>
          </p:nvPr>
        </p:nvSpPr>
        <p:spPr>
          <a:xfrm>
            <a:off x="310900" y="4282175"/>
            <a:ext cx="8521200" cy="5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6" name="Google Shape;36;p6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2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rge image (no text under)">
  <p:cSld name="TITLE_4_1_1_1_3_2_1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>
            <p:ph idx="1" type="body"/>
          </p:nvPr>
        </p:nvSpPr>
        <p:spPr>
          <a:xfrm>
            <a:off x="310900" y="1017725"/>
            <a:ext cx="85212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310900" y="319600"/>
            <a:ext cx="8521200" cy="70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1" name="Google Shape;41;p7"/>
          <p:cNvSpPr txBox="1"/>
          <p:nvPr>
            <p:ph idx="2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2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rge text">
  <p:cSld name="TITLE_4_1_1_1_1_1_1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310900" y="319600"/>
            <a:ext cx="8521200" cy="45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3600"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5" name="Google Shape;45;p8"/>
          <p:cNvSpPr txBox="1"/>
          <p:nvPr>
            <p:ph idx="1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2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1155CC">
            <a:alpha val="5490"/>
          </a:srgbClr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0" y="2725"/>
            <a:ext cx="9144000" cy="306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310900" y="310900"/>
            <a:ext cx="85215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Quicksand"/>
              <a:buNone/>
              <a:defRPr b="1" i="0" sz="28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310900" y="1017725"/>
            <a:ext cx="8521500" cy="38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Quicksand"/>
              <a:buChar char="●"/>
              <a:defRPr b="0" i="0" sz="16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○"/>
              <a:defRPr b="0" i="0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■"/>
              <a:defRPr b="0" i="0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●"/>
              <a:defRPr b="0" i="0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○"/>
              <a:defRPr b="0" i="0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■"/>
              <a:defRPr b="0" i="0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●"/>
              <a:defRPr b="0" i="0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○"/>
              <a:defRPr b="0" i="0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Quicksand"/>
              <a:buChar char="■"/>
              <a:defRPr b="0" i="0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196">
          <p15:clr>
            <a:srgbClr val="EA4335"/>
          </p15:clr>
        </p15:guide>
        <p15:guide id="2" orient="horz" pos="196">
          <p15:clr>
            <a:srgbClr val="EA4335"/>
          </p15:clr>
        </p15:guide>
        <p15:guide id="3" orient="horz" pos="641">
          <p15:clr>
            <a:srgbClr val="EA4335"/>
          </p15:clr>
        </p15:guide>
        <p15:guide id="4" pos="2776">
          <p15:clr>
            <a:srgbClr val="EA4335"/>
          </p15:clr>
        </p15:guide>
        <p15:guide id="5" orient="horz" pos="812">
          <p15:clr>
            <a:srgbClr val="EA4335"/>
          </p15:clr>
        </p15:guide>
        <p15:guide id="6" pos="2984">
          <p15:clr>
            <a:srgbClr val="EA4335"/>
          </p15:clr>
        </p15:guide>
        <p15:guide id="7" pos="5564">
          <p15:clr>
            <a:srgbClr val="EA4335"/>
          </p15:clr>
        </p15:guide>
        <p15:guide id="8" orient="horz" pos="2592">
          <p15:clr>
            <a:srgbClr val="EA4335"/>
          </p15:clr>
        </p15:guide>
        <p15:guide id="9" pos="2448">
          <p15:clr>
            <a:srgbClr val="EA4335"/>
          </p15:clr>
        </p15:guide>
        <p15:guide id="10" pos="3312">
          <p15:clr>
            <a:srgbClr val="EA4335"/>
          </p15:clr>
        </p15:guide>
        <p15:guide id="11" orient="horz" pos="3041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4.png"/><Relationship Id="rId4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4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4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5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5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5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5.png"/><Relationship Id="rId4" Type="http://schemas.openxmlformats.org/officeDocument/2006/relationships/image" Target="../media/image15.png"/><Relationship Id="rId11" Type="http://schemas.openxmlformats.org/officeDocument/2006/relationships/image" Target="../media/image26.png"/><Relationship Id="rId10" Type="http://schemas.openxmlformats.org/officeDocument/2006/relationships/image" Target="../media/image29.png"/><Relationship Id="rId9" Type="http://schemas.openxmlformats.org/officeDocument/2006/relationships/image" Target="../media/image27.png"/><Relationship Id="rId5" Type="http://schemas.openxmlformats.org/officeDocument/2006/relationships/image" Target="../media/image14.png"/><Relationship Id="rId6" Type="http://schemas.openxmlformats.org/officeDocument/2006/relationships/image" Target="../media/image20.png"/><Relationship Id="rId7" Type="http://schemas.openxmlformats.org/officeDocument/2006/relationships/image" Target="../media/image21.png"/><Relationship Id="rId8" Type="http://schemas.openxmlformats.org/officeDocument/2006/relationships/image" Target="../media/image34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4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9"/>
          <p:cNvSpPr txBox="1"/>
          <p:nvPr>
            <p:ph type="title"/>
          </p:nvPr>
        </p:nvSpPr>
        <p:spPr>
          <a:xfrm>
            <a:off x="526875" y="576775"/>
            <a:ext cx="8095800" cy="20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Lesson 12: Protecting a network</a:t>
            </a:r>
            <a:endParaRPr/>
          </a:p>
        </p:txBody>
      </p:sp>
      <p:sp>
        <p:nvSpPr>
          <p:cNvPr id="51" name="Google Shape;51;p9"/>
          <p:cNvSpPr txBox="1"/>
          <p:nvPr>
            <p:ph idx="1" type="subTitle"/>
          </p:nvPr>
        </p:nvSpPr>
        <p:spPr>
          <a:xfrm>
            <a:off x="532725" y="2665400"/>
            <a:ext cx="8095800" cy="7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600"/>
              <a:buNone/>
            </a:pPr>
            <a:r>
              <a:rPr lang="en-GB"/>
              <a:t>Mack 2023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8"/>
          <p:cNvSpPr txBox="1"/>
          <p:nvPr>
            <p:ph idx="1" type="body"/>
          </p:nvPr>
        </p:nvSpPr>
        <p:spPr>
          <a:xfrm>
            <a:off x="310900" y="1170125"/>
            <a:ext cx="38973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1" lang="en-GB"/>
              <a:t>Blagging</a:t>
            </a:r>
            <a:r>
              <a:rPr lang="en-GB"/>
              <a:t> is when an attacker invents a scenario in order to convince the victim to give them data or money.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</a:pPr>
            <a:r>
              <a:rPr lang="en-GB"/>
              <a:t>What makes this different to a phishing attack is that this attack often requires the attacker to maintain a conversation with the victim until they are persuaded to give up whatever the attacker has asked for.  </a:t>
            </a:r>
            <a:endParaRPr/>
          </a:p>
        </p:txBody>
      </p:sp>
      <p:sp>
        <p:nvSpPr>
          <p:cNvPr id="135" name="Google Shape;135;p18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Social engineering</a:t>
            </a:r>
            <a:endParaRPr/>
          </a:p>
        </p:txBody>
      </p:sp>
      <p:sp>
        <p:nvSpPr>
          <p:cNvPr id="136" name="Google Shape;136;p18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37" name="Google Shape;137;p18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GB"/>
              <a:t>Activity 1</a:t>
            </a:r>
            <a:endParaRPr/>
          </a:p>
        </p:txBody>
      </p:sp>
      <p:pic>
        <p:nvPicPr>
          <p:cNvPr id="138" name="Google Shape;138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90900" y="1170125"/>
            <a:ext cx="4431800" cy="29545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9"/>
          <p:cNvSpPr txBox="1"/>
          <p:nvPr>
            <p:ph idx="1" type="body"/>
          </p:nvPr>
        </p:nvSpPr>
        <p:spPr>
          <a:xfrm>
            <a:off x="310900" y="1170125"/>
            <a:ext cx="38793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1" lang="en-GB"/>
              <a:t>Shouldering</a:t>
            </a:r>
            <a:r>
              <a:rPr lang="en-GB"/>
              <a:t> is an attack designed to steal a victim's password, or other sensitive data.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</a:pPr>
            <a:r>
              <a:rPr lang="en-GB"/>
              <a:t>It involves the attacker watching the victim provide sensitive information.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</a:pPr>
            <a:r>
              <a:rPr lang="en-GB"/>
              <a:t>This type of attack might be familiar as it is often used to find out someone's PIN at a cash machine.</a:t>
            </a:r>
            <a:endParaRPr/>
          </a:p>
        </p:txBody>
      </p:sp>
      <p:sp>
        <p:nvSpPr>
          <p:cNvPr id="144" name="Google Shape;144;p19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Social engineering</a:t>
            </a:r>
            <a:endParaRPr/>
          </a:p>
        </p:txBody>
      </p:sp>
      <p:sp>
        <p:nvSpPr>
          <p:cNvPr id="145" name="Google Shape;145;p19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46" name="Google Shape;146;p19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GB"/>
              <a:t>Activity 1</a:t>
            </a:r>
            <a:endParaRPr/>
          </a:p>
        </p:txBody>
      </p:sp>
      <p:pic>
        <p:nvPicPr>
          <p:cNvPr id="147" name="Google Shape;147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90900" y="1289300"/>
            <a:ext cx="4431800" cy="29545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0"/>
          <p:cNvSpPr txBox="1"/>
          <p:nvPr>
            <p:ph idx="1" type="body"/>
          </p:nvPr>
        </p:nvSpPr>
        <p:spPr>
          <a:xfrm>
            <a:off x="310900" y="1170125"/>
            <a:ext cx="38793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1" lang="en-GB"/>
              <a:t>Malicious software</a:t>
            </a:r>
            <a:r>
              <a:rPr lang="en-GB"/>
              <a:t> (malware) is software that is designed to cause harm to a network.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</a:pPr>
            <a:r>
              <a:rPr lang="en-GB"/>
              <a:t>Types of attack include: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Distributed denial of service attacks (DDoS)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Pharming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Viruses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Trojans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</a:pPr>
            <a:r>
              <a:t/>
            </a:r>
            <a:endParaRPr/>
          </a:p>
        </p:txBody>
      </p:sp>
      <p:sp>
        <p:nvSpPr>
          <p:cNvPr id="153" name="Google Shape;153;p20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Malicious software</a:t>
            </a:r>
            <a:endParaRPr/>
          </a:p>
        </p:txBody>
      </p:sp>
      <p:sp>
        <p:nvSpPr>
          <p:cNvPr id="154" name="Google Shape;154;p20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55" name="Google Shape;155;p20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GB"/>
              <a:t>Activity 1</a:t>
            </a:r>
            <a:endParaRPr/>
          </a:p>
        </p:txBody>
      </p:sp>
      <p:pic>
        <p:nvPicPr>
          <p:cNvPr id="156" name="Google Shape;156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45549" y="1170125"/>
            <a:ext cx="4186549" cy="319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 txBox="1"/>
          <p:nvPr>
            <p:ph idx="1" type="body"/>
          </p:nvPr>
        </p:nvSpPr>
        <p:spPr>
          <a:xfrm>
            <a:off x="310900" y="1170124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GB"/>
              <a:t>A </a:t>
            </a:r>
            <a:r>
              <a:rPr b="1" lang="en-GB"/>
              <a:t>distributed denial of service attack</a:t>
            </a:r>
            <a:r>
              <a:rPr lang="en-GB"/>
              <a:t> </a:t>
            </a:r>
            <a:r>
              <a:rPr b="1" lang="en-GB"/>
              <a:t>(DDoS)</a:t>
            </a:r>
            <a:r>
              <a:rPr lang="en-GB"/>
              <a:t> is when a server gets flooded with traffic in order to overwhelm it and disrupt the service.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</a:pPr>
            <a:r>
              <a:rPr lang="en-GB"/>
              <a:t>This can cause the website to load more slowly or even stop it being accessed at all. 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</a:pPr>
            <a:r>
              <a:t/>
            </a:r>
            <a:endParaRPr/>
          </a:p>
        </p:txBody>
      </p:sp>
      <p:sp>
        <p:nvSpPr>
          <p:cNvPr id="162" name="Google Shape;162;p21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Malicious software</a:t>
            </a:r>
            <a:endParaRPr/>
          </a:p>
        </p:txBody>
      </p:sp>
      <p:sp>
        <p:nvSpPr>
          <p:cNvPr id="163" name="Google Shape;163;p21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64" name="Google Shape;164;p21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GB"/>
              <a:t>Activity 1</a:t>
            </a:r>
            <a:endParaRPr/>
          </a:p>
        </p:txBody>
      </p:sp>
      <p:pic>
        <p:nvPicPr>
          <p:cNvPr id="165" name="Google Shape;165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74600" y="2013250"/>
            <a:ext cx="724825" cy="1205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38700" y="1023200"/>
            <a:ext cx="910850" cy="555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38700" y="1764650"/>
            <a:ext cx="910850" cy="555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38700" y="2554675"/>
            <a:ext cx="910850" cy="555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38700" y="3344700"/>
            <a:ext cx="910850" cy="555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38700" y="4086150"/>
            <a:ext cx="910850" cy="55504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1" name="Google Shape;171;p21"/>
          <p:cNvCxnSpPr>
            <a:stCxn id="166" idx="1"/>
            <a:endCxn id="165" idx="3"/>
          </p:cNvCxnSpPr>
          <p:nvPr/>
        </p:nvCxnSpPr>
        <p:spPr>
          <a:xfrm flipH="1">
            <a:off x="5599500" y="1300725"/>
            <a:ext cx="1939200" cy="1315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2" name="Google Shape;172;p21"/>
          <p:cNvCxnSpPr>
            <a:stCxn id="167" idx="1"/>
            <a:endCxn id="165" idx="3"/>
          </p:cNvCxnSpPr>
          <p:nvPr/>
        </p:nvCxnSpPr>
        <p:spPr>
          <a:xfrm flipH="1">
            <a:off x="5599500" y="2042175"/>
            <a:ext cx="1939200" cy="573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3" name="Google Shape;173;p21"/>
          <p:cNvCxnSpPr>
            <a:stCxn id="168" idx="1"/>
            <a:endCxn id="165" idx="3"/>
          </p:cNvCxnSpPr>
          <p:nvPr/>
        </p:nvCxnSpPr>
        <p:spPr>
          <a:xfrm rot="10800000">
            <a:off x="5599500" y="2615900"/>
            <a:ext cx="1939200" cy="216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4" name="Google Shape;174;p21"/>
          <p:cNvCxnSpPr>
            <a:stCxn id="169" idx="1"/>
            <a:endCxn id="165" idx="3"/>
          </p:cNvCxnSpPr>
          <p:nvPr/>
        </p:nvCxnSpPr>
        <p:spPr>
          <a:xfrm rot="10800000">
            <a:off x="5599500" y="2615725"/>
            <a:ext cx="1939200" cy="1006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5" name="Google Shape;175;p21"/>
          <p:cNvCxnSpPr>
            <a:stCxn id="170" idx="1"/>
            <a:endCxn id="165" idx="3"/>
          </p:cNvCxnSpPr>
          <p:nvPr/>
        </p:nvCxnSpPr>
        <p:spPr>
          <a:xfrm rot="10800000">
            <a:off x="5599500" y="2615875"/>
            <a:ext cx="1939200" cy="1747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6" name="Google Shape;176;p21"/>
          <p:cNvSpPr/>
          <p:nvPr/>
        </p:nvSpPr>
        <p:spPr>
          <a:xfrm>
            <a:off x="6449250" y="1969763"/>
            <a:ext cx="72300" cy="723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21"/>
          <p:cNvSpPr/>
          <p:nvPr/>
        </p:nvSpPr>
        <p:spPr>
          <a:xfrm>
            <a:off x="6718350" y="1795913"/>
            <a:ext cx="72300" cy="723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21"/>
          <p:cNvSpPr/>
          <p:nvPr/>
        </p:nvSpPr>
        <p:spPr>
          <a:xfrm>
            <a:off x="6196850" y="2145963"/>
            <a:ext cx="72300" cy="723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21"/>
          <p:cNvSpPr/>
          <p:nvPr/>
        </p:nvSpPr>
        <p:spPr>
          <a:xfrm>
            <a:off x="5956325" y="2305513"/>
            <a:ext cx="72300" cy="723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21"/>
          <p:cNvSpPr/>
          <p:nvPr/>
        </p:nvSpPr>
        <p:spPr>
          <a:xfrm>
            <a:off x="6949325" y="1633988"/>
            <a:ext cx="72300" cy="723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21"/>
          <p:cNvSpPr/>
          <p:nvPr/>
        </p:nvSpPr>
        <p:spPr>
          <a:xfrm>
            <a:off x="7196975" y="1464938"/>
            <a:ext cx="72300" cy="723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21"/>
          <p:cNvSpPr/>
          <p:nvPr/>
        </p:nvSpPr>
        <p:spPr>
          <a:xfrm>
            <a:off x="5868225" y="2482363"/>
            <a:ext cx="72300" cy="723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21"/>
          <p:cNvSpPr/>
          <p:nvPr/>
        </p:nvSpPr>
        <p:spPr>
          <a:xfrm>
            <a:off x="6151600" y="2410063"/>
            <a:ext cx="72300" cy="723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21"/>
          <p:cNvSpPr/>
          <p:nvPr/>
        </p:nvSpPr>
        <p:spPr>
          <a:xfrm>
            <a:off x="6399250" y="2337763"/>
            <a:ext cx="72300" cy="723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21"/>
          <p:cNvSpPr/>
          <p:nvPr/>
        </p:nvSpPr>
        <p:spPr>
          <a:xfrm>
            <a:off x="6658800" y="2253557"/>
            <a:ext cx="72300" cy="723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21"/>
          <p:cNvSpPr/>
          <p:nvPr/>
        </p:nvSpPr>
        <p:spPr>
          <a:xfrm>
            <a:off x="6920738" y="2177357"/>
            <a:ext cx="72300" cy="723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21"/>
          <p:cNvSpPr/>
          <p:nvPr/>
        </p:nvSpPr>
        <p:spPr>
          <a:xfrm>
            <a:off x="7213631" y="2089251"/>
            <a:ext cx="72300" cy="723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21"/>
          <p:cNvSpPr/>
          <p:nvPr/>
        </p:nvSpPr>
        <p:spPr>
          <a:xfrm>
            <a:off x="5868231" y="2615926"/>
            <a:ext cx="72300" cy="723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21"/>
          <p:cNvSpPr/>
          <p:nvPr/>
        </p:nvSpPr>
        <p:spPr>
          <a:xfrm>
            <a:off x="6139681" y="2644501"/>
            <a:ext cx="72300" cy="723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21"/>
          <p:cNvSpPr/>
          <p:nvPr/>
        </p:nvSpPr>
        <p:spPr>
          <a:xfrm>
            <a:off x="6376956" y="2668301"/>
            <a:ext cx="72300" cy="723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21"/>
          <p:cNvSpPr/>
          <p:nvPr/>
        </p:nvSpPr>
        <p:spPr>
          <a:xfrm>
            <a:off x="6586506" y="2687901"/>
            <a:ext cx="72300" cy="723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21"/>
          <p:cNvSpPr/>
          <p:nvPr/>
        </p:nvSpPr>
        <p:spPr>
          <a:xfrm>
            <a:off x="6810356" y="2716801"/>
            <a:ext cx="72300" cy="723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21"/>
          <p:cNvSpPr/>
          <p:nvPr/>
        </p:nvSpPr>
        <p:spPr>
          <a:xfrm>
            <a:off x="7034206" y="2740601"/>
            <a:ext cx="72300" cy="723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21"/>
          <p:cNvSpPr/>
          <p:nvPr/>
        </p:nvSpPr>
        <p:spPr>
          <a:xfrm>
            <a:off x="7258056" y="2760201"/>
            <a:ext cx="72300" cy="723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21"/>
          <p:cNvSpPr/>
          <p:nvPr/>
        </p:nvSpPr>
        <p:spPr>
          <a:xfrm>
            <a:off x="5833406" y="2716801"/>
            <a:ext cx="72300" cy="723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21"/>
          <p:cNvSpPr/>
          <p:nvPr/>
        </p:nvSpPr>
        <p:spPr>
          <a:xfrm>
            <a:off x="6004856" y="2812901"/>
            <a:ext cx="72300" cy="723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21"/>
          <p:cNvSpPr/>
          <p:nvPr/>
        </p:nvSpPr>
        <p:spPr>
          <a:xfrm>
            <a:off x="6196856" y="2913226"/>
            <a:ext cx="72300" cy="723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21"/>
          <p:cNvSpPr/>
          <p:nvPr/>
        </p:nvSpPr>
        <p:spPr>
          <a:xfrm>
            <a:off x="6416806" y="3022451"/>
            <a:ext cx="72300" cy="723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21"/>
          <p:cNvSpPr/>
          <p:nvPr/>
        </p:nvSpPr>
        <p:spPr>
          <a:xfrm>
            <a:off x="6646056" y="3146176"/>
            <a:ext cx="72300" cy="723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21"/>
          <p:cNvSpPr/>
          <p:nvPr/>
        </p:nvSpPr>
        <p:spPr>
          <a:xfrm>
            <a:off x="6848456" y="3239151"/>
            <a:ext cx="72300" cy="723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21"/>
          <p:cNvSpPr/>
          <p:nvPr/>
        </p:nvSpPr>
        <p:spPr>
          <a:xfrm>
            <a:off x="7062131" y="3360601"/>
            <a:ext cx="72300" cy="723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21"/>
          <p:cNvSpPr/>
          <p:nvPr/>
        </p:nvSpPr>
        <p:spPr>
          <a:xfrm>
            <a:off x="7285931" y="3467751"/>
            <a:ext cx="72300" cy="723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21"/>
          <p:cNvSpPr/>
          <p:nvPr/>
        </p:nvSpPr>
        <p:spPr>
          <a:xfrm>
            <a:off x="5796581" y="2796051"/>
            <a:ext cx="72300" cy="723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21"/>
          <p:cNvSpPr/>
          <p:nvPr/>
        </p:nvSpPr>
        <p:spPr>
          <a:xfrm>
            <a:off x="5956331" y="2939101"/>
            <a:ext cx="72300" cy="723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21"/>
          <p:cNvSpPr/>
          <p:nvPr/>
        </p:nvSpPr>
        <p:spPr>
          <a:xfrm>
            <a:off x="6124556" y="3082826"/>
            <a:ext cx="72300" cy="723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21"/>
          <p:cNvSpPr/>
          <p:nvPr/>
        </p:nvSpPr>
        <p:spPr>
          <a:xfrm>
            <a:off x="6293606" y="3239151"/>
            <a:ext cx="72300" cy="723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21"/>
          <p:cNvSpPr/>
          <p:nvPr/>
        </p:nvSpPr>
        <p:spPr>
          <a:xfrm>
            <a:off x="6471556" y="3406026"/>
            <a:ext cx="72300" cy="723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21"/>
          <p:cNvSpPr/>
          <p:nvPr/>
        </p:nvSpPr>
        <p:spPr>
          <a:xfrm>
            <a:off x="6635881" y="3540051"/>
            <a:ext cx="72300" cy="723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21"/>
          <p:cNvSpPr/>
          <p:nvPr/>
        </p:nvSpPr>
        <p:spPr>
          <a:xfrm>
            <a:off x="6790656" y="3687676"/>
            <a:ext cx="72300" cy="723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21"/>
          <p:cNvSpPr/>
          <p:nvPr/>
        </p:nvSpPr>
        <p:spPr>
          <a:xfrm>
            <a:off x="6949331" y="3827451"/>
            <a:ext cx="72300" cy="723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21"/>
          <p:cNvSpPr/>
          <p:nvPr/>
        </p:nvSpPr>
        <p:spPr>
          <a:xfrm>
            <a:off x="7106506" y="3961301"/>
            <a:ext cx="72300" cy="723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21"/>
          <p:cNvSpPr/>
          <p:nvPr/>
        </p:nvSpPr>
        <p:spPr>
          <a:xfrm>
            <a:off x="7258906" y="4113701"/>
            <a:ext cx="72300" cy="723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21"/>
          <p:cNvSpPr/>
          <p:nvPr/>
        </p:nvSpPr>
        <p:spPr>
          <a:xfrm>
            <a:off x="7418456" y="4249426"/>
            <a:ext cx="72300" cy="723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21"/>
          <p:cNvSpPr txBox="1"/>
          <p:nvPr/>
        </p:nvSpPr>
        <p:spPr>
          <a:xfrm>
            <a:off x="3827450" y="3873138"/>
            <a:ext cx="124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15" name="Google Shape;215;p21"/>
          <p:cNvSpPr/>
          <p:nvPr/>
        </p:nvSpPr>
        <p:spPr>
          <a:xfrm>
            <a:off x="5119200" y="637625"/>
            <a:ext cx="1467300" cy="698100"/>
          </a:xfrm>
          <a:prstGeom prst="wedgeRoundRectCallout">
            <a:avLst>
              <a:gd fmla="val -37170" name="adj1"/>
              <a:gd fmla="val 139633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503 error </a:t>
            </a:r>
            <a:r>
              <a:rPr b="1" i="0" lang="en-GB" sz="14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Service Unavailable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2"/>
          <p:cNvSpPr txBox="1"/>
          <p:nvPr>
            <p:ph idx="1" type="body"/>
          </p:nvPr>
        </p:nvSpPr>
        <p:spPr>
          <a:xfrm>
            <a:off x="310900" y="1170125"/>
            <a:ext cx="38793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GB"/>
              <a:t>A </a:t>
            </a:r>
            <a:r>
              <a:rPr b="1" lang="en-GB"/>
              <a:t>pharming attack</a:t>
            </a:r>
            <a:r>
              <a:rPr lang="en-GB"/>
              <a:t> is when malware redirects the victim to a malicious version of a website.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</a:pPr>
            <a:r>
              <a:rPr lang="en-GB"/>
              <a:t>The malware could infect the victim's computer or the DNS server.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</a:pPr>
            <a:r>
              <a:rPr lang="en-GB"/>
              <a:t>When the victim enters a web address into their browser, the compromised DNS directs the user to a website controlled by the attacker.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</a:pPr>
            <a:r>
              <a:t/>
            </a:r>
            <a:endParaRPr/>
          </a:p>
        </p:txBody>
      </p:sp>
      <p:sp>
        <p:nvSpPr>
          <p:cNvPr id="221" name="Google Shape;221;p22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Malicious software</a:t>
            </a:r>
            <a:endParaRPr/>
          </a:p>
        </p:txBody>
      </p:sp>
      <p:sp>
        <p:nvSpPr>
          <p:cNvPr id="222" name="Google Shape;222;p22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23" name="Google Shape;223;p22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GB"/>
              <a:t>Activity 1</a:t>
            </a:r>
            <a:endParaRPr/>
          </a:p>
        </p:txBody>
      </p:sp>
      <p:pic>
        <p:nvPicPr>
          <p:cNvPr id="224" name="Google Shape;224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07400" y="1170125"/>
            <a:ext cx="4431802" cy="2492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3"/>
          <p:cNvSpPr txBox="1"/>
          <p:nvPr>
            <p:ph idx="1" type="body"/>
          </p:nvPr>
        </p:nvSpPr>
        <p:spPr>
          <a:xfrm>
            <a:off x="310900" y="1170124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GB"/>
              <a:t>Use the </a:t>
            </a:r>
            <a:r>
              <a:rPr b="1" lang="en-GB"/>
              <a:t>activity 1 sheet</a:t>
            </a:r>
            <a:r>
              <a:rPr lang="en-GB"/>
              <a:t> to see a simulation of pharming in Packet Tracer.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</a:pPr>
            <a:r>
              <a:t/>
            </a:r>
            <a:endParaRPr/>
          </a:p>
        </p:txBody>
      </p:sp>
      <p:sp>
        <p:nvSpPr>
          <p:cNvPr id="230" name="Google Shape;230;p23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Pharming simulation in Packet Tracer</a:t>
            </a:r>
            <a:endParaRPr/>
          </a:p>
        </p:txBody>
      </p:sp>
      <p:sp>
        <p:nvSpPr>
          <p:cNvPr id="231" name="Google Shape;231;p23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32" name="Google Shape;232;p23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GB"/>
              <a:t>Activity 1</a:t>
            </a:r>
            <a:endParaRPr/>
          </a:p>
        </p:txBody>
      </p:sp>
      <p:pic>
        <p:nvPicPr>
          <p:cNvPr id="233" name="Google Shape;233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19562" y="1170100"/>
            <a:ext cx="3730586" cy="3659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4"/>
          <p:cNvSpPr txBox="1"/>
          <p:nvPr>
            <p:ph idx="1" type="body"/>
          </p:nvPr>
        </p:nvSpPr>
        <p:spPr>
          <a:xfrm>
            <a:off x="310900" y="1170124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GB"/>
              <a:t>Any device that is connected to a network is vulnerable to some form of attack.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</a:pPr>
            <a:r>
              <a:rPr lang="en-GB"/>
              <a:t>This is why it is important to know what the threats are and how to protect a network from those threats.</a:t>
            </a:r>
            <a:endParaRPr/>
          </a:p>
        </p:txBody>
      </p:sp>
      <p:sp>
        <p:nvSpPr>
          <p:cNvPr id="239" name="Google Shape;239;p24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Security threats</a:t>
            </a:r>
            <a:endParaRPr/>
          </a:p>
        </p:txBody>
      </p:sp>
      <p:sp>
        <p:nvSpPr>
          <p:cNvPr id="240" name="Google Shape;240;p24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41" name="Google Shape;241;p24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GB"/>
              <a:t>Activity 2</a:t>
            </a:r>
            <a:endParaRPr/>
          </a:p>
        </p:txBody>
      </p:sp>
      <p:pic>
        <p:nvPicPr>
          <p:cNvPr id="242" name="Google Shape;242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36600" y="1170100"/>
            <a:ext cx="4096500" cy="23042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5"/>
          <p:cNvSpPr txBox="1"/>
          <p:nvPr>
            <p:ph idx="1" type="body"/>
          </p:nvPr>
        </p:nvSpPr>
        <p:spPr>
          <a:xfrm>
            <a:off x="310900" y="1170124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GB"/>
              <a:t>One of the main vulnerabilities of a network is the </a:t>
            </a:r>
            <a:r>
              <a:rPr b="1" lang="en-GB"/>
              <a:t>users</a:t>
            </a:r>
            <a:r>
              <a:rPr lang="en-GB"/>
              <a:t> of that network.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</a:pPr>
            <a:r>
              <a:rPr b="1" lang="en-GB"/>
              <a:t>Why do you think this is? 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</a:pPr>
            <a:r>
              <a:rPr b="1" lang="en-GB"/>
              <a:t>Discuss</a:t>
            </a:r>
            <a:r>
              <a:rPr lang="en-GB"/>
              <a:t> in pairs and be prepared to share your response with the class. </a:t>
            </a:r>
            <a:endParaRPr/>
          </a:p>
        </p:txBody>
      </p:sp>
      <p:sp>
        <p:nvSpPr>
          <p:cNvPr id="248" name="Google Shape;248;p25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Security threats</a:t>
            </a:r>
            <a:endParaRPr/>
          </a:p>
        </p:txBody>
      </p:sp>
      <p:sp>
        <p:nvSpPr>
          <p:cNvPr id="249" name="Google Shape;249;p25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50" name="Google Shape;250;p25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GB"/>
              <a:t>Activity 2</a:t>
            </a:r>
            <a:endParaRPr/>
          </a:p>
        </p:txBody>
      </p:sp>
      <p:pic>
        <p:nvPicPr>
          <p:cNvPr id="251" name="Google Shape;251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36600" y="1170100"/>
            <a:ext cx="4096500" cy="2304268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433038" y="537313"/>
            <a:ext cx="400050" cy="40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6"/>
          <p:cNvSpPr txBox="1"/>
          <p:nvPr>
            <p:ph idx="1" type="body"/>
          </p:nvPr>
        </p:nvSpPr>
        <p:spPr>
          <a:xfrm>
            <a:off x="310900" y="1170124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GB"/>
              <a:t>It is important that users are </a:t>
            </a:r>
            <a:r>
              <a:rPr b="1" lang="en-GB"/>
              <a:t>trained</a:t>
            </a:r>
            <a:r>
              <a:rPr lang="en-GB"/>
              <a:t> to identify potential signs of attack. For example: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Emails that ask for login or personal details or to click on a link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Telephone calls from ‘technicians’ asking for passwords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Unauthorised visitors entering the building</a:t>
            </a:r>
            <a:endParaRPr/>
          </a:p>
        </p:txBody>
      </p:sp>
      <p:sp>
        <p:nvSpPr>
          <p:cNvPr id="258" name="Google Shape;258;p26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Security threats</a:t>
            </a:r>
            <a:endParaRPr/>
          </a:p>
        </p:txBody>
      </p:sp>
      <p:sp>
        <p:nvSpPr>
          <p:cNvPr id="259" name="Google Shape;259;p26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60" name="Google Shape;260;p26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GB"/>
              <a:t>Activity 2</a:t>
            </a:r>
            <a:endParaRPr/>
          </a:p>
        </p:txBody>
      </p:sp>
      <p:pic>
        <p:nvPicPr>
          <p:cNvPr id="261" name="Google Shape;261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36600" y="1170100"/>
            <a:ext cx="4096500" cy="23042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7"/>
          <p:cNvSpPr txBox="1"/>
          <p:nvPr>
            <p:ph idx="1" type="body"/>
          </p:nvPr>
        </p:nvSpPr>
        <p:spPr>
          <a:xfrm>
            <a:off x="310900" y="1170124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GB"/>
              <a:t>As well as </a:t>
            </a:r>
            <a:r>
              <a:rPr b="1" lang="en-GB"/>
              <a:t>training users</a:t>
            </a:r>
            <a:r>
              <a:rPr lang="en-GB"/>
              <a:t>, network administrators can give users different levels of access to the network.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</a:pPr>
            <a:r>
              <a:rPr lang="en-GB"/>
              <a:t>Users should only have the level of access that they need to perform their role. </a:t>
            </a:r>
            <a:endParaRPr/>
          </a:p>
        </p:txBody>
      </p:sp>
      <p:sp>
        <p:nvSpPr>
          <p:cNvPr id="267" name="Google Shape;267;p27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User access rights</a:t>
            </a:r>
            <a:endParaRPr/>
          </a:p>
        </p:txBody>
      </p:sp>
      <p:sp>
        <p:nvSpPr>
          <p:cNvPr id="268" name="Google Shape;268;p27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69" name="Google Shape;269;p27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GB"/>
              <a:t>Activity 2</a:t>
            </a:r>
            <a:endParaRPr/>
          </a:p>
        </p:txBody>
      </p:sp>
      <p:pic>
        <p:nvPicPr>
          <p:cNvPr id="270" name="Google Shape;270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36600" y="1170100"/>
            <a:ext cx="4096500" cy="23042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0"/>
          <p:cNvSpPr txBox="1"/>
          <p:nvPr>
            <p:ph idx="1" type="body"/>
          </p:nvPr>
        </p:nvSpPr>
        <p:spPr>
          <a:xfrm>
            <a:off x="310900" y="1170124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1" lang="en-GB"/>
              <a:t>Question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</a:pPr>
            <a:r>
              <a:rPr lang="en-GB"/>
              <a:t>What data about students and staff is stored by the school?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</a:pPr>
            <a:r>
              <a:rPr b="1" lang="en-GB"/>
              <a:t>Explorer task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</a:pPr>
            <a:r>
              <a:rPr lang="en-GB"/>
              <a:t>Why is it important to ensure that this data is kept safe?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</a:pPr>
            <a:r>
              <a:t/>
            </a:r>
            <a:endParaRPr/>
          </a:p>
        </p:txBody>
      </p:sp>
      <p:sp>
        <p:nvSpPr>
          <p:cNvPr id="57" name="Google Shape;57;p10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Data at school</a:t>
            </a:r>
            <a:endParaRPr/>
          </a:p>
        </p:txBody>
      </p:sp>
      <p:sp>
        <p:nvSpPr>
          <p:cNvPr id="58" name="Google Shape;58;p10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9" name="Google Shape;59;p10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GB"/>
              <a:t>Starter activity</a:t>
            </a:r>
            <a:endParaRPr/>
          </a:p>
        </p:txBody>
      </p:sp>
      <p:pic>
        <p:nvPicPr>
          <p:cNvPr id="60" name="Google Shape;60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36600" y="1170101"/>
            <a:ext cx="4096500" cy="230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8"/>
          <p:cNvSpPr txBox="1"/>
          <p:nvPr>
            <p:ph idx="1" type="body"/>
          </p:nvPr>
        </p:nvSpPr>
        <p:spPr>
          <a:xfrm>
            <a:off x="310900" y="1170124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b="1" lang="en-GB"/>
              <a:t>List</a:t>
            </a:r>
            <a:r>
              <a:rPr lang="en-GB"/>
              <a:t> the types of users that a school could have (e.g. teachers, students)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b="1" lang="en-GB"/>
              <a:t>Decide</a:t>
            </a:r>
            <a:r>
              <a:rPr lang="en-GB"/>
              <a:t> what each type of user should be allowed to do on the school network (e.g. install software, view financial details)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</a:pPr>
            <a:r>
              <a:t/>
            </a:r>
            <a:endParaRPr/>
          </a:p>
        </p:txBody>
      </p:sp>
      <p:sp>
        <p:nvSpPr>
          <p:cNvPr id="276" name="Google Shape;276;p28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User access rights (think, write, pair, share)</a:t>
            </a:r>
            <a:endParaRPr/>
          </a:p>
        </p:txBody>
      </p:sp>
      <p:sp>
        <p:nvSpPr>
          <p:cNvPr id="277" name="Google Shape;277;p28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78" name="Google Shape;278;p28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GB"/>
              <a:t>Activity 2</a:t>
            </a:r>
            <a:endParaRPr/>
          </a:p>
        </p:txBody>
      </p:sp>
      <p:pic>
        <p:nvPicPr>
          <p:cNvPr id="279" name="Google Shape;279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32038" y="463863"/>
            <a:ext cx="400050" cy="40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9"/>
          <p:cNvSpPr txBox="1"/>
          <p:nvPr>
            <p:ph idx="1" type="body"/>
          </p:nvPr>
        </p:nvSpPr>
        <p:spPr>
          <a:xfrm>
            <a:off x="310900" y="1170124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b="1" lang="en-GB"/>
              <a:t>List</a:t>
            </a:r>
            <a:r>
              <a:rPr lang="en-GB"/>
              <a:t> the types of users that a school could have (e.g. teachers, students)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</a:pPr>
            <a:r>
              <a:t/>
            </a:r>
            <a:endParaRPr/>
          </a:p>
        </p:txBody>
      </p:sp>
      <p:sp>
        <p:nvSpPr>
          <p:cNvPr id="285" name="Google Shape;285;p29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User access rights (think, write, pair, share)</a:t>
            </a:r>
            <a:endParaRPr/>
          </a:p>
        </p:txBody>
      </p:sp>
      <p:sp>
        <p:nvSpPr>
          <p:cNvPr id="286" name="Google Shape;286;p29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87" name="Google Shape;287;p29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GB"/>
              <a:t>Activity 2</a:t>
            </a:r>
            <a:endParaRPr/>
          </a:p>
        </p:txBody>
      </p:sp>
      <p:pic>
        <p:nvPicPr>
          <p:cNvPr id="288" name="Google Shape;288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32038" y="463863"/>
            <a:ext cx="400050" cy="409575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29"/>
          <p:cNvSpPr/>
          <p:nvPr/>
        </p:nvSpPr>
        <p:spPr>
          <a:xfrm>
            <a:off x="261100" y="2192200"/>
            <a:ext cx="1469700" cy="819900"/>
          </a:xfrm>
          <a:prstGeom prst="wedgeRoundRectCallout">
            <a:avLst>
              <a:gd fmla="val -38845" name="adj1"/>
              <a:gd fmla="val 68505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Teachers</a:t>
            </a:r>
            <a:endParaRPr b="0" i="0" sz="16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90" name="Google Shape;290;p29"/>
          <p:cNvSpPr/>
          <p:nvPr/>
        </p:nvSpPr>
        <p:spPr>
          <a:xfrm>
            <a:off x="7129800" y="1710663"/>
            <a:ext cx="1469700" cy="819900"/>
          </a:xfrm>
          <a:prstGeom prst="wedgeRoundRectCallout">
            <a:avLst>
              <a:gd fmla="val 42929" name="adj1"/>
              <a:gd fmla="val 63990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Students</a:t>
            </a:r>
            <a:endParaRPr b="0" i="0" sz="16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91" name="Google Shape;291;p29"/>
          <p:cNvSpPr/>
          <p:nvPr/>
        </p:nvSpPr>
        <p:spPr>
          <a:xfrm>
            <a:off x="4736600" y="1746350"/>
            <a:ext cx="1851000" cy="1098000"/>
          </a:xfrm>
          <a:prstGeom prst="wedgeRoundRectCallout">
            <a:avLst>
              <a:gd fmla="val 42929" name="adj1"/>
              <a:gd fmla="val 63990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Support staff (caretakers, catering, cleaners)</a:t>
            </a:r>
            <a:endParaRPr b="0" i="0" sz="16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92" name="Google Shape;292;p29"/>
          <p:cNvSpPr/>
          <p:nvPr/>
        </p:nvSpPr>
        <p:spPr>
          <a:xfrm>
            <a:off x="671600" y="3542100"/>
            <a:ext cx="1469700" cy="819900"/>
          </a:xfrm>
          <a:prstGeom prst="wedgeRoundRectCallout">
            <a:avLst>
              <a:gd fmla="val -41568" name="adj1"/>
              <a:gd fmla="val 69771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School governors</a:t>
            </a:r>
            <a:endParaRPr b="0" i="0" sz="16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93" name="Google Shape;293;p29"/>
          <p:cNvSpPr/>
          <p:nvPr/>
        </p:nvSpPr>
        <p:spPr>
          <a:xfrm>
            <a:off x="6888625" y="3367775"/>
            <a:ext cx="1710900" cy="994200"/>
          </a:xfrm>
          <a:prstGeom prst="wedgeRoundRectCallout">
            <a:avLst>
              <a:gd fmla="val 42929" name="adj1"/>
              <a:gd fmla="val 63990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Finance administration</a:t>
            </a:r>
            <a:endParaRPr b="0" i="0" sz="16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94" name="Google Shape;294;p29"/>
          <p:cNvSpPr/>
          <p:nvPr/>
        </p:nvSpPr>
        <p:spPr>
          <a:xfrm>
            <a:off x="2261900" y="2225475"/>
            <a:ext cx="1469700" cy="819900"/>
          </a:xfrm>
          <a:prstGeom prst="wedgeRoundRectCallout">
            <a:avLst>
              <a:gd fmla="val 42929" name="adj1"/>
              <a:gd fmla="val 63990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Teaching assistants</a:t>
            </a:r>
            <a:endParaRPr b="0" i="0" sz="16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95" name="Google Shape;295;p29"/>
          <p:cNvSpPr/>
          <p:nvPr/>
        </p:nvSpPr>
        <p:spPr>
          <a:xfrm>
            <a:off x="2493275" y="3765550"/>
            <a:ext cx="1660500" cy="819900"/>
          </a:xfrm>
          <a:prstGeom prst="wedgeRoundRectCallout">
            <a:avLst>
              <a:gd fmla="val 42929" name="adj1"/>
              <a:gd fmla="val 63990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Network administrators</a:t>
            </a:r>
            <a:endParaRPr b="0" i="0" sz="16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96" name="Google Shape;296;p29"/>
          <p:cNvSpPr/>
          <p:nvPr/>
        </p:nvSpPr>
        <p:spPr>
          <a:xfrm>
            <a:off x="4783225" y="3444275"/>
            <a:ext cx="1660500" cy="819900"/>
          </a:xfrm>
          <a:prstGeom prst="wedgeRoundRectCallout">
            <a:avLst>
              <a:gd fmla="val 42929" name="adj1"/>
              <a:gd fmla="val 63990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Secretary</a:t>
            </a:r>
            <a:endParaRPr b="0" i="0" sz="16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0"/>
          <p:cNvSpPr txBox="1"/>
          <p:nvPr>
            <p:ph idx="1" type="body"/>
          </p:nvPr>
        </p:nvSpPr>
        <p:spPr>
          <a:xfrm>
            <a:off x="310900" y="1170124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1" lang="en-GB"/>
              <a:t>User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</a:pPr>
            <a:r>
              <a:rPr lang="en-GB"/>
              <a:t>Teachers and teaching assistants</a:t>
            </a:r>
            <a:endParaRPr/>
          </a:p>
        </p:txBody>
      </p:sp>
      <p:sp>
        <p:nvSpPr>
          <p:cNvPr id="302" name="Google Shape;302;p30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User access rights (think, write, pair, share)</a:t>
            </a:r>
            <a:endParaRPr/>
          </a:p>
        </p:txBody>
      </p:sp>
      <p:sp>
        <p:nvSpPr>
          <p:cNvPr id="303" name="Google Shape;303;p30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04" name="Google Shape;304;p30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GB"/>
              <a:t>Activity 2</a:t>
            </a:r>
            <a:endParaRPr/>
          </a:p>
        </p:txBody>
      </p:sp>
      <p:pic>
        <p:nvPicPr>
          <p:cNvPr id="305" name="Google Shape;305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32038" y="463863"/>
            <a:ext cx="400050" cy="409575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30"/>
          <p:cNvSpPr txBox="1"/>
          <p:nvPr>
            <p:ph idx="2" type="body"/>
          </p:nvPr>
        </p:nvSpPr>
        <p:spPr>
          <a:xfrm>
            <a:off x="4736600" y="1170100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1" lang="en-GB"/>
              <a:t>Network privileges</a:t>
            </a:r>
            <a:endParaRPr b="1"/>
          </a:p>
          <a:p>
            <a:pPr indent="-3302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197A8"/>
              </a:buClr>
              <a:buSzPts val="1600"/>
              <a:buChar char="✅"/>
            </a:pPr>
            <a:r>
              <a:rPr lang="en-GB"/>
              <a:t>Read access to shared area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197A8"/>
              </a:buClr>
              <a:buSzPts val="1600"/>
              <a:buChar char="✅"/>
            </a:pPr>
            <a:r>
              <a:rPr lang="en-GB"/>
              <a:t>Write access to shared area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197A8"/>
              </a:buClr>
              <a:buSzPts val="1600"/>
              <a:buChar char="✅"/>
            </a:pPr>
            <a:r>
              <a:rPr lang="en-GB"/>
              <a:t>Read/write access to personal area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197A8"/>
              </a:buClr>
              <a:buSzPts val="1600"/>
              <a:buChar char="✅"/>
            </a:pPr>
            <a:r>
              <a:rPr lang="en-GB"/>
              <a:t>Access to student information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80000"/>
              </a:buClr>
              <a:buSzPts val="1600"/>
              <a:buChar char="❌"/>
            </a:pPr>
            <a:r>
              <a:rPr lang="en-GB"/>
              <a:t>Access to financial information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80000"/>
              </a:buClr>
              <a:buSzPts val="1600"/>
              <a:buChar char="❌"/>
            </a:pPr>
            <a:r>
              <a:rPr lang="en-GB"/>
              <a:t>Can install software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80000"/>
              </a:buClr>
              <a:buSzPts val="1600"/>
              <a:buChar char="❌"/>
            </a:pPr>
            <a:r>
              <a:rPr lang="en-GB"/>
              <a:t>Can set up new users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197A8"/>
              </a:buClr>
              <a:buSzPts val="1600"/>
              <a:buChar char="✅"/>
            </a:pPr>
            <a:r>
              <a:rPr lang="en-GB"/>
              <a:t>Personal email &amp; internet access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197A8"/>
              </a:buClr>
              <a:buSzPts val="1600"/>
              <a:buChar char="✅"/>
            </a:pPr>
            <a:r>
              <a:rPr lang="en-GB"/>
              <a:t>Ability to print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1"/>
          <p:cNvSpPr txBox="1"/>
          <p:nvPr>
            <p:ph idx="1" type="body"/>
          </p:nvPr>
        </p:nvSpPr>
        <p:spPr>
          <a:xfrm>
            <a:off x="310900" y="1170124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1" lang="en-GB"/>
              <a:t>User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</a:pPr>
            <a:r>
              <a:rPr lang="en-GB"/>
              <a:t>Network administrator</a:t>
            </a:r>
            <a:endParaRPr/>
          </a:p>
        </p:txBody>
      </p:sp>
      <p:sp>
        <p:nvSpPr>
          <p:cNvPr id="312" name="Google Shape;312;p31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User access rights (think, write, pair, share)</a:t>
            </a:r>
            <a:endParaRPr/>
          </a:p>
        </p:txBody>
      </p:sp>
      <p:sp>
        <p:nvSpPr>
          <p:cNvPr id="313" name="Google Shape;313;p31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14" name="Google Shape;314;p31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GB"/>
              <a:t>Activity 2</a:t>
            </a:r>
            <a:endParaRPr/>
          </a:p>
        </p:txBody>
      </p:sp>
      <p:pic>
        <p:nvPicPr>
          <p:cNvPr id="315" name="Google Shape;315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32038" y="463863"/>
            <a:ext cx="400050" cy="409575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31"/>
          <p:cNvSpPr txBox="1"/>
          <p:nvPr>
            <p:ph idx="2" type="body"/>
          </p:nvPr>
        </p:nvSpPr>
        <p:spPr>
          <a:xfrm>
            <a:off x="4736600" y="1170100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1" lang="en-GB"/>
              <a:t>Network privileges</a:t>
            </a:r>
            <a:endParaRPr b="1"/>
          </a:p>
          <a:p>
            <a:pPr indent="-3302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197A8"/>
              </a:buClr>
              <a:buSzPts val="1600"/>
              <a:buChar char="✅"/>
            </a:pPr>
            <a:r>
              <a:rPr lang="en-GB"/>
              <a:t>Read access to shared area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197A8"/>
              </a:buClr>
              <a:buSzPts val="1600"/>
              <a:buChar char="✅"/>
            </a:pPr>
            <a:r>
              <a:rPr lang="en-GB"/>
              <a:t>Write access to shared area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197A8"/>
              </a:buClr>
              <a:buSzPts val="1600"/>
              <a:buChar char="✅"/>
            </a:pPr>
            <a:r>
              <a:rPr lang="en-GB"/>
              <a:t>Read/write access to personal area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197A8"/>
              </a:buClr>
              <a:buSzPts val="1600"/>
              <a:buChar char="✅"/>
            </a:pPr>
            <a:r>
              <a:rPr lang="en-GB"/>
              <a:t>Access to student information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80000"/>
              </a:buClr>
              <a:buSzPts val="1600"/>
              <a:buChar char="✅"/>
            </a:pPr>
            <a:r>
              <a:rPr lang="en-GB"/>
              <a:t>Access to financial information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80000"/>
              </a:buClr>
              <a:buSzPts val="1600"/>
              <a:buChar char="✅"/>
            </a:pPr>
            <a:r>
              <a:rPr lang="en-GB"/>
              <a:t>Can install software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80000"/>
              </a:buClr>
              <a:buSzPts val="1600"/>
              <a:buChar char="✅"/>
            </a:pPr>
            <a:r>
              <a:rPr lang="en-GB"/>
              <a:t>Can set up new users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197A8"/>
              </a:buClr>
              <a:buSzPts val="1600"/>
              <a:buChar char="✅"/>
            </a:pPr>
            <a:r>
              <a:rPr lang="en-GB"/>
              <a:t>Personal email &amp; internet access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197A8"/>
              </a:buClr>
              <a:buSzPts val="1600"/>
              <a:buChar char="✅"/>
            </a:pPr>
            <a:r>
              <a:rPr lang="en-GB"/>
              <a:t>Ability to print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2"/>
          <p:cNvSpPr txBox="1"/>
          <p:nvPr>
            <p:ph idx="1" type="body"/>
          </p:nvPr>
        </p:nvSpPr>
        <p:spPr>
          <a:xfrm>
            <a:off x="310900" y="1170124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1" lang="en-GB"/>
              <a:t>User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</a:pPr>
            <a:r>
              <a:rPr lang="en-GB"/>
              <a:t>Finance administrator</a:t>
            </a:r>
            <a:endParaRPr/>
          </a:p>
        </p:txBody>
      </p:sp>
      <p:sp>
        <p:nvSpPr>
          <p:cNvPr id="322" name="Google Shape;322;p32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User access rights (think, write, pair, share)</a:t>
            </a:r>
            <a:endParaRPr/>
          </a:p>
        </p:txBody>
      </p:sp>
      <p:sp>
        <p:nvSpPr>
          <p:cNvPr id="323" name="Google Shape;323;p32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24" name="Google Shape;324;p32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GB"/>
              <a:t>Activity 2</a:t>
            </a:r>
            <a:endParaRPr/>
          </a:p>
        </p:txBody>
      </p:sp>
      <p:pic>
        <p:nvPicPr>
          <p:cNvPr id="325" name="Google Shape;325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32038" y="463863"/>
            <a:ext cx="400050" cy="409575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Google Shape;326;p32"/>
          <p:cNvSpPr txBox="1"/>
          <p:nvPr>
            <p:ph idx="2" type="body"/>
          </p:nvPr>
        </p:nvSpPr>
        <p:spPr>
          <a:xfrm>
            <a:off x="4736600" y="1170100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1" lang="en-GB"/>
              <a:t>Network privileges</a:t>
            </a:r>
            <a:endParaRPr b="1"/>
          </a:p>
          <a:p>
            <a:pPr indent="-3302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197A8"/>
              </a:buClr>
              <a:buSzPts val="1600"/>
              <a:buChar char="✅"/>
            </a:pPr>
            <a:r>
              <a:rPr lang="en-GB"/>
              <a:t>Read access to shared area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197A8"/>
              </a:buClr>
              <a:buSzPts val="1600"/>
              <a:buChar char="✅"/>
            </a:pPr>
            <a:r>
              <a:rPr lang="en-GB"/>
              <a:t>Write access to shared area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197A8"/>
              </a:buClr>
              <a:buSzPts val="1600"/>
              <a:buChar char="✅"/>
            </a:pPr>
            <a:r>
              <a:rPr lang="en-GB"/>
              <a:t>Read/write access to personal area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197A8"/>
              </a:buClr>
              <a:buSzPts val="1600"/>
              <a:buChar char="✅"/>
            </a:pPr>
            <a:r>
              <a:rPr lang="en-GB"/>
              <a:t>Access to student information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80000"/>
              </a:buClr>
              <a:buSzPts val="1600"/>
              <a:buChar char="✅"/>
            </a:pPr>
            <a:r>
              <a:rPr lang="en-GB"/>
              <a:t>Access to financial information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80000"/>
              </a:buClr>
              <a:buSzPts val="1600"/>
              <a:buChar char="❌"/>
            </a:pPr>
            <a:r>
              <a:rPr lang="en-GB"/>
              <a:t>Can install software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80000"/>
              </a:buClr>
              <a:buSzPts val="1600"/>
              <a:buChar char="❌"/>
            </a:pPr>
            <a:r>
              <a:rPr lang="en-GB"/>
              <a:t>Can set up new users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197A8"/>
              </a:buClr>
              <a:buSzPts val="1600"/>
              <a:buChar char="✅"/>
            </a:pPr>
            <a:r>
              <a:rPr lang="en-GB"/>
              <a:t>Personal email &amp; internet access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197A8"/>
              </a:buClr>
              <a:buSzPts val="1600"/>
              <a:buChar char="✅"/>
            </a:pPr>
            <a:r>
              <a:rPr lang="en-GB"/>
              <a:t>Ability to print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3"/>
          <p:cNvSpPr txBox="1"/>
          <p:nvPr>
            <p:ph idx="1" type="body"/>
          </p:nvPr>
        </p:nvSpPr>
        <p:spPr>
          <a:xfrm>
            <a:off x="310900" y="1170124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1" lang="en-GB"/>
              <a:t>User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</a:pPr>
            <a:r>
              <a:rPr lang="en-GB"/>
              <a:t>Students</a:t>
            </a:r>
            <a:endParaRPr/>
          </a:p>
        </p:txBody>
      </p:sp>
      <p:sp>
        <p:nvSpPr>
          <p:cNvPr id="332" name="Google Shape;332;p33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User access rights (think, write, pair, share)</a:t>
            </a:r>
            <a:endParaRPr/>
          </a:p>
        </p:txBody>
      </p:sp>
      <p:sp>
        <p:nvSpPr>
          <p:cNvPr id="333" name="Google Shape;333;p33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34" name="Google Shape;334;p33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GB"/>
              <a:t>Activity 2</a:t>
            </a:r>
            <a:endParaRPr/>
          </a:p>
        </p:txBody>
      </p:sp>
      <p:pic>
        <p:nvPicPr>
          <p:cNvPr id="335" name="Google Shape;335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32038" y="463863"/>
            <a:ext cx="400050" cy="409575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33"/>
          <p:cNvSpPr txBox="1"/>
          <p:nvPr>
            <p:ph idx="2" type="body"/>
          </p:nvPr>
        </p:nvSpPr>
        <p:spPr>
          <a:xfrm>
            <a:off x="4736600" y="1170100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1" lang="en-GB"/>
              <a:t>Network privileges</a:t>
            </a:r>
            <a:endParaRPr b="1"/>
          </a:p>
          <a:p>
            <a:pPr indent="-3302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197A8"/>
              </a:buClr>
              <a:buSzPts val="1600"/>
              <a:buChar char="✅"/>
            </a:pPr>
            <a:r>
              <a:rPr lang="en-GB"/>
              <a:t>Read access to shared area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197A8"/>
              </a:buClr>
              <a:buSzPts val="1600"/>
              <a:buChar char="❌"/>
            </a:pPr>
            <a:r>
              <a:rPr lang="en-GB"/>
              <a:t>Write access to shared area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197A8"/>
              </a:buClr>
              <a:buSzPts val="1600"/>
              <a:buChar char="✅"/>
            </a:pPr>
            <a:r>
              <a:rPr lang="en-GB"/>
              <a:t>Read/write access to personal area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197A8"/>
              </a:buClr>
              <a:buSzPts val="1600"/>
              <a:buChar char="❌"/>
            </a:pPr>
            <a:r>
              <a:rPr lang="en-GB"/>
              <a:t>Access to student information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197A8"/>
              </a:buClr>
              <a:buSzPts val="1600"/>
              <a:buChar char="❌"/>
            </a:pPr>
            <a:r>
              <a:rPr lang="en-GB"/>
              <a:t>Access to financial information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80000"/>
              </a:buClr>
              <a:buSzPts val="1600"/>
              <a:buChar char="❌"/>
            </a:pPr>
            <a:r>
              <a:rPr lang="en-GB"/>
              <a:t>Can install software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80000"/>
              </a:buClr>
              <a:buSzPts val="1600"/>
              <a:buChar char="❌"/>
            </a:pPr>
            <a:r>
              <a:rPr lang="en-GB"/>
              <a:t>Can set up new users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197A8"/>
              </a:buClr>
              <a:buSzPts val="1600"/>
              <a:buChar char="✅"/>
            </a:pPr>
            <a:r>
              <a:rPr lang="en-GB"/>
              <a:t>Personal email &amp; internet access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197A8"/>
              </a:buClr>
              <a:buSzPts val="1600"/>
              <a:buChar char="✅"/>
            </a:pPr>
            <a:r>
              <a:rPr lang="en-GB"/>
              <a:t>Ability to print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4"/>
          <p:cNvSpPr txBox="1"/>
          <p:nvPr>
            <p:ph idx="1" type="body"/>
          </p:nvPr>
        </p:nvSpPr>
        <p:spPr>
          <a:xfrm>
            <a:off x="310900" y="1170124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1" lang="en-GB"/>
              <a:t>User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</a:pPr>
            <a:r>
              <a:rPr lang="en-GB"/>
              <a:t>Support staff and school governors</a:t>
            </a:r>
            <a:endParaRPr/>
          </a:p>
        </p:txBody>
      </p:sp>
      <p:sp>
        <p:nvSpPr>
          <p:cNvPr id="342" name="Google Shape;342;p34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User access rights (think, write, pair, share)</a:t>
            </a:r>
            <a:endParaRPr/>
          </a:p>
        </p:txBody>
      </p:sp>
      <p:sp>
        <p:nvSpPr>
          <p:cNvPr id="343" name="Google Shape;343;p34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44" name="Google Shape;344;p34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GB"/>
              <a:t>Activity 2</a:t>
            </a:r>
            <a:endParaRPr/>
          </a:p>
        </p:txBody>
      </p:sp>
      <p:pic>
        <p:nvPicPr>
          <p:cNvPr id="345" name="Google Shape;345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32038" y="463863"/>
            <a:ext cx="400050" cy="409575"/>
          </a:xfrm>
          <a:prstGeom prst="rect">
            <a:avLst/>
          </a:prstGeom>
          <a:noFill/>
          <a:ln>
            <a:noFill/>
          </a:ln>
        </p:spPr>
      </p:pic>
      <p:sp>
        <p:nvSpPr>
          <p:cNvPr id="346" name="Google Shape;346;p34"/>
          <p:cNvSpPr txBox="1"/>
          <p:nvPr>
            <p:ph idx="2" type="body"/>
          </p:nvPr>
        </p:nvSpPr>
        <p:spPr>
          <a:xfrm>
            <a:off x="4736600" y="1170100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1" lang="en-GB"/>
              <a:t>Network privileges</a:t>
            </a:r>
            <a:endParaRPr b="1"/>
          </a:p>
          <a:p>
            <a:pPr indent="-3302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197A8"/>
              </a:buClr>
              <a:buSzPts val="1600"/>
              <a:buChar char="✅"/>
            </a:pPr>
            <a:r>
              <a:rPr lang="en-GB"/>
              <a:t>Read access to shared area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197A8"/>
              </a:buClr>
              <a:buSzPts val="1600"/>
              <a:buChar char="❌"/>
            </a:pPr>
            <a:r>
              <a:rPr lang="en-GB"/>
              <a:t>Write access to shared area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197A8"/>
              </a:buClr>
              <a:buSzPts val="1600"/>
              <a:buChar char="✅"/>
            </a:pPr>
            <a:r>
              <a:rPr lang="en-GB"/>
              <a:t>Read/write access to personal area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197A8"/>
              </a:buClr>
              <a:buSzPts val="1600"/>
              <a:buChar char="❌"/>
            </a:pPr>
            <a:r>
              <a:rPr lang="en-GB"/>
              <a:t>Access to student information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197A8"/>
              </a:buClr>
              <a:buSzPts val="1600"/>
              <a:buChar char="❌"/>
            </a:pPr>
            <a:r>
              <a:rPr lang="en-GB"/>
              <a:t>Access to financial information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80000"/>
              </a:buClr>
              <a:buSzPts val="1600"/>
              <a:buChar char="❌"/>
            </a:pPr>
            <a:r>
              <a:rPr lang="en-GB"/>
              <a:t>Can install software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80000"/>
              </a:buClr>
              <a:buSzPts val="1600"/>
              <a:buChar char="❌"/>
            </a:pPr>
            <a:r>
              <a:rPr lang="en-GB"/>
              <a:t>Can set up new users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197A8"/>
              </a:buClr>
              <a:buSzPts val="1600"/>
              <a:buChar char="✅"/>
            </a:pPr>
            <a:r>
              <a:rPr lang="en-GB"/>
              <a:t>Personal email &amp; internet access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197A8"/>
              </a:buClr>
              <a:buSzPts val="1600"/>
              <a:buChar char="✅"/>
            </a:pPr>
            <a:r>
              <a:rPr lang="en-GB"/>
              <a:t>Ability to print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35"/>
          <p:cNvSpPr txBox="1"/>
          <p:nvPr>
            <p:ph idx="1" type="body"/>
          </p:nvPr>
        </p:nvSpPr>
        <p:spPr>
          <a:xfrm>
            <a:off x="310900" y="1170124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GB"/>
              <a:t>Having different levels of privileges on a network means that: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If individual accounts are compromised, the potential damage is limited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Users have less chance of introducing malware to the network if they can’t install software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There is less chance users will accidentally or deliberately tamper with or steal data they shouldn’t be able to see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</a:pPr>
            <a:r>
              <a:t/>
            </a:r>
            <a:endParaRPr/>
          </a:p>
        </p:txBody>
      </p:sp>
      <p:sp>
        <p:nvSpPr>
          <p:cNvPr id="352" name="Google Shape;352;p35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User access rights</a:t>
            </a:r>
            <a:endParaRPr/>
          </a:p>
        </p:txBody>
      </p:sp>
      <p:sp>
        <p:nvSpPr>
          <p:cNvPr id="353" name="Google Shape;353;p35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54" name="Google Shape;354;p35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GB"/>
              <a:t>Activity 2</a:t>
            </a:r>
            <a:endParaRPr/>
          </a:p>
        </p:txBody>
      </p:sp>
      <p:pic>
        <p:nvPicPr>
          <p:cNvPr id="355" name="Google Shape;355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36600" y="1170100"/>
            <a:ext cx="4096500" cy="23042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36"/>
          <p:cNvSpPr txBox="1"/>
          <p:nvPr>
            <p:ph idx="1" type="body"/>
          </p:nvPr>
        </p:nvSpPr>
        <p:spPr>
          <a:xfrm>
            <a:off x="310900" y="1170124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GB"/>
              <a:t>There are many other ways to protect a network. These include: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Anti-malware software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Firewalls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Penetration testing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Physical security 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Backup and recovery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Staff training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</a:pPr>
            <a:r>
              <a:rPr lang="en-GB"/>
              <a:t>You will learn more about these in the next activity.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</a:pPr>
            <a:r>
              <a:t/>
            </a:r>
            <a:endParaRPr/>
          </a:p>
        </p:txBody>
      </p:sp>
      <p:sp>
        <p:nvSpPr>
          <p:cNvPr id="361" name="Google Shape;361;p36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Other methods for protecting a network</a:t>
            </a:r>
            <a:endParaRPr/>
          </a:p>
        </p:txBody>
      </p:sp>
      <p:sp>
        <p:nvSpPr>
          <p:cNvPr id="362" name="Google Shape;362;p36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63" name="Google Shape;363;p36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GB"/>
              <a:t>Activity 2</a:t>
            </a:r>
            <a:endParaRPr/>
          </a:p>
        </p:txBody>
      </p:sp>
      <p:pic>
        <p:nvPicPr>
          <p:cNvPr id="364" name="Google Shape;364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36600" y="1170100"/>
            <a:ext cx="4096500" cy="23042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37"/>
          <p:cNvSpPr txBox="1"/>
          <p:nvPr>
            <p:ph idx="1" type="body"/>
          </p:nvPr>
        </p:nvSpPr>
        <p:spPr>
          <a:xfrm>
            <a:off x="310900" y="1170124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GB"/>
              <a:t>In </a:t>
            </a:r>
            <a:r>
              <a:rPr b="1" lang="en-GB"/>
              <a:t>groups</a:t>
            </a:r>
            <a:r>
              <a:rPr lang="en-GB"/>
              <a:t> you will now compete against your classmates to stop the threats to the network from getting through.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</a:pPr>
            <a:r>
              <a:rPr lang="en-GB"/>
              <a:t>The group that protects the network the fastest is the winner!</a:t>
            </a:r>
            <a:endParaRPr/>
          </a:p>
        </p:txBody>
      </p:sp>
      <p:sp>
        <p:nvSpPr>
          <p:cNvPr id="370" name="Google Shape;370;p37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Game: defend the net</a:t>
            </a:r>
            <a:endParaRPr/>
          </a:p>
        </p:txBody>
      </p:sp>
      <p:sp>
        <p:nvSpPr>
          <p:cNvPr id="371" name="Google Shape;371;p37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72" name="Google Shape;372;p37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GB"/>
              <a:t>Activity 3</a:t>
            </a:r>
            <a:endParaRPr/>
          </a:p>
        </p:txBody>
      </p:sp>
      <p:pic>
        <p:nvPicPr>
          <p:cNvPr id="373" name="Google Shape;373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79565" y="1501825"/>
            <a:ext cx="2521375" cy="299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1"/>
          <p:cNvSpPr txBox="1"/>
          <p:nvPr>
            <p:ph type="title"/>
          </p:nvPr>
        </p:nvSpPr>
        <p:spPr>
          <a:xfrm>
            <a:off x="310900" y="319600"/>
            <a:ext cx="85212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What data about students and staff is stored by the school?</a:t>
            </a:r>
            <a:endParaRPr/>
          </a:p>
        </p:txBody>
      </p:sp>
      <p:sp>
        <p:nvSpPr>
          <p:cNvPr id="66" name="Google Shape;66;p11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67" name="Google Shape;67;p11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GB"/>
              <a:t>Starter activity</a:t>
            </a:r>
            <a:endParaRPr/>
          </a:p>
        </p:txBody>
      </p:sp>
      <p:sp>
        <p:nvSpPr>
          <p:cNvPr id="68" name="Google Shape;68;p11"/>
          <p:cNvSpPr/>
          <p:nvPr/>
        </p:nvSpPr>
        <p:spPr>
          <a:xfrm>
            <a:off x="4549975" y="2059200"/>
            <a:ext cx="1566600" cy="937500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solidFill>
            <a:schemeClr val="accent4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rgbClr val="494985"/>
                </a:solidFill>
                <a:latin typeface="Quicksand"/>
                <a:ea typeface="Quicksand"/>
                <a:cs typeface="Quicksand"/>
                <a:sym typeface="Quicksand"/>
              </a:rPr>
              <a:t>Names and addresses</a:t>
            </a:r>
            <a:endParaRPr b="0" i="0" sz="1600" u="none" cap="none" strike="noStrike">
              <a:solidFill>
                <a:srgbClr val="49498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69" name="Google Shape;69;p11"/>
          <p:cNvSpPr/>
          <p:nvPr/>
        </p:nvSpPr>
        <p:spPr>
          <a:xfrm>
            <a:off x="661175" y="1652925"/>
            <a:ext cx="1566600" cy="937500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solidFill>
            <a:schemeClr val="accent4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rgbClr val="494985"/>
                </a:solidFill>
                <a:latin typeface="Quicksand"/>
                <a:ea typeface="Quicksand"/>
                <a:cs typeface="Quicksand"/>
                <a:sym typeface="Quicksand"/>
              </a:rPr>
              <a:t>Timetable</a:t>
            </a:r>
            <a:endParaRPr b="0" i="0" sz="1600" u="none" cap="none" strike="noStrike">
              <a:solidFill>
                <a:srgbClr val="49498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70" name="Google Shape;70;p11"/>
          <p:cNvSpPr/>
          <p:nvPr/>
        </p:nvSpPr>
        <p:spPr>
          <a:xfrm>
            <a:off x="661175" y="3474700"/>
            <a:ext cx="1566600" cy="937500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solidFill>
            <a:schemeClr val="accent4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rgbClr val="494985"/>
                </a:solidFill>
                <a:latin typeface="Quicksand"/>
                <a:ea typeface="Quicksand"/>
                <a:cs typeface="Quicksand"/>
                <a:sym typeface="Quicksand"/>
              </a:rPr>
              <a:t>Siblings</a:t>
            </a:r>
            <a:endParaRPr b="0" i="0" sz="1600" u="none" cap="none" strike="noStrike">
              <a:solidFill>
                <a:srgbClr val="49498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71" name="Google Shape;71;p11"/>
          <p:cNvSpPr/>
          <p:nvPr/>
        </p:nvSpPr>
        <p:spPr>
          <a:xfrm>
            <a:off x="2605575" y="1403950"/>
            <a:ext cx="1566600" cy="937500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solidFill>
            <a:schemeClr val="accent4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rgbClr val="494985"/>
                </a:solidFill>
                <a:latin typeface="Quicksand"/>
                <a:ea typeface="Quicksand"/>
                <a:cs typeface="Quicksand"/>
                <a:sym typeface="Quicksand"/>
              </a:rPr>
              <a:t>Mobile phone numbers</a:t>
            </a:r>
            <a:endParaRPr b="0" i="0" sz="1600" u="none" cap="none" strike="noStrike">
              <a:solidFill>
                <a:srgbClr val="49498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72" name="Google Shape;72;p11"/>
          <p:cNvSpPr/>
          <p:nvPr/>
        </p:nvSpPr>
        <p:spPr>
          <a:xfrm>
            <a:off x="4549975" y="3602825"/>
            <a:ext cx="1566600" cy="937500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solidFill>
            <a:schemeClr val="accent4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rgbClr val="494985"/>
                </a:solidFill>
                <a:latin typeface="Quicksand"/>
                <a:ea typeface="Quicksand"/>
                <a:cs typeface="Quicksand"/>
                <a:sym typeface="Quicksand"/>
              </a:rPr>
              <a:t>Emergency contacts</a:t>
            </a:r>
            <a:endParaRPr b="0" i="0" sz="1600" u="none" cap="none" strike="noStrike">
              <a:solidFill>
                <a:srgbClr val="49498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73" name="Google Shape;73;p11"/>
          <p:cNvSpPr/>
          <p:nvPr/>
        </p:nvSpPr>
        <p:spPr>
          <a:xfrm>
            <a:off x="2605575" y="2996700"/>
            <a:ext cx="1566600" cy="937500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solidFill>
            <a:schemeClr val="accent4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rgbClr val="494985"/>
                </a:solidFill>
                <a:latin typeface="Quicksand"/>
                <a:ea typeface="Quicksand"/>
                <a:cs typeface="Quicksand"/>
                <a:sym typeface="Quicksand"/>
              </a:rPr>
              <a:t>Medical needs</a:t>
            </a:r>
            <a:endParaRPr b="0" i="0" sz="1600" u="none" cap="none" strike="noStrike">
              <a:solidFill>
                <a:srgbClr val="49498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74" name="Google Shape;74;p11"/>
          <p:cNvSpPr/>
          <p:nvPr/>
        </p:nvSpPr>
        <p:spPr>
          <a:xfrm>
            <a:off x="6494375" y="1436025"/>
            <a:ext cx="1566600" cy="937500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solidFill>
            <a:schemeClr val="accent4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rgbClr val="494985"/>
                </a:solidFill>
                <a:latin typeface="Quicksand"/>
                <a:ea typeface="Quicksand"/>
                <a:cs typeface="Quicksand"/>
                <a:sym typeface="Quicksand"/>
              </a:rPr>
              <a:t>Parents / Carers details</a:t>
            </a:r>
            <a:endParaRPr b="0" i="0" sz="1600" u="none" cap="none" strike="noStrike">
              <a:solidFill>
                <a:srgbClr val="49498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75" name="Google Shape;75;p11"/>
          <p:cNvSpPr/>
          <p:nvPr/>
        </p:nvSpPr>
        <p:spPr>
          <a:xfrm>
            <a:off x="6464025" y="2902350"/>
            <a:ext cx="1689600" cy="1126200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solidFill>
            <a:schemeClr val="accent4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rgbClr val="494985"/>
                </a:solidFill>
                <a:latin typeface="Quicksand"/>
                <a:ea typeface="Quicksand"/>
                <a:cs typeface="Quicksand"/>
                <a:sym typeface="Quicksand"/>
              </a:rPr>
              <a:t>Staff bank account information (for salaries)</a:t>
            </a:r>
            <a:endParaRPr b="0" i="0" sz="1600" u="none" cap="none" strike="noStrike">
              <a:solidFill>
                <a:srgbClr val="49498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38"/>
          <p:cNvSpPr txBox="1"/>
          <p:nvPr>
            <p:ph idx="1" type="body"/>
          </p:nvPr>
        </p:nvSpPr>
        <p:spPr>
          <a:xfrm>
            <a:off x="310900" y="1170124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-GB"/>
              <a:t>Each group is given a </a:t>
            </a:r>
            <a:r>
              <a:rPr b="1" lang="en-GB"/>
              <a:t>team character</a:t>
            </a:r>
            <a:r>
              <a:rPr lang="en-GB"/>
              <a:t> to play on the board.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-GB"/>
              <a:t>Each character is placed at the </a:t>
            </a:r>
            <a:r>
              <a:rPr b="1" lang="en-GB"/>
              <a:t>start </a:t>
            </a:r>
            <a:r>
              <a:rPr lang="en-GB"/>
              <a:t>of the board. 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-GB"/>
              <a:t>Each group is given </a:t>
            </a:r>
            <a:r>
              <a:rPr b="1" lang="en-GB"/>
              <a:t>two defense cards</a:t>
            </a:r>
            <a:r>
              <a:rPr lang="en-GB"/>
              <a:t> from the defense card deck to start with.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-GB"/>
              <a:t>The starting team is the team that rolls the </a:t>
            </a:r>
            <a:r>
              <a:rPr b="1" lang="en-GB"/>
              <a:t>lowest number</a:t>
            </a:r>
            <a:r>
              <a:rPr lang="en-GB"/>
              <a:t> on a dice. If teams roll the same (lowest) number then they roll again.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</a:pPr>
            <a:r>
              <a:t/>
            </a:r>
            <a:endParaRPr/>
          </a:p>
        </p:txBody>
      </p:sp>
      <p:sp>
        <p:nvSpPr>
          <p:cNvPr id="379" name="Google Shape;379;p38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The setup: defend the net</a:t>
            </a:r>
            <a:endParaRPr/>
          </a:p>
        </p:txBody>
      </p:sp>
      <p:sp>
        <p:nvSpPr>
          <p:cNvPr id="380" name="Google Shape;380;p38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81" name="Google Shape;381;p38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GB"/>
              <a:t>Activity 3</a:t>
            </a:r>
            <a:endParaRPr/>
          </a:p>
        </p:txBody>
      </p:sp>
      <p:pic>
        <p:nvPicPr>
          <p:cNvPr id="382" name="Google Shape;382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79565" y="1501825"/>
            <a:ext cx="2521375" cy="299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39"/>
          <p:cNvSpPr txBox="1"/>
          <p:nvPr>
            <p:ph idx="1" type="body"/>
          </p:nvPr>
        </p:nvSpPr>
        <p:spPr>
          <a:xfrm>
            <a:off x="310900" y="1170124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-GB"/>
              <a:t>At the start of each play, the group takes a new </a:t>
            </a:r>
            <a:r>
              <a:rPr b="1" lang="en-GB"/>
              <a:t>defense card</a:t>
            </a:r>
            <a:r>
              <a:rPr lang="en-GB"/>
              <a:t>. 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-GB"/>
              <a:t>They then take an </a:t>
            </a:r>
            <a:r>
              <a:rPr b="1" lang="en-GB"/>
              <a:t>alert</a:t>
            </a:r>
            <a:r>
              <a:rPr lang="en-GB"/>
              <a:t> card and read it to the class. 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-GB"/>
              <a:t>The group looks at their </a:t>
            </a:r>
            <a:r>
              <a:rPr b="1" lang="en-GB"/>
              <a:t>defense</a:t>
            </a:r>
            <a:r>
              <a:rPr lang="en-GB"/>
              <a:t> cards to see if they can </a:t>
            </a:r>
            <a:r>
              <a:rPr b="1" lang="en-GB"/>
              <a:t>defend the net</a:t>
            </a:r>
            <a:r>
              <a:rPr lang="en-GB"/>
              <a:t> from this threat.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-GB"/>
              <a:t>If the group </a:t>
            </a:r>
            <a:r>
              <a:rPr b="1" lang="en-GB"/>
              <a:t>cannot</a:t>
            </a:r>
            <a:r>
              <a:rPr lang="en-GB"/>
              <a:t> </a:t>
            </a:r>
            <a:r>
              <a:rPr b="1" lang="en-GB"/>
              <a:t>defend the net</a:t>
            </a:r>
            <a:r>
              <a:rPr lang="en-GB"/>
              <a:t> with any of their defense cards then they stay in position and the next group to the left takes their turn.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</a:pPr>
            <a:r>
              <a:t/>
            </a:r>
            <a:endParaRPr/>
          </a:p>
        </p:txBody>
      </p:sp>
      <p:sp>
        <p:nvSpPr>
          <p:cNvPr id="388" name="Google Shape;388;p39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How to play: defend the net</a:t>
            </a:r>
            <a:endParaRPr/>
          </a:p>
        </p:txBody>
      </p:sp>
      <p:sp>
        <p:nvSpPr>
          <p:cNvPr id="389" name="Google Shape;389;p39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90" name="Google Shape;390;p39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GB"/>
              <a:t>Activity 3</a:t>
            </a:r>
            <a:endParaRPr/>
          </a:p>
        </p:txBody>
      </p:sp>
      <p:pic>
        <p:nvPicPr>
          <p:cNvPr id="391" name="Google Shape;391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79565" y="1501825"/>
            <a:ext cx="2521375" cy="299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40"/>
          <p:cNvSpPr txBox="1"/>
          <p:nvPr>
            <p:ph idx="1" type="body"/>
          </p:nvPr>
        </p:nvSpPr>
        <p:spPr>
          <a:xfrm>
            <a:off x="310900" y="1170125"/>
            <a:ext cx="45453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 startAt="5"/>
            </a:pPr>
            <a:r>
              <a:rPr lang="en-GB"/>
              <a:t>If they </a:t>
            </a:r>
            <a:r>
              <a:rPr b="1" lang="en-GB"/>
              <a:t>can defend the net</a:t>
            </a:r>
            <a:r>
              <a:rPr lang="en-GB"/>
              <a:t> with one of their </a:t>
            </a:r>
            <a:r>
              <a:rPr b="1" lang="en-GB"/>
              <a:t>defense</a:t>
            </a:r>
            <a:r>
              <a:rPr lang="en-GB"/>
              <a:t> cards then:</a:t>
            </a:r>
            <a:endParaRPr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en-GB" sz="1600"/>
              <a:t>They read the contents of the defense card to the class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en-GB" sz="1600"/>
              <a:t>They play their defense card and place it on the bottom of the defense card deck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en-GB" sz="1600"/>
              <a:t>They move their character the number of places shown on the threat card 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en-GB" sz="1600"/>
              <a:t>The next team to the left takes their turn 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</a:pPr>
            <a:r>
              <a:t/>
            </a:r>
            <a:endParaRPr/>
          </a:p>
        </p:txBody>
      </p:sp>
      <p:sp>
        <p:nvSpPr>
          <p:cNvPr id="397" name="Google Shape;397;p40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How to play: defend the net</a:t>
            </a:r>
            <a:endParaRPr/>
          </a:p>
        </p:txBody>
      </p:sp>
      <p:sp>
        <p:nvSpPr>
          <p:cNvPr id="398" name="Google Shape;398;p40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99" name="Google Shape;399;p40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GB"/>
              <a:t>Activity 3</a:t>
            </a:r>
            <a:endParaRPr/>
          </a:p>
        </p:txBody>
      </p:sp>
      <p:pic>
        <p:nvPicPr>
          <p:cNvPr id="400" name="Google Shape;400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79565" y="1501825"/>
            <a:ext cx="2521375" cy="299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41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Defend the net</a:t>
            </a:r>
            <a:endParaRPr/>
          </a:p>
        </p:txBody>
      </p:sp>
      <p:sp>
        <p:nvSpPr>
          <p:cNvPr id="406" name="Google Shape;406;p41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07" name="Google Shape;407;p41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GB"/>
              <a:t>Activity 3</a:t>
            </a:r>
            <a:endParaRPr/>
          </a:p>
        </p:txBody>
      </p:sp>
      <p:sp>
        <p:nvSpPr>
          <p:cNvPr id="408" name="Google Shape;408;p41"/>
          <p:cNvSpPr txBox="1"/>
          <p:nvPr/>
        </p:nvSpPr>
        <p:spPr>
          <a:xfrm>
            <a:off x="262750" y="4442525"/>
            <a:ext cx="972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GB" sz="2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Start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p41"/>
          <p:cNvSpPr txBox="1"/>
          <p:nvPr/>
        </p:nvSpPr>
        <p:spPr>
          <a:xfrm>
            <a:off x="7796025" y="555075"/>
            <a:ext cx="1212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GB" sz="2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Finish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10" name="Google Shape;410;p41"/>
          <p:cNvGrpSpPr/>
          <p:nvPr/>
        </p:nvGrpSpPr>
        <p:grpSpPr>
          <a:xfrm>
            <a:off x="241800" y="672800"/>
            <a:ext cx="8665550" cy="4224075"/>
            <a:chOff x="241800" y="672800"/>
            <a:chExt cx="8665550" cy="4224075"/>
          </a:xfrm>
        </p:grpSpPr>
        <p:sp>
          <p:nvSpPr>
            <p:cNvPr id="411" name="Google Shape;411;p41"/>
            <p:cNvSpPr/>
            <p:nvPr/>
          </p:nvSpPr>
          <p:spPr>
            <a:xfrm>
              <a:off x="241800" y="3456775"/>
              <a:ext cx="1074900" cy="1074900"/>
            </a:xfrm>
            <a:prstGeom prst="ellipse">
              <a:avLst/>
            </a:prstGeom>
            <a:solidFill>
              <a:schemeClr val="accent4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Google Shape;412;p41"/>
            <p:cNvSpPr/>
            <p:nvPr/>
          </p:nvSpPr>
          <p:spPr>
            <a:xfrm>
              <a:off x="882825" y="1747700"/>
              <a:ext cx="1074900" cy="1074900"/>
            </a:xfrm>
            <a:prstGeom prst="ellipse">
              <a:avLst/>
            </a:prstGeom>
            <a:solidFill>
              <a:schemeClr val="accen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" name="Google Shape;413;p41"/>
            <p:cNvSpPr/>
            <p:nvPr/>
          </p:nvSpPr>
          <p:spPr>
            <a:xfrm>
              <a:off x="2855300" y="672800"/>
              <a:ext cx="1074900" cy="1074900"/>
            </a:xfrm>
            <a:prstGeom prst="ellipse">
              <a:avLst/>
            </a:prstGeom>
            <a:solidFill>
              <a:schemeClr val="accen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" name="Google Shape;414;p41"/>
            <p:cNvSpPr/>
            <p:nvPr/>
          </p:nvSpPr>
          <p:spPr>
            <a:xfrm>
              <a:off x="2424763" y="2381863"/>
              <a:ext cx="1074900" cy="1074900"/>
            </a:xfrm>
            <a:prstGeom prst="ellipse">
              <a:avLst/>
            </a:prstGeom>
            <a:solidFill>
              <a:schemeClr val="accent4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" name="Google Shape;415;p41"/>
            <p:cNvSpPr/>
            <p:nvPr/>
          </p:nvSpPr>
          <p:spPr>
            <a:xfrm>
              <a:off x="2294188" y="3821975"/>
              <a:ext cx="1074900" cy="1074900"/>
            </a:xfrm>
            <a:prstGeom prst="ellipse">
              <a:avLst/>
            </a:prstGeom>
            <a:solidFill>
              <a:schemeClr val="accen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" name="Google Shape;416;p41"/>
            <p:cNvSpPr/>
            <p:nvPr/>
          </p:nvSpPr>
          <p:spPr>
            <a:xfrm>
              <a:off x="4346600" y="3173400"/>
              <a:ext cx="1074900" cy="1074900"/>
            </a:xfrm>
            <a:prstGeom prst="ellipse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Google Shape;417;p41"/>
            <p:cNvSpPr/>
            <p:nvPr/>
          </p:nvSpPr>
          <p:spPr>
            <a:xfrm>
              <a:off x="4115913" y="1388525"/>
              <a:ext cx="1074900" cy="1074900"/>
            </a:xfrm>
            <a:prstGeom prst="ellipse">
              <a:avLst/>
            </a:prstGeom>
            <a:solidFill>
              <a:schemeClr val="accent4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Google Shape;418;p41"/>
            <p:cNvSpPr/>
            <p:nvPr/>
          </p:nvSpPr>
          <p:spPr>
            <a:xfrm>
              <a:off x="6356050" y="850925"/>
              <a:ext cx="1074900" cy="1074900"/>
            </a:xfrm>
            <a:prstGeom prst="ellipse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19;p41"/>
            <p:cNvSpPr/>
            <p:nvPr/>
          </p:nvSpPr>
          <p:spPr>
            <a:xfrm>
              <a:off x="5895125" y="3000725"/>
              <a:ext cx="1074900" cy="1074900"/>
            </a:xfrm>
            <a:prstGeom prst="ellipse">
              <a:avLst/>
            </a:prstGeom>
            <a:solidFill>
              <a:schemeClr val="accent4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0;p41"/>
            <p:cNvSpPr/>
            <p:nvPr/>
          </p:nvSpPr>
          <p:spPr>
            <a:xfrm>
              <a:off x="7832450" y="2843225"/>
              <a:ext cx="1074900" cy="1074900"/>
            </a:xfrm>
            <a:prstGeom prst="ellipse">
              <a:avLst/>
            </a:prstGeom>
            <a:solidFill>
              <a:schemeClr val="accen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21" name="Google Shape;421;p41"/>
            <p:cNvCxnSpPr>
              <a:stCxn id="411" idx="0"/>
              <a:endCxn id="412" idx="3"/>
            </p:cNvCxnSpPr>
            <p:nvPr/>
          </p:nvCxnSpPr>
          <p:spPr>
            <a:xfrm flipH="1" rot="10800000">
              <a:off x="779250" y="2665075"/>
              <a:ext cx="261000" cy="79170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22" name="Google Shape;422;p41"/>
            <p:cNvCxnSpPr>
              <a:stCxn id="412" idx="7"/>
              <a:endCxn id="413" idx="3"/>
            </p:cNvCxnSpPr>
            <p:nvPr/>
          </p:nvCxnSpPr>
          <p:spPr>
            <a:xfrm flipH="1" rot="10800000">
              <a:off x="1800310" y="1590415"/>
              <a:ext cx="1212300" cy="31470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23" name="Google Shape;423;p41"/>
            <p:cNvCxnSpPr>
              <a:stCxn id="413" idx="4"/>
              <a:endCxn id="414" idx="0"/>
            </p:cNvCxnSpPr>
            <p:nvPr/>
          </p:nvCxnSpPr>
          <p:spPr>
            <a:xfrm flipH="1">
              <a:off x="2962250" y="1747700"/>
              <a:ext cx="430500" cy="63420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24" name="Google Shape;424;p41"/>
            <p:cNvCxnSpPr>
              <a:stCxn id="414" idx="4"/>
              <a:endCxn id="415" idx="7"/>
            </p:cNvCxnSpPr>
            <p:nvPr/>
          </p:nvCxnSpPr>
          <p:spPr>
            <a:xfrm>
              <a:off x="2962213" y="3456763"/>
              <a:ext cx="249600" cy="52260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25" name="Google Shape;425;p41"/>
            <p:cNvCxnSpPr>
              <a:stCxn id="415" idx="6"/>
              <a:endCxn id="416" idx="3"/>
            </p:cNvCxnSpPr>
            <p:nvPr/>
          </p:nvCxnSpPr>
          <p:spPr>
            <a:xfrm flipH="1" rot="10800000">
              <a:off x="3369088" y="4090925"/>
              <a:ext cx="1134900" cy="26850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26" name="Google Shape;426;p41"/>
            <p:cNvCxnSpPr>
              <a:stCxn id="416" idx="0"/>
              <a:endCxn id="417" idx="4"/>
            </p:cNvCxnSpPr>
            <p:nvPr/>
          </p:nvCxnSpPr>
          <p:spPr>
            <a:xfrm rot="10800000">
              <a:off x="4653350" y="2463300"/>
              <a:ext cx="230700" cy="71010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27" name="Google Shape;427;p41"/>
            <p:cNvCxnSpPr>
              <a:stCxn id="417" idx="7"/>
              <a:endCxn id="418" idx="2"/>
            </p:cNvCxnSpPr>
            <p:nvPr/>
          </p:nvCxnSpPr>
          <p:spPr>
            <a:xfrm flipH="1" rot="10800000">
              <a:off x="5033398" y="1388440"/>
              <a:ext cx="1322700" cy="15750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28" name="Google Shape;428;p41"/>
            <p:cNvCxnSpPr>
              <a:stCxn id="418" idx="4"/>
              <a:endCxn id="419" idx="0"/>
            </p:cNvCxnSpPr>
            <p:nvPr/>
          </p:nvCxnSpPr>
          <p:spPr>
            <a:xfrm flipH="1">
              <a:off x="6432700" y="1925825"/>
              <a:ext cx="460800" cy="107490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29" name="Google Shape;429;p41"/>
            <p:cNvCxnSpPr>
              <a:stCxn id="419" idx="6"/>
              <a:endCxn id="420" idx="3"/>
            </p:cNvCxnSpPr>
            <p:nvPr/>
          </p:nvCxnSpPr>
          <p:spPr>
            <a:xfrm>
              <a:off x="6970025" y="3538175"/>
              <a:ext cx="1019700" cy="22260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30" name="Google Shape;430;p41"/>
            <p:cNvCxnSpPr>
              <a:stCxn id="420" idx="0"/>
              <a:endCxn id="431" idx="4"/>
            </p:cNvCxnSpPr>
            <p:nvPr/>
          </p:nvCxnSpPr>
          <p:spPr>
            <a:xfrm rot="10800000">
              <a:off x="8369900" y="2116025"/>
              <a:ext cx="0" cy="72720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431" name="Google Shape;431;p41"/>
            <p:cNvSpPr/>
            <p:nvPr/>
          </p:nvSpPr>
          <p:spPr>
            <a:xfrm>
              <a:off x="7832450" y="1041213"/>
              <a:ext cx="1074900" cy="1074900"/>
            </a:xfrm>
            <a:prstGeom prst="ellipse">
              <a:avLst/>
            </a:prstGeom>
            <a:solidFill>
              <a:schemeClr val="accen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32" name="Google Shape;432;p4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036712" y="1216762"/>
              <a:ext cx="666385" cy="7916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3" name="Google Shape;433;p4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55737" y="3600600"/>
              <a:ext cx="786331" cy="6980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4" name="Google Shape;434;p41"/>
            <p:cNvPicPr preferRelativeResize="0"/>
            <p:nvPr/>
          </p:nvPicPr>
          <p:blipFill rotWithShape="1">
            <a:blip r:embed="rId5">
              <a:alphaModFix/>
            </a:blip>
            <a:srcRect b="67650" l="35874" r="36615" t="0"/>
            <a:stretch/>
          </p:blipFill>
          <p:spPr>
            <a:xfrm>
              <a:off x="3369099" y="1871125"/>
              <a:ext cx="550625" cy="48562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5" name="Google Shape;435;p41"/>
            <p:cNvPicPr preferRelativeResize="0"/>
            <p:nvPr/>
          </p:nvPicPr>
          <p:blipFill rotWithShape="1">
            <a:blip r:embed="rId5">
              <a:alphaModFix/>
            </a:blip>
            <a:srcRect b="67650" l="35874" r="36615" t="0"/>
            <a:stretch/>
          </p:blipFill>
          <p:spPr>
            <a:xfrm>
              <a:off x="5507249" y="850925"/>
              <a:ext cx="550625" cy="48562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6" name="Google Shape;436;p41"/>
            <p:cNvPicPr preferRelativeResize="0"/>
            <p:nvPr/>
          </p:nvPicPr>
          <p:blipFill rotWithShape="1">
            <a:blip r:embed="rId5">
              <a:alphaModFix/>
            </a:blip>
            <a:srcRect b="67650" l="35874" r="36615" t="0"/>
            <a:stretch/>
          </p:blipFill>
          <p:spPr>
            <a:xfrm>
              <a:off x="5419436" y="3982363"/>
              <a:ext cx="550625" cy="48562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7" name="Google Shape;437;p41"/>
            <p:cNvPicPr preferRelativeResize="0"/>
            <p:nvPr/>
          </p:nvPicPr>
          <p:blipFill rotWithShape="1">
            <a:blip r:embed="rId6">
              <a:alphaModFix/>
            </a:blip>
            <a:srcRect b="33291" l="0" r="70664" t="33980"/>
            <a:stretch/>
          </p:blipFill>
          <p:spPr>
            <a:xfrm>
              <a:off x="1903075" y="1255800"/>
              <a:ext cx="430500" cy="4919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8" name="Google Shape;438;p41"/>
            <p:cNvPicPr preferRelativeResize="0"/>
            <p:nvPr/>
          </p:nvPicPr>
          <p:blipFill rotWithShape="1">
            <a:blip r:embed="rId6">
              <a:alphaModFix/>
            </a:blip>
            <a:srcRect b="33291" l="0" r="70664" t="33980"/>
            <a:stretch/>
          </p:blipFill>
          <p:spPr>
            <a:xfrm>
              <a:off x="6779950" y="2537700"/>
              <a:ext cx="430500" cy="491902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439" name="Google Shape;439;p4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333078" y="4637300"/>
            <a:ext cx="442645" cy="69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0" name="Google Shape;440;p4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901304" y="4694182"/>
            <a:ext cx="437241" cy="58433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1" name="Google Shape;441;p41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4970825" y="4598806"/>
            <a:ext cx="573950" cy="646389"/>
          </a:xfrm>
          <a:prstGeom prst="rect">
            <a:avLst/>
          </a:prstGeom>
          <a:noFill/>
          <a:ln>
            <a:noFill/>
          </a:ln>
        </p:spPr>
      </p:pic>
      <p:pic>
        <p:nvPicPr>
          <p:cNvPr id="442" name="Google Shape;442;p41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4407389" y="4598800"/>
            <a:ext cx="505672" cy="69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3" name="Google Shape;443;p41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5676126" y="4642471"/>
            <a:ext cx="462097" cy="6877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42"/>
          <p:cNvSpPr txBox="1"/>
          <p:nvPr>
            <p:ph idx="1" type="body"/>
          </p:nvPr>
        </p:nvSpPr>
        <p:spPr>
          <a:xfrm>
            <a:off x="310900" y="1170124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-GB"/>
              <a:t>State </a:t>
            </a:r>
            <a:r>
              <a:rPr b="1" lang="en-GB"/>
              <a:t>one</a:t>
            </a:r>
            <a:r>
              <a:rPr lang="en-GB"/>
              <a:t> network security threat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-GB"/>
              <a:t>Give </a:t>
            </a:r>
            <a:r>
              <a:rPr b="1" lang="en-GB"/>
              <a:t>at least one</a:t>
            </a:r>
            <a:r>
              <a:rPr lang="en-GB"/>
              <a:t> example of how a network can be protected from your stated threat 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</a:pPr>
            <a:r>
              <a:rPr lang="en-GB"/>
              <a:t>Be prepared to </a:t>
            </a:r>
            <a:r>
              <a:rPr b="1" lang="en-GB"/>
              <a:t>share </a:t>
            </a:r>
            <a:r>
              <a:rPr lang="en-GB"/>
              <a:t>your answer with the class.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</a:pPr>
            <a:r>
              <a:t/>
            </a:r>
            <a:endParaRPr/>
          </a:p>
        </p:txBody>
      </p:sp>
      <p:sp>
        <p:nvSpPr>
          <p:cNvPr id="449" name="Google Shape;449;p42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Protect the network</a:t>
            </a:r>
            <a:endParaRPr/>
          </a:p>
        </p:txBody>
      </p:sp>
      <p:sp>
        <p:nvSpPr>
          <p:cNvPr id="450" name="Google Shape;450;p42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51" name="Google Shape;451;p42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GB"/>
              <a:t>Wrap Up</a:t>
            </a:r>
            <a:endParaRPr/>
          </a:p>
        </p:txBody>
      </p:sp>
      <p:pic>
        <p:nvPicPr>
          <p:cNvPr id="452" name="Google Shape;452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36600" y="1170100"/>
            <a:ext cx="4096500" cy="23042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43"/>
          <p:cNvSpPr txBox="1"/>
          <p:nvPr>
            <p:ph idx="1" type="body"/>
          </p:nvPr>
        </p:nvSpPr>
        <p:spPr>
          <a:xfrm>
            <a:off x="310900" y="1170124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1" lang="en-GB"/>
              <a:t>In this lesson, you…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</a:pPr>
            <a:r>
              <a:rPr lang="en-GB"/>
              <a:t>Learnt about the different network security threats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</a:pPr>
            <a:r>
              <a:t/>
            </a:r>
            <a:endParaRPr/>
          </a:p>
        </p:txBody>
      </p:sp>
      <p:sp>
        <p:nvSpPr>
          <p:cNvPr id="458" name="Google Shape;458;p43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Next lesson</a:t>
            </a:r>
            <a:endParaRPr/>
          </a:p>
        </p:txBody>
      </p:sp>
      <p:sp>
        <p:nvSpPr>
          <p:cNvPr id="459" name="Google Shape;459;p43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60" name="Google Shape;460;p43"/>
          <p:cNvSpPr txBox="1"/>
          <p:nvPr>
            <p:ph idx="2" type="body"/>
          </p:nvPr>
        </p:nvSpPr>
        <p:spPr>
          <a:xfrm>
            <a:off x="4736600" y="1170100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1" lang="en-GB"/>
              <a:t>Next lesson, you will…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</a:pPr>
            <a:r>
              <a:rPr lang="en-GB"/>
              <a:t>Take the summative assessment for this unit of work </a:t>
            </a:r>
            <a:endParaRPr/>
          </a:p>
        </p:txBody>
      </p:sp>
      <p:sp>
        <p:nvSpPr>
          <p:cNvPr id="461" name="Google Shape;461;p43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GB"/>
              <a:t>Summary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Why is it important to ensure that this data is kept safe?</a:t>
            </a:r>
            <a:endParaRPr/>
          </a:p>
        </p:txBody>
      </p:sp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82" name="Google Shape;82;p12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GB"/>
              <a:t>Starter activity</a:t>
            </a:r>
            <a:endParaRPr/>
          </a:p>
        </p:txBody>
      </p:sp>
      <p:sp>
        <p:nvSpPr>
          <p:cNvPr id="83" name="Google Shape;83;p12"/>
          <p:cNvSpPr txBox="1"/>
          <p:nvPr>
            <p:ph idx="1" type="body"/>
          </p:nvPr>
        </p:nvSpPr>
        <p:spPr>
          <a:xfrm>
            <a:off x="310900" y="1170124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To protect people from: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Fraud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Phishing scams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Identity theft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To avoid the loss of sensitive data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Failure to do so could result in the school breaking the laws of the data protection act </a:t>
            </a:r>
            <a:endParaRPr/>
          </a:p>
        </p:txBody>
      </p:sp>
      <p:pic>
        <p:nvPicPr>
          <p:cNvPr id="84" name="Google Shape;84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36600" y="1170101"/>
            <a:ext cx="4096500" cy="230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 txBox="1"/>
          <p:nvPr>
            <p:ph idx="1" type="body"/>
          </p:nvPr>
        </p:nvSpPr>
        <p:spPr>
          <a:xfrm>
            <a:off x="310900" y="1017725"/>
            <a:ext cx="85221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1" lang="en-GB"/>
              <a:t>In this lesson, you will:</a:t>
            </a:r>
            <a:endParaRPr b="1"/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Determine the need for and importance of network security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Identify different forms of attacks on networks (social engineering, malicious software)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Explain network security methods</a:t>
            </a:r>
            <a:endParaRPr/>
          </a:p>
        </p:txBody>
      </p:sp>
      <p:sp>
        <p:nvSpPr>
          <p:cNvPr id="90" name="Google Shape;90;p13"/>
          <p:cNvSpPr txBox="1"/>
          <p:nvPr>
            <p:ph type="title"/>
          </p:nvPr>
        </p:nvSpPr>
        <p:spPr>
          <a:xfrm>
            <a:off x="310900" y="310900"/>
            <a:ext cx="85221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Lesson 12: Protecting a network</a:t>
            </a:r>
            <a:endParaRPr b="1"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91" name="Google Shape;91;p13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92" name="Google Shape;92;p13"/>
          <p:cNvSpPr txBox="1"/>
          <p:nvPr>
            <p:ph idx="2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GB"/>
              <a:t>Objectives</a:t>
            </a:r>
            <a:endParaRPr/>
          </a:p>
        </p:txBody>
      </p:sp>
      <p:pic>
        <p:nvPicPr>
          <p:cNvPr id="93" name="Google Shape;93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71300" y="364800"/>
            <a:ext cx="419100" cy="41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4"/>
          <p:cNvSpPr txBox="1"/>
          <p:nvPr>
            <p:ph idx="1" type="body"/>
          </p:nvPr>
        </p:nvSpPr>
        <p:spPr>
          <a:xfrm>
            <a:off x="310900" y="1170124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GB"/>
              <a:t>Networks are extremely vulnerable to </a:t>
            </a:r>
            <a:r>
              <a:rPr b="1" lang="en-GB"/>
              <a:t>attack</a:t>
            </a:r>
            <a:r>
              <a:rPr lang="en-GB"/>
              <a:t>. This is because they can: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Span large geographical areas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Have large numbers of users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Be expensive to maintain and keep up to date with the latest security threats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</a:pPr>
            <a:r>
              <a:rPr lang="en-GB"/>
              <a:t>It is important for network engineers to protect the network from attack. </a:t>
            </a:r>
            <a:endParaRPr/>
          </a:p>
        </p:txBody>
      </p:sp>
      <p:sp>
        <p:nvSpPr>
          <p:cNvPr id="99" name="Google Shape;99;p14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Forms of attack</a:t>
            </a:r>
            <a:endParaRPr/>
          </a:p>
        </p:txBody>
      </p:sp>
      <p:sp>
        <p:nvSpPr>
          <p:cNvPr id="100" name="Google Shape;100;p14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01" name="Google Shape;101;p14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GB"/>
              <a:t>Activity 1</a:t>
            </a:r>
            <a:endParaRPr/>
          </a:p>
        </p:txBody>
      </p:sp>
      <p:pic>
        <p:nvPicPr>
          <p:cNvPr id="102" name="Google Shape;102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36600" y="1167499"/>
            <a:ext cx="4096500" cy="26755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5"/>
          <p:cNvSpPr txBox="1"/>
          <p:nvPr>
            <p:ph idx="1" type="body"/>
          </p:nvPr>
        </p:nvSpPr>
        <p:spPr>
          <a:xfrm>
            <a:off x="310900" y="1170124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GB"/>
              <a:t>There are </a:t>
            </a:r>
            <a:r>
              <a:rPr b="1" lang="en-GB"/>
              <a:t>two main forms</a:t>
            </a:r>
            <a:r>
              <a:rPr lang="en-GB"/>
              <a:t> of attack that can happen to a network. These are: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Social engineering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Malicious software</a:t>
            </a:r>
            <a:endParaRPr/>
          </a:p>
        </p:txBody>
      </p:sp>
      <p:sp>
        <p:nvSpPr>
          <p:cNvPr id="108" name="Google Shape;108;p15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Forms of attack</a:t>
            </a:r>
            <a:endParaRPr/>
          </a:p>
        </p:txBody>
      </p:sp>
      <p:sp>
        <p:nvSpPr>
          <p:cNvPr id="109" name="Google Shape;109;p15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10" name="Google Shape;110;p15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GB"/>
              <a:t>Activity 1</a:t>
            </a:r>
            <a:endParaRPr/>
          </a:p>
        </p:txBody>
      </p:sp>
      <p:pic>
        <p:nvPicPr>
          <p:cNvPr id="111" name="Google Shape;111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36600" y="1167499"/>
            <a:ext cx="4096500" cy="26755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6"/>
          <p:cNvSpPr txBox="1"/>
          <p:nvPr>
            <p:ph idx="1" type="body"/>
          </p:nvPr>
        </p:nvSpPr>
        <p:spPr>
          <a:xfrm>
            <a:off x="310900" y="1170124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1" lang="en-GB"/>
              <a:t>Social engineering</a:t>
            </a:r>
            <a:r>
              <a:rPr lang="en-GB"/>
              <a:t> is where an attacker tries to manipulate an individual into revealing confidential information.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</a:pPr>
            <a:r>
              <a:rPr lang="en-GB"/>
              <a:t>Some examples of </a:t>
            </a:r>
            <a:r>
              <a:rPr b="1" lang="en-GB"/>
              <a:t>social engineering</a:t>
            </a:r>
            <a:r>
              <a:rPr lang="en-GB"/>
              <a:t> are: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Phishing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Blagging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Shouldering</a:t>
            </a:r>
            <a:endParaRPr/>
          </a:p>
        </p:txBody>
      </p:sp>
      <p:sp>
        <p:nvSpPr>
          <p:cNvPr id="117" name="Google Shape;117;p16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Social engineering</a:t>
            </a:r>
            <a:endParaRPr/>
          </a:p>
        </p:txBody>
      </p:sp>
      <p:sp>
        <p:nvSpPr>
          <p:cNvPr id="118" name="Google Shape;118;p16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19" name="Google Shape;119;p16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GB"/>
              <a:t>Activity 1</a:t>
            </a:r>
            <a:endParaRPr/>
          </a:p>
        </p:txBody>
      </p:sp>
      <p:pic>
        <p:nvPicPr>
          <p:cNvPr id="120" name="Google Shape;120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36600" y="1167499"/>
            <a:ext cx="4096500" cy="26755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7"/>
          <p:cNvSpPr txBox="1"/>
          <p:nvPr>
            <p:ph idx="1" type="body"/>
          </p:nvPr>
        </p:nvSpPr>
        <p:spPr>
          <a:xfrm>
            <a:off x="310900" y="1170125"/>
            <a:ext cx="40008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600"/>
              <a:buNone/>
            </a:pPr>
            <a:r>
              <a:rPr b="1" lang="en-GB"/>
              <a:t>Phishing</a:t>
            </a:r>
            <a:r>
              <a:rPr lang="en-GB"/>
              <a:t> is when an attacker sends </a:t>
            </a:r>
            <a:r>
              <a:rPr b="1" lang="en-GB"/>
              <a:t>fraudulent emails </a:t>
            </a:r>
            <a:r>
              <a:rPr lang="en-GB"/>
              <a:t>to large groups of people in an attempt to get them to click a link to a site that encourages them to enter their personal details. </a:t>
            </a:r>
            <a:endParaRPr/>
          </a:p>
        </p:txBody>
      </p:sp>
      <p:sp>
        <p:nvSpPr>
          <p:cNvPr id="126" name="Google Shape;126;p17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Social engineering</a:t>
            </a:r>
            <a:endParaRPr/>
          </a:p>
        </p:txBody>
      </p:sp>
      <p:sp>
        <p:nvSpPr>
          <p:cNvPr id="127" name="Google Shape;127;p17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28" name="Google Shape;128;p17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GB"/>
              <a:t>Activity 1</a:t>
            </a:r>
            <a:endParaRPr/>
          </a:p>
        </p:txBody>
      </p:sp>
      <p:pic>
        <p:nvPicPr>
          <p:cNvPr id="129" name="Google Shape;129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07400" y="1170125"/>
            <a:ext cx="4415301" cy="29435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NCCE Slides">
  <a:themeElements>
    <a:clrScheme name="Simple Light">
      <a:dk1>
        <a:srgbClr val="5B5BA5"/>
      </a:dk1>
      <a:lt1>
        <a:srgbClr val="FFFFFF"/>
      </a:lt1>
      <a:dk2>
        <a:srgbClr val="E9E9F3"/>
      </a:dk2>
      <a:lt2>
        <a:srgbClr val="F2F6FC"/>
      </a:lt2>
      <a:accent1>
        <a:srgbClr val="E9F7FC"/>
      </a:accent1>
      <a:accent2>
        <a:srgbClr val="FFEFDA"/>
      </a:accent2>
      <a:accent3>
        <a:srgbClr val="ECF8F5"/>
      </a:accent3>
      <a:accent4>
        <a:srgbClr val="FEF2F6"/>
      </a:accent4>
      <a:accent5>
        <a:srgbClr val="E6E6EA"/>
      </a:accent5>
      <a:accent6>
        <a:srgbClr val="F0F6ED"/>
      </a:accent6>
      <a:hlink>
        <a:srgbClr val="3197A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