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b26cb806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9b26cb8061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Bank: 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75yKT3OuE44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75508" y="4425321"/>
            <a:ext cx="62590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Traceroute Lab</a:t>
            </a:r>
            <a:endParaRPr sz="3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827992" y="2049125"/>
            <a:ext cx="2267339" cy="4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Columbus, OH (Windows)</a:t>
            </a:r>
            <a:endParaRPr/>
          </a:p>
        </p:txBody>
      </p:sp>
      <p:pic>
        <p:nvPicPr>
          <p:cNvPr descr="A screenshot of a computer&#10;&#10;Description automatically generated"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01433"/>
            <a:ext cx="4727405" cy="28778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69" name="Google Shape;169;p23"/>
          <p:cNvSpPr txBox="1"/>
          <p:nvPr/>
        </p:nvSpPr>
        <p:spPr>
          <a:xfrm>
            <a:off x="5653884" y="2651307"/>
            <a:ext cx="164685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Pittsburgh, PA</a:t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 flipH="1">
            <a:off x="3403557" y="2836954"/>
            <a:ext cx="2232641" cy="10672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3010650" y="3856197"/>
            <a:ext cx="392906" cy="2596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841471" y="2895277"/>
            <a:ext cx="2832012" cy="59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Dulles, VA (IAD is the airport code for Dulles International Airport right outside Washington DC)</a:t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 flipH="1">
            <a:off x="3403556" y="3408111"/>
            <a:ext cx="2778919" cy="691508"/>
          </a:xfrm>
          <a:prstGeom prst="straightConnector1">
            <a:avLst/>
          </a:prstGeom>
          <a:noFill/>
          <a:ln cap="flat" cmpd="sng" w="38100">
            <a:solidFill>
              <a:srgbClr val="7B7B7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4" name="Google Shape;174;p23"/>
          <p:cNvSpPr/>
          <p:nvPr/>
        </p:nvSpPr>
        <p:spPr>
          <a:xfrm>
            <a:off x="2828485" y="3960969"/>
            <a:ext cx="392906" cy="259675"/>
          </a:xfrm>
          <a:prstGeom prst="ellipse">
            <a:avLst/>
          </a:prstGeom>
          <a:noFill/>
          <a:ln cap="flat" cmpd="sng" w="12700">
            <a:solidFill>
              <a:srgbClr val="7B7B7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246250" y="3559153"/>
            <a:ext cx="164685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Washington, DC</a:t>
            </a:r>
            <a:endParaRPr/>
          </a:p>
        </p:txBody>
      </p:sp>
      <p:cxnSp>
        <p:nvCxnSpPr>
          <p:cNvPr id="176" name="Google Shape;176;p23"/>
          <p:cNvCxnSpPr/>
          <p:nvPr/>
        </p:nvCxnSpPr>
        <p:spPr>
          <a:xfrm flipH="1">
            <a:off x="3909226" y="3695691"/>
            <a:ext cx="2237272" cy="50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2961662" y="4074554"/>
            <a:ext cx="883789" cy="2596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5642683" y="3978230"/>
            <a:ext cx="271987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Paris, France</a:t>
            </a:r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 flipH="1">
            <a:off x="3620274" y="4115872"/>
            <a:ext cx="1903878" cy="236926"/>
          </a:xfrm>
          <a:prstGeom prst="straightConnector1">
            <a:avLst/>
          </a:prstGeom>
          <a:noFill/>
          <a:ln cap="flat" cmpd="sng" w="38100">
            <a:solidFill>
              <a:srgbClr val="7B7B7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" name="Google Shape;180;p23"/>
          <p:cNvSpPr/>
          <p:nvPr/>
        </p:nvSpPr>
        <p:spPr>
          <a:xfrm>
            <a:off x="3129759" y="4199512"/>
            <a:ext cx="484028" cy="259675"/>
          </a:xfrm>
          <a:prstGeom prst="ellipse">
            <a:avLst/>
          </a:prstGeom>
          <a:noFill/>
          <a:ln cap="flat" cmpd="sng" w="12700">
            <a:solidFill>
              <a:srgbClr val="7B7B7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688222" y="4297386"/>
            <a:ext cx="164685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France</a:t>
            </a:r>
            <a:endParaRPr/>
          </a:p>
        </p:txBody>
      </p:sp>
      <p:cxnSp>
        <p:nvCxnSpPr>
          <p:cNvPr id="182" name="Google Shape;182;p23"/>
          <p:cNvCxnSpPr/>
          <p:nvPr/>
        </p:nvCxnSpPr>
        <p:spPr>
          <a:xfrm flipH="1">
            <a:off x="4124859" y="4391626"/>
            <a:ext cx="1511339" cy="17616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3" name="Google Shape;183;p23"/>
          <p:cNvSpPr/>
          <p:nvPr/>
        </p:nvSpPr>
        <p:spPr>
          <a:xfrm>
            <a:off x="3633795" y="4455215"/>
            <a:ext cx="338310" cy="2596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557662" y="4990570"/>
            <a:ext cx="3486150" cy="90389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“request timed out” line means that the host refused to send back their details.  How does this help secure this website?</a:t>
            </a:r>
            <a:endParaRPr/>
          </a:p>
          <a:p>
            <a:pPr indent="0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Below is a trace route to www.louvre.fr (the Louvre’s website)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5466080" y="2210565"/>
            <a:ext cx="3351349" cy="280105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33363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route did this trace route take?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find any cities in this path?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did this trace route compare with the previous one?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time of the hops once it is overseas.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23416"/>
            <a:ext cx="4661297" cy="1878806"/>
          </a:xfrm>
          <a:prstGeom prst="rect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93" name="Google Shape;193;p24"/>
          <p:cNvSpPr txBox="1"/>
          <p:nvPr/>
        </p:nvSpPr>
        <p:spPr>
          <a:xfrm>
            <a:off x="1496248" y="2048893"/>
            <a:ext cx="2267339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Bossier City, LA (Mac)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 (Again)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another traceroute to www.louvre.fr</a:t>
            </a:r>
            <a:endParaRPr b="0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9" y="2354460"/>
            <a:ext cx="4661297" cy="1878806"/>
          </a:xfrm>
          <a:prstGeom prst="rect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201" name="Google Shape;201;p25"/>
          <p:cNvSpPr txBox="1"/>
          <p:nvPr/>
        </p:nvSpPr>
        <p:spPr>
          <a:xfrm>
            <a:off x="1496248" y="2043122"/>
            <a:ext cx="2267339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Bossier City, LA (Mac)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5380415" y="2289122"/>
            <a:ext cx="215672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the time this hop takes</a:t>
            </a:r>
            <a:endParaRPr/>
          </a:p>
        </p:txBody>
      </p:sp>
      <p:cxnSp>
        <p:nvCxnSpPr>
          <p:cNvPr id="203" name="Google Shape;203;p25"/>
          <p:cNvCxnSpPr/>
          <p:nvPr/>
        </p:nvCxnSpPr>
        <p:spPr>
          <a:xfrm flipH="1">
            <a:off x="4095017" y="2494773"/>
            <a:ext cx="1209437" cy="372419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4" name="Google Shape;204;p25"/>
          <p:cNvSpPr/>
          <p:nvPr/>
        </p:nvSpPr>
        <p:spPr>
          <a:xfrm>
            <a:off x="2591632" y="2836467"/>
            <a:ext cx="1666908" cy="25967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5457294" y="2762402"/>
            <a:ext cx="1666908" cy="4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Once overseas, notice it’s much longer</a:t>
            </a:r>
            <a:endParaRPr/>
          </a:p>
        </p:txBody>
      </p:sp>
      <p:cxnSp>
        <p:nvCxnSpPr>
          <p:cNvPr id="206" name="Google Shape;206;p25"/>
          <p:cNvCxnSpPr/>
          <p:nvPr/>
        </p:nvCxnSpPr>
        <p:spPr>
          <a:xfrm flipH="1">
            <a:off x="3793115" y="3042883"/>
            <a:ext cx="1666908" cy="480287"/>
          </a:xfrm>
          <a:prstGeom prst="straightConnector1">
            <a:avLst/>
          </a:prstGeom>
          <a:noFill/>
          <a:ln cap="flat" cmpd="sng" w="63500">
            <a:solidFill>
              <a:srgbClr val="1F3864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2650881" y="3475188"/>
            <a:ext cx="1740877" cy="259675"/>
          </a:xfrm>
          <a:prstGeom prst="ellipse">
            <a:avLst/>
          </a:prstGeom>
          <a:noFill/>
          <a:ln cap="flat" cmpd="sng" w="38100">
            <a:solidFill>
              <a:srgbClr val="1F386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5697358" y="3283027"/>
            <a:ext cx="3212961" cy="27520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Noto Sans Symbols"/>
              <a:buNone/>
            </a:pP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follow this route?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Dallas, TX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Houston, TX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Washington D.C.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York, NY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Britain (UK)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</a:t>
            </a:r>
            <a:endParaRPr/>
          </a:p>
          <a:p>
            <a:pPr indent="-135731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 (Again)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another traceroute to www.louvre.fr</a:t>
            </a:r>
            <a:endParaRPr b="0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Analyzing a Secure Website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628650" y="1692136"/>
            <a:ext cx="8373110" cy="5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Let’s look at a traceroute to www.chase.com (Chase Bank)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622" y="2165112"/>
            <a:ext cx="4316514" cy="2895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079755" y="2923792"/>
            <a:ext cx="3782891" cy="13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33363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Arial"/>
              <a:buChar char="•"/>
            </a:pP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that Chase nodes do not respond back </a:t>
            </a:r>
            <a:endParaRPr/>
          </a:p>
          <a:p>
            <a:pPr indent="-346075" lvl="1" marL="8032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would they do this?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5347921" y="4680062"/>
            <a:ext cx="2166762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sharing any data back</a:t>
            </a:r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 rot="10800000">
            <a:off x="3719146" y="4618582"/>
            <a:ext cx="1628775" cy="122961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1" name="Google Shape;221;p26"/>
          <p:cNvSpPr/>
          <p:nvPr/>
        </p:nvSpPr>
        <p:spPr>
          <a:xfrm>
            <a:off x="452761" y="3720295"/>
            <a:ext cx="2897057" cy="144556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Your Turn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628650" y="1692137"/>
            <a:ext cx="8286750" cy="353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another traceroute to a different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Examples:</a:t>
            </a:r>
            <a:endParaRPr/>
          </a:p>
          <a:p>
            <a:pPr indent="-257175" lvl="2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bbc.co.uk</a:t>
            </a:r>
            <a:endParaRPr/>
          </a:p>
          <a:p>
            <a:pPr indent="-257175" lvl="2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tpic.com.tr</a:t>
            </a:r>
            <a:endParaRPr/>
          </a:p>
          <a:p>
            <a:pPr indent="-257175" lvl="2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dailymirror.lk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many hops did it take?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were you able to determine from this traceroute?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cool or interesting findings?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7"/>
            <a:ext cx="78867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raceroute is a standard networking tool, but can it be used to recreate all those film scenes where a 'trace' is put on a signal? Dr Richard G Clegg, Queen Mary University of London shows us the neat hack that makes it work and has a go at that supervillain map!&#10;&#10;Richard's github: https://github.com/richardclegg/vis_route &#10;&#10;https://www.facebook.com/computerphile &#10;https://twitter.com/computer_phile &#10; &#10;This video was filmed and edited by Sean Riley. &#10; &#10;Computer Science at the University of Nottingham: https://bit.ly/nottscomputer &#10; &#10;Computerphile is a sister project to Brady Haran's Numberphile. More at http://www.bradyharan.com" id="110" name="Google Shape;110;p15" title="How Traceroute Works (Building a Movie Scene 'Trace' Map) - Computerphi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00" y="1500825"/>
            <a:ext cx="7558200" cy="42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28650" y="365127"/>
            <a:ext cx="7886700" cy="806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Materials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Computer system connected to internet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Tools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traceroute command (Linux and Mac OS)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tracert command (Windows OS)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tracepath command (Chromebooks)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28650" y="1810898"/>
            <a:ext cx="3729990" cy="3299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is traceroute?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traceroute command shows the path packets take across a network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Shows IP addresses of all the hops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Shows the time between the hops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descr="A screenshot of a cell phone&#10;&#10;Description automatically generated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848" y="1810897"/>
            <a:ext cx="4101292" cy="2125455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24" name="Google Shape;124;p17"/>
          <p:cNvSpPr txBox="1"/>
          <p:nvPr/>
        </p:nvSpPr>
        <p:spPr>
          <a:xfrm>
            <a:off x="5324386" y="4130638"/>
            <a:ext cx="2694215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trace route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Trace Route Lab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Open Terminal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Run a Trace Route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Analyze a Trace Route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Analyze a Secure Website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Your Turn</a:t>
            </a:r>
            <a:endParaRPr/>
          </a:p>
        </p:txBody>
      </p:sp>
      <p:pic>
        <p:nvPicPr>
          <p:cNvPr descr="A screenshot of a cell phone&#10;&#10;Description automatically generated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040" y="1609410"/>
            <a:ext cx="4055121" cy="2791077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623888" y="1692136"/>
            <a:ext cx="7886700" cy="36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the 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Once logged into a system, open the Terminal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the Terminal in a Linux system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Can press CTRL+ALT+T in most Linux systems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the Command Prompt in a Windows system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“cmd” to find the Command Prompt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Terminal in a Mac system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“Terminal” using Spotlight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the Command Prompt on a Chromebook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CTRL+ALT+T should open the Command Prompt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28650" y="365126"/>
            <a:ext cx="7886700" cy="708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28650" y="1358283"/>
            <a:ext cx="8515350" cy="1638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Note: May </a:t>
            </a:r>
            <a:r>
              <a:rPr lang="en-US" u="sng"/>
              <a:t>not</a:t>
            </a:r>
            <a:r>
              <a:rPr lang="en-US"/>
              <a:t> work on some ranges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Some cyber ranges disable IMCP Traffic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Some schools might have this traffic shut down on their networks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952" y="3144522"/>
            <a:ext cx="3077669" cy="2458383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45" name="Google Shape;145;p20"/>
          <p:cNvSpPr txBox="1"/>
          <p:nvPr/>
        </p:nvSpPr>
        <p:spPr>
          <a:xfrm>
            <a:off x="4886325" y="3761983"/>
            <a:ext cx="3859619" cy="869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traceroute run on the US Cyber Range. </a:t>
            </a: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it does not show </a:t>
            </a:r>
            <a:r>
              <a:rPr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about the route. All ICMP packets are blocked.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628650" y="365126"/>
            <a:ext cx="7886700" cy="726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Traceroute Lab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95484" y="1823403"/>
            <a:ext cx="4827271" cy="340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Char char="•"/>
            </a:pPr>
            <a:r>
              <a:rPr lang="en-US" sz="2025"/>
              <a:t>Run a trace route to www.cyber.org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</a:pPr>
            <a:r>
              <a:rPr lang="en-US" sz="1725"/>
              <a:t>Windows Command: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tracert www.cyber.org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</a:pPr>
            <a:r>
              <a:rPr lang="en-US" sz="1725"/>
              <a:t>Linux/Mac Command: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traceroute www.cyber.org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</a:pPr>
            <a:r>
              <a:rPr lang="en-US" sz="1725"/>
              <a:t>Chromebook Command: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tracepath www.cyber.org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214313" lvl="0" marL="2333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What data are you able to find?  Notice anything cool/unique?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8510" y="2097406"/>
            <a:ext cx="4053095" cy="2399028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53" name="Google Shape;153;p21"/>
          <p:cNvSpPr txBox="1"/>
          <p:nvPr/>
        </p:nvSpPr>
        <p:spPr>
          <a:xfrm>
            <a:off x="5706936" y="4655758"/>
            <a:ext cx="2596243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this trace route went through both Chicago and New York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Below is a trace route to www.louvre.fr (the Louvre’s website)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827992" y="2207485"/>
            <a:ext cx="2267339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Columbus, OH (Windows)</a:t>
            </a:r>
            <a:endParaRPr/>
          </a:p>
        </p:txBody>
      </p:sp>
      <p:pic>
        <p:nvPicPr>
          <p:cNvPr descr="A screenshot of a computer&#10;&#10;Description automatically generated"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61689"/>
            <a:ext cx="4727405" cy="28778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" dir="5400000" dist="38100" sy="102000">
              <a:srgbClr val="000000">
                <a:alpha val="40000"/>
              </a:srgbClr>
            </a:outerShdw>
          </a:effectLst>
        </p:spPr>
      </p:pic>
      <p:sp>
        <p:nvSpPr>
          <p:cNvPr id="161" name="Google Shape;161;p22"/>
          <p:cNvSpPr txBox="1"/>
          <p:nvPr/>
        </p:nvSpPr>
        <p:spPr>
          <a:xfrm>
            <a:off x="5579047" y="2613002"/>
            <a:ext cx="3486150" cy="280105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/>
          </a:bodyPr>
          <a:lstStyle/>
          <a:p>
            <a:pPr indent="-233382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identify the following route from the hostnames in the path? 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Pittsburgh, PA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Dulles, VA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Washington D.C.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Paris, France</a:t>
            </a:r>
            <a:endParaRPr/>
          </a:p>
          <a:p>
            <a:pPr indent="-186689" lvl="1" marL="155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82" lvl="0" marL="233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“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timed out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lines mean?</a:t>
            </a:r>
            <a:endParaRPr/>
          </a:p>
          <a:p>
            <a:pPr indent="-94376" lvl="1" marL="144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