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5143500" cx="9144000"/>
  <p:notesSz cx="6858000" cy="9144000"/>
  <p:embeddedFontLst>
    <p:embeddedFont>
      <p:font typeface="Quicksand"/>
      <p:regular r:id="rId46"/>
      <p:bold r:id="rId47"/>
    </p:embeddedFont>
    <p:embeddedFont>
      <p:font typeface="Quicksand Medium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Quicksand-regular.fntdata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QuicksandMedium-regular.fntdata"/><Relationship Id="rId47" Type="http://schemas.openxmlformats.org/officeDocument/2006/relationships/font" Target="fonts/Quicksand-bold.fntdata"/><Relationship Id="rId49" Type="http://schemas.openxmlformats.org/officeDocument/2006/relationships/font" Target="fonts/QuicksandMedium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ncce.io/tcc" TargetMode="External"/><Relationship Id="rId3" Type="http://schemas.openxmlformats.org/officeDocument/2006/relationships/hyperlink" Target="http://ncce.io/ogl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Last updated 30-11-2021</a:t>
            </a:r>
            <a:endParaRPr sz="1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Resources are updated regularly — the latest version is available at: </a:t>
            </a:r>
            <a:r>
              <a:rPr lang="en-GB" sz="900" u="sng">
                <a:solidFill>
                  <a:srgbClr val="1155CC"/>
                </a:solid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ncce.io/tcc</a:t>
            </a:r>
            <a:r>
              <a:rPr lang="en-GB" sz="9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9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This resource is licensed under the Open Government Licence, version 3. For more information on this licence, see</a:t>
            </a:r>
            <a:r>
              <a:rPr lang="en-GB" sz="900" u="sng">
                <a:solidFill>
                  <a:srgbClr val="1155CC"/>
                </a:solid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ncce.io/ogl</a:t>
            </a:r>
            <a:r>
              <a:rPr lang="en-GB" sz="9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9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5" name="Google Shape;54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3" name="Google Shape;57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2" name="Google Shape;60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2" name="Google Shape;63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3" name="Google Shape;66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7" name="Google Shape;71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2" name="Google Shape;77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7" name="Google Shape;82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3" name="Google Shape;88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0" name="Google Shape;94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1" name="Google Shape;104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6" name="Google Shape;114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5" name="Google Shape;115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4" name="Google Shape;116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2" name="Google Shape;117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3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67675" y="4249150"/>
            <a:ext cx="1465423" cy="6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side by side">
  <p:cSld name="TITLE_4_1_1_1_3_1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/ Questions / Lists">
  <p:cSld name="TITLE_4_1_1_1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with heading)">
  <p:cSld name="TITLE_4_1_1_2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0900" y="1017725"/>
            <a:ext cx="8521200" cy="30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no heading)">
  <p:cSld name="TITLE_4_1_1_1_4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" type="body"/>
          </p:nvPr>
        </p:nvSpPr>
        <p:spPr>
          <a:xfrm>
            <a:off x="310900" y="472000"/>
            <a:ext cx="85212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310900" y="4282175"/>
            <a:ext cx="85212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" name="Google Shape;36;p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(no text under)">
  <p:cSld name="TITLE_4_1_1_1_3_2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0900" y="1017725"/>
            <a:ext cx="85212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310900" y="319600"/>
            <a:ext cx="8521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7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ext">
  <p:cSld name="TITLE_4_1_1_1_1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310900" y="319600"/>
            <a:ext cx="8521200" cy="4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360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155CC">
            <a:alpha val="549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725"/>
            <a:ext cx="9144000" cy="30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0900" y="310900"/>
            <a:ext cx="8521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b="1" i="0" sz="2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0900" y="1017725"/>
            <a:ext cx="8521500" cy="3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  <a:defRPr b="0" i="0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orient="horz" pos="196">
          <p15:clr>
            <a:srgbClr val="EA4335"/>
          </p15:clr>
        </p15:guide>
        <p15:guide id="3" orient="horz" pos="641">
          <p15:clr>
            <a:srgbClr val="EA4335"/>
          </p15:clr>
        </p15:guide>
        <p15:guide id="4" pos="2776">
          <p15:clr>
            <a:srgbClr val="EA4335"/>
          </p15:clr>
        </p15:guide>
        <p15:guide id="5" orient="horz" pos="812">
          <p15:clr>
            <a:srgbClr val="EA4335"/>
          </p15:clr>
        </p15:guide>
        <p15:guide id="6" pos="2984">
          <p15:clr>
            <a:srgbClr val="EA4335"/>
          </p15:clr>
        </p15:guide>
        <p15:guide id="7" pos="5564">
          <p15:clr>
            <a:srgbClr val="EA4335"/>
          </p15:clr>
        </p15:guide>
        <p15:guide id="8" orient="horz" pos="2592">
          <p15:clr>
            <a:srgbClr val="EA4335"/>
          </p15:clr>
        </p15:guide>
        <p15:guide id="9" pos="2448">
          <p15:clr>
            <a:srgbClr val="EA4335"/>
          </p15:clr>
        </p15:guide>
        <p15:guide id="10" pos="3312">
          <p15:clr>
            <a:srgbClr val="EA4335"/>
          </p15:clr>
        </p15:guide>
        <p15:guide id="11" orient="horz" pos="304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Lesson 4: Network topologies</a:t>
            </a:r>
            <a:endParaRPr/>
          </a:p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GB"/>
              <a:t>Mack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This is a </a:t>
            </a:r>
            <a:r>
              <a:rPr b="1" lang="en-GB"/>
              <a:t>graph </a:t>
            </a:r>
            <a:r>
              <a:rPr lang="en-GB"/>
              <a:t>for a </a:t>
            </a:r>
            <a:r>
              <a:rPr b="1" lang="en-GB"/>
              <a:t>star topology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The arrangement has </a:t>
            </a:r>
            <a:r>
              <a:rPr b="1" lang="en-GB"/>
              <a:t>one</a:t>
            </a:r>
            <a:r>
              <a:rPr lang="en-GB"/>
              <a:t> </a:t>
            </a:r>
            <a:r>
              <a:rPr b="1" lang="en-GB"/>
              <a:t>central node</a:t>
            </a:r>
            <a:r>
              <a:rPr lang="en-GB"/>
              <a:t> with all of the other nodes connected to it.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The central node would typically be a </a:t>
            </a:r>
            <a:r>
              <a:rPr b="1" lang="en-GB"/>
              <a:t>hub</a:t>
            </a:r>
            <a:r>
              <a:rPr lang="en-GB"/>
              <a:t> or a </a:t>
            </a:r>
            <a:r>
              <a:rPr b="1" lang="en-GB"/>
              <a:t>switch </a:t>
            </a:r>
            <a:r>
              <a:rPr lang="en-GB"/>
              <a:t>that could transfer data between nodes. 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 sz="1400"/>
              <a:t>You might see network diagrams where the server is at the central node. These </a:t>
            </a:r>
            <a:r>
              <a:rPr b="1" lang="en-GB" sz="1400"/>
              <a:t>aren’t accurate</a:t>
            </a:r>
            <a:r>
              <a:rPr lang="en-GB" sz="1400"/>
              <a:t>. The server would be </a:t>
            </a:r>
            <a:r>
              <a:rPr b="1" lang="en-GB" sz="1400"/>
              <a:t>attached to</a:t>
            </a:r>
            <a:r>
              <a:rPr lang="en-GB" sz="1400"/>
              <a:t> the central node. </a:t>
            </a:r>
            <a:endParaRPr sz="1400"/>
          </a:p>
        </p:txBody>
      </p:sp>
      <p:sp>
        <p:nvSpPr>
          <p:cNvPr id="143" name="Google Shape;143;p1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Network topologies</a:t>
            </a:r>
            <a:endParaRPr/>
          </a:p>
        </p:txBody>
      </p:sp>
      <p:sp>
        <p:nvSpPr>
          <p:cNvPr id="144" name="Google Shape;144;p1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5" name="Google Shape;145;p1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6798500" y="25990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6018550" y="16037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7330800" y="1561825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7756475" y="3347775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6603275" y="38584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5747600" y="30392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18"/>
          <p:cNvCxnSpPr>
            <a:stCxn id="147" idx="5"/>
            <a:endCxn id="146" idx="1"/>
          </p:cNvCxnSpPr>
          <p:nvPr/>
        </p:nvCxnSpPr>
        <p:spPr>
          <a:xfrm>
            <a:off x="6142998" y="1728198"/>
            <a:ext cx="676800" cy="89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18"/>
          <p:cNvCxnSpPr>
            <a:stCxn id="146" idx="7"/>
            <a:endCxn id="148" idx="3"/>
          </p:cNvCxnSpPr>
          <p:nvPr/>
        </p:nvCxnSpPr>
        <p:spPr>
          <a:xfrm flipH="1" rot="10800000">
            <a:off x="6922948" y="1686202"/>
            <a:ext cx="429300" cy="93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18"/>
          <p:cNvCxnSpPr>
            <a:stCxn id="146" idx="5"/>
            <a:endCxn id="149" idx="1"/>
          </p:cNvCxnSpPr>
          <p:nvPr/>
        </p:nvCxnSpPr>
        <p:spPr>
          <a:xfrm>
            <a:off x="6922948" y="2723498"/>
            <a:ext cx="855000" cy="64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18"/>
          <p:cNvCxnSpPr>
            <a:stCxn id="146" idx="4"/>
            <a:endCxn id="150" idx="0"/>
          </p:cNvCxnSpPr>
          <p:nvPr/>
        </p:nvCxnSpPr>
        <p:spPr>
          <a:xfrm flipH="1">
            <a:off x="6676100" y="2744850"/>
            <a:ext cx="195300" cy="111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18"/>
          <p:cNvCxnSpPr>
            <a:stCxn id="146" idx="2"/>
            <a:endCxn id="151" idx="7"/>
          </p:cNvCxnSpPr>
          <p:nvPr/>
        </p:nvCxnSpPr>
        <p:spPr>
          <a:xfrm flipH="1">
            <a:off x="5872100" y="2671950"/>
            <a:ext cx="926400" cy="38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7" name="Google Shape;15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900" y="3858438"/>
            <a:ext cx="42862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If a </a:t>
            </a:r>
            <a:r>
              <a:rPr b="1" lang="en-GB"/>
              <a:t>hub </a:t>
            </a:r>
            <a:r>
              <a:rPr lang="en-GB"/>
              <a:t>is in the central node then it will broadcast the data to all nodes connected to it.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b="1" lang="en-GB" sz="1400"/>
              <a:t>Broadcast</a:t>
            </a:r>
            <a:r>
              <a:rPr lang="en-GB" sz="1400"/>
              <a:t> is a term used to describe the message being transmitted to all connected nodes. </a:t>
            </a:r>
            <a:endParaRPr sz="1400"/>
          </a:p>
        </p:txBody>
      </p:sp>
      <p:sp>
        <p:nvSpPr>
          <p:cNvPr id="163" name="Google Shape;163;p1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Network topologies</a:t>
            </a:r>
            <a:endParaRPr/>
          </a:p>
        </p:txBody>
      </p:sp>
      <p:sp>
        <p:nvSpPr>
          <p:cNvPr id="164" name="Google Shape;164;p1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5" name="Google Shape;165;p1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6798500" y="25990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6018550" y="16037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7330800" y="1561825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7756475" y="3347775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6603275" y="38584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5747600" y="30392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19"/>
          <p:cNvCxnSpPr>
            <a:stCxn id="167" idx="5"/>
            <a:endCxn id="166" idx="1"/>
          </p:cNvCxnSpPr>
          <p:nvPr/>
        </p:nvCxnSpPr>
        <p:spPr>
          <a:xfrm>
            <a:off x="6142998" y="1728198"/>
            <a:ext cx="676800" cy="89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19"/>
          <p:cNvCxnSpPr>
            <a:stCxn id="166" idx="7"/>
            <a:endCxn id="168" idx="3"/>
          </p:cNvCxnSpPr>
          <p:nvPr/>
        </p:nvCxnSpPr>
        <p:spPr>
          <a:xfrm flipH="1" rot="10800000">
            <a:off x="6922948" y="1686202"/>
            <a:ext cx="429300" cy="93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" name="Google Shape;174;p19"/>
          <p:cNvCxnSpPr>
            <a:stCxn id="166" idx="5"/>
            <a:endCxn id="169" idx="1"/>
          </p:cNvCxnSpPr>
          <p:nvPr/>
        </p:nvCxnSpPr>
        <p:spPr>
          <a:xfrm>
            <a:off x="6922948" y="2723498"/>
            <a:ext cx="855000" cy="64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p19"/>
          <p:cNvCxnSpPr>
            <a:stCxn id="166" idx="4"/>
            <a:endCxn id="170" idx="0"/>
          </p:cNvCxnSpPr>
          <p:nvPr/>
        </p:nvCxnSpPr>
        <p:spPr>
          <a:xfrm flipH="1">
            <a:off x="6676100" y="2744850"/>
            <a:ext cx="195300" cy="111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" name="Google Shape;176;p19"/>
          <p:cNvCxnSpPr>
            <a:stCxn id="166" idx="2"/>
            <a:endCxn id="171" idx="7"/>
          </p:cNvCxnSpPr>
          <p:nvPr/>
        </p:nvCxnSpPr>
        <p:spPr>
          <a:xfrm flipH="1">
            <a:off x="5872100" y="2671950"/>
            <a:ext cx="926400" cy="38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" name="Google Shape;177;p19"/>
          <p:cNvSpPr txBox="1"/>
          <p:nvPr/>
        </p:nvSpPr>
        <p:spPr>
          <a:xfrm>
            <a:off x="7991550" y="3236725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78" name="Google Shape;17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538" y="3686163"/>
            <a:ext cx="42862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GB"/>
              <a:t>If a </a:t>
            </a:r>
            <a:r>
              <a:rPr b="1" lang="en-GB"/>
              <a:t>hub </a:t>
            </a:r>
            <a:r>
              <a:rPr lang="en-GB"/>
              <a:t>is in the central node then it will broadcast the data to all nodes connected to it.  </a:t>
            </a:r>
            <a:endParaRPr/>
          </a:p>
        </p:txBody>
      </p:sp>
      <p:sp>
        <p:nvSpPr>
          <p:cNvPr id="184" name="Google Shape;184;p2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Network topologies</a:t>
            </a:r>
            <a:endParaRPr/>
          </a:p>
        </p:txBody>
      </p:sp>
      <p:sp>
        <p:nvSpPr>
          <p:cNvPr id="185" name="Google Shape;185;p2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6" name="Google Shape;186;p2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6798500" y="25990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6018550" y="16037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7330800" y="1561825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7756475" y="3347775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6603275" y="38584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5747600" y="30392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20"/>
          <p:cNvCxnSpPr>
            <a:stCxn id="188" idx="5"/>
            <a:endCxn id="187" idx="1"/>
          </p:cNvCxnSpPr>
          <p:nvPr/>
        </p:nvCxnSpPr>
        <p:spPr>
          <a:xfrm>
            <a:off x="6142998" y="1728198"/>
            <a:ext cx="676800" cy="89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p20"/>
          <p:cNvCxnSpPr>
            <a:stCxn id="187" idx="7"/>
            <a:endCxn id="189" idx="3"/>
          </p:cNvCxnSpPr>
          <p:nvPr/>
        </p:nvCxnSpPr>
        <p:spPr>
          <a:xfrm flipH="1" rot="10800000">
            <a:off x="6922948" y="1686202"/>
            <a:ext cx="429300" cy="93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5" name="Google Shape;195;p20"/>
          <p:cNvCxnSpPr>
            <a:stCxn id="187" idx="5"/>
            <a:endCxn id="190" idx="1"/>
          </p:cNvCxnSpPr>
          <p:nvPr/>
        </p:nvCxnSpPr>
        <p:spPr>
          <a:xfrm>
            <a:off x="6922948" y="2723498"/>
            <a:ext cx="855000" cy="64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96" name="Google Shape;196;p20"/>
          <p:cNvCxnSpPr>
            <a:stCxn id="187" idx="4"/>
            <a:endCxn id="191" idx="0"/>
          </p:cNvCxnSpPr>
          <p:nvPr/>
        </p:nvCxnSpPr>
        <p:spPr>
          <a:xfrm flipH="1">
            <a:off x="6676100" y="2744850"/>
            <a:ext cx="195300" cy="111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20"/>
          <p:cNvCxnSpPr>
            <a:stCxn id="187" idx="2"/>
            <a:endCxn id="192" idx="7"/>
          </p:cNvCxnSpPr>
          <p:nvPr/>
        </p:nvCxnSpPr>
        <p:spPr>
          <a:xfrm flipH="1">
            <a:off x="5872100" y="2671950"/>
            <a:ext cx="926400" cy="38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" name="Google Shape;198;p20"/>
          <p:cNvSpPr txBox="1"/>
          <p:nvPr/>
        </p:nvSpPr>
        <p:spPr>
          <a:xfrm>
            <a:off x="7991550" y="3236725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6922950" y="2441100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GB"/>
              <a:t>If a </a:t>
            </a:r>
            <a:r>
              <a:rPr b="1" lang="en-GB"/>
              <a:t>hub </a:t>
            </a:r>
            <a:r>
              <a:rPr lang="en-GB"/>
              <a:t>is in the central node then it will broadcast the data to all nodes connected to it.  </a:t>
            </a:r>
            <a:endParaRPr/>
          </a:p>
        </p:txBody>
      </p:sp>
      <p:sp>
        <p:nvSpPr>
          <p:cNvPr id="205" name="Google Shape;205;p2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Network topologies</a:t>
            </a:r>
            <a:endParaRPr/>
          </a:p>
        </p:txBody>
      </p:sp>
      <p:sp>
        <p:nvSpPr>
          <p:cNvPr id="206" name="Google Shape;206;p2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7" name="Google Shape;207;p2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6798500" y="25990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6018550" y="16037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1"/>
          <p:cNvSpPr/>
          <p:nvPr/>
        </p:nvSpPr>
        <p:spPr>
          <a:xfrm>
            <a:off x="7330800" y="1561825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1"/>
          <p:cNvSpPr/>
          <p:nvPr/>
        </p:nvSpPr>
        <p:spPr>
          <a:xfrm>
            <a:off x="7756475" y="3347775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6603275" y="38584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1"/>
          <p:cNvSpPr/>
          <p:nvPr/>
        </p:nvSpPr>
        <p:spPr>
          <a:xfrm>
            <a:off x="5747600" y="30392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" name="Google Shape;214;p21"/>
          <p:cNvCxnSpPr>
            <a:stCxn id="209" idx="5"/>
            <a:endCxn id="208" idx="1"/>
          </p:cNvCxnSpPr>
          <p:nvPr/>
        </p:nvCxnSpPr>
        <p:spPr>
          <a:xfrm>
            <a:off x="6142998" y="1728198"/>
            <a:ext cx="676800" cy="89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15" name="Google Shape;215;p21"/>
          <p:cNvCxnSpPr>
            <a:stCxn id="208" idx="7"/>
            <a:endCxn id="210" idx="3"/>
          </p:cNvCxnSpPr>
          <p:nvPr/>
        </p:nvCxnSpPr>
        <p:spPr>
          <a:xfrm flipH="1" rot="10800000">
            <a:off x="6922948" y="1686202"/>
            <a:ext cx="429300" cy="93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16" name="Google Shape;216;p21"/>
          <p:cNvCxnSpPr>
            <a:stCxn id="208" idx="5"/>
            <a:endCxn id="211" idx="1"/>
          </p:cNvCxnSpPr>
          <p:nvPr/>
        </p:nvCxnSpPr>
        <p:spPr>
          <a:xfrm>
            <a:off x="6922948" y="2723498"/>
            <a:ext cx="855000" cy="64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17" name="Google Shape;217;p21"/>
          <p:cNvCxnSpPr>
            <a:stCxn id="208" idx="4"/>
            <a:endCxn id="212" idx="0"/>
          </p:cNvCxnSpPr>
          <p:nvPr/>
        </p:nvCxnSpPr>
        <p:spPr>
          <a:xfrm flipH="1">
            <a:off x="6676100" y="2744850"/>
            <a:ext cx="195300" cy="111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18" name="Google Shape;218;p21"/>
          <p:cNvCxnSpPr>
            <a:stCxn id="208" idx="2"/>
            <a:endCxn id="213" idx="7"/>
          </p:cNvCxnSpPr>
          <p:nvPr/>
        </p:nvCxnSpPr>
        <p:spPr>
          <a:xfrm flipH="1">
            <a:off x="5872100" y="2671950"/>
            <a:ext cx="926400" cy="38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19" name="Google Shape;219;p21"/>
          <p:cNvSpPr txBox="1"/>
          <p:nvPr/>
        </p:nvSpPr>
        <p:spPr>
          <a:xfrm>
            <a:off x="7991550" y="3236725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0" name="Google Shape;220;p21"/>
          <p:cNvSpPr txBox="1"/>
          <p:nvPr/>
        </p:nvSpPr>
        <p:spPr>
          <a:xfrm>
            <a:off x="6922950" y="2441100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1" name="Google Shape;221;p21"/>
          <p:cNvSpPr txBox="1"/>
          <p:nvPr/>
        </p:nvSpPr>
        <p:spPr>
          <a:xfrm>
            <a:off x="7512575" y="1476125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2" name="Google Shape;222;p21"/>
          <p:cNvSpPr txBox="1"/>
          <p:nvPr/>
        </p:nvSpPr>
        <p:spPr>
          <a:xfrm>
            <a:off x="5610550" y="1561825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3" name="Google Shape;223;p21"/>
          <p:cNvSpPr txBox="1"/>
          <p:nvPr/>
        </p:nvSpPr>
        <p:spPr>
          <a:xfrm>
            <a:off x="5412625" y="2971175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4" name="Google Shape;224;p21"/>
          <p:cNvSpPr txBox="1"/>
          <p:nvPr/>
        </p:nvSpPr>
        <p:spPr>
          <a:xfrm>
            <a:off x="6246800" y="3761200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If a </a:t>
            </a:r>
            <a:r>
              <a:rPr b="1" lang="en-GB"/>
              <a:t>hub </a:t>
            </a:r>
            <a:r>
              <a:rPr lang="en-GB"/>
              <a:t>is in the central node then it will broadcast the data to all nodes connected to it.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 sz="1400"/>
              <a:t>The red crosses indicate that the message has been ignored because it wasn’t addressed to that location. </a:t>
            </a:r>
            <a:endParaRPr sz="1400"/>
          </a:p>
        </p:txBody>
      </p:sp>
      <p:sp>
        <p:nvSpPr>
          <p:cNvPr id="230" name="Google Shape;230;p2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Network topologies</a:t>
            </a:r>
            <a:endParaRPr/>
          </a:p>
        </p:txBody>
      </p:sp>
      <p:sp>
        <p:nvSpPr>
          <p:cNvPr id="231" name="Google Shape;231;p2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2" name="Google Shape;232;p2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33" name="Google Shape;233;p22"/>
          <p:cNvSpPr/>
          <p:nvPr/>
        </p:nvSpPr>
        <p:spPr>
          <a:xfrm>
            <a:off x="6798500" y="25990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2"/>
          <p:cNvSpPr/>
          <p:nvPr/>
        </p:nvSpPr>
        <p:spPr>
          <a:xfrm>
            <a:off x="6018550" y="16037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2"/>
          <p:cNvSpPr/>
          <p:nvPr/>
        </p:nvSpPr>
        <p:spPr>
          <a:xfrm>
            <a:off x="7330800" y="1561825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2"/>
          <p:cNvSpPr/>
          <p:nvPr/>
        </p:nvSpPr>
        <p:spPr>
          <a:xfrm>
            <a:off x="7756475" y="3347775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2"/>
          <p:cNvSpPr/>
          <p:nvPr/>
        </p:nvSpPr>
        <p:spPr>
          <a:xfrm>
            <a:off x="6603275" y="38584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2"/>
          <p:cNvSpPr/>
          <p:nvPr/>
        </p:nvSpPr>
        <p:spPr>
          <a:xfrm>
            <a:off x="5747600" y="30392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" name="Google Shape;239;p22"/>
          <p:cNvCxnSpPr>
            <a:stCxn id="234" idx="5"/>
            <a:endCxn id="233" idx="1"/>
          </p:cNvCxnSpPr>
          <p:nvPr/>
        </p:nvCxnSpPr>
        <p:spPr>
          <a:xfrm>
            <a:off x="6142998" y="1728198"/>
            <a:ext cx="676800" cy="89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40" name="Google Shape;240;p22"/>
          <p:cNvCxnSpPr>
            <a:stCxn id="233" idx="7"/>
            <a:endCxn id="235" idx="3"/>
          </p:cNvCxnSpPr>
          <p:nvPr/>
        </p:nvCxnSpPr>
        <p:spPr>
          <a:xfrm flipH="1" rot="10800000">
            <a:off x="6922948" y="1686202"/>
            <a:ext cx="429300" cy="93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41" name="Google Shape;241;p22"/>
          <p:cNvCxnSpPr>
            <a:stCxn id="233" idx="5"/>
            <a:endCxn id="236" idx="1"/>
          </p:cNvCxnSpPr>
          <p:nvPr/>
        </p:nvCxnSpPr>
        <p:spPr>
          <a:xfrm>
            <a:off x="6922948" y="2723498"/>
            <a:ext cx="855000" cy="64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42" name="Google Shape;242;p22"/>
          <p:cNvCxnSpPr>
            <a:stCxn id="233" idx="4"/>
            <a:endCxn id="237" idx="0"/>
          </p:cNvCxnSpPr>
          <p:nvPr/>
        </p:nvCxnSpPr>
        <p:spPr>
          <a:xfrm flipH="1">
            <a:off x="6676100" y="2744850"/>
            <a:ext cx="195300" cy="111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43" name="Google Shape;243;p22"/>
          <p:cNvCxnSpPr>
            <a:stCxn id="233" idx="2"/>
            <a:endCxn id="238" idx="7"/>
          </p:cNvCxnSpPr>
          <p:nvPr/>
        </p:nvCxnSpPr>
        <p:spPr>
          <a:xfrm flipH="1">
            <a:off x="5872100" y="2671950"/>
            <a:ext cx="926400" cy="38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44" name="Google Shape;244;p22"/>
          <p:cNvSpPr txBox="1"/>
          <p:nvPr/>
        </p:nvSpPr>
        <p:spPr>
          <a:xfrm>
            <a:off x="7991550" y="3236725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5" name="Google Shape;245;p22"/>
          <p:cNvSpPr txBox="1"/>
          <p:nvPr/>
        </p:nvSpPr>
        <p:spPr>
          <a:xfrm>
            <a:off x="6922950" y="2441100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6" name="Google Shape;246;p22"/>
          <p:cNvSpPr txBox="1"/>
          <p:nvPr/>
        </p:nvSpPr>
        <p:spPr>
          <a:xfrm>
            <a:off x="7512575" y="1476125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7" name="Google Shape;247;p22"/>
          <p:cNvSpPr txBox="1"/>
          <p:nvPr/>
        </p:nvSpPr>
        <p:spPr>
          <a:xfrm>
            <a:off x="5610550" y="1561825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8" name="Google Shape;248;p22"/>
          <p:cNvSpPr txBox="1"/>
          <p:nvPr/>
        </p:nvSpPr>
        <p:spPr>
          <a:xfrm>
            <a:off x="5412625" y="2971175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9" name="Google Shape;249;p22"/>
          <p:cNvSpPr txBox="1"/>
          <p:nvPr/>
        </p:nvSpPr>
        <p:spPr>
          <a:xfrm>
            <a:off x="6246800" y="3761200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0" name="Google Shape;250;p22"/>
          <p:cNvSpPr txBox="1"/>
          <p:nvPr/>
        </p:nvSpPr>
        <p:spPr>
          <a:xfrm>
            <a:off x="7666200" y="1575313"/>
            <a:ext cx="3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980000"/>
                </a:solidFill>
                <a:latin typeface="Quicksand"/>
                <a:ea typeface="Quicksand"/>
                <a:cs typeface="Quicksand"/>
                <a:sym typeface="Quicksand"/>
              </a:rPr>
              <a:t>╳</a:t>
            </a:r>
            <a:endParaRPr b="0" i="0" sz="1400" u="none" cap="none" strike="noStrike">
              <a:solidFill>
                <a:srgbClr val="98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1" name="Google Shape;251;p22"/>
          <p:cNvSpPr txBox="1"/>
          <p:nvPr/>
        </p:nvSpPr>
        <p:spPr>
          <a:xfrm>
            <a:off x="5762588" y="1686188"/>
            <a:ext cx="3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980000"/>
                </a:solidFill>
                <a:latin typeface="Quicksand"/>
                <a:ea typeface="Quicksand"/>
                <a:cs typeface="Quicksand"/>
                <a:sym typeface="Quicksand"/>
              </a:rPr>
              <a:t>╳</a:t>
            </a:r>
            <a:endParaRPr b="0" i="0" sz="1400" u="none" cap="none" strike="noStrike">
              <a:solidFill>
                <a:srgbClr val="98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2" name="Google Shape;252;p22"/>
          <p:cNvSpPr txBox="1"/>
          <p:nvPr/>
        </p:nvSpPr>
        <p:spPr>
          <a:xfrm>
            <a:off x="6403700" y="3914688"/>
            <a:ext cx="3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980000"/>
                </a:solidFill>
                <a:latin typeface="Quicksand"/>
                <a:ea typeface="Quicksand"/>
                <a:cs typeface="Quicksand"/>
                <a:sym typeface="Quicksand"/>
              </a:rPr>
              <a:t>╳</a:t>
            </a:r>
            <a:endParaRPr b="0" i="0" sz="1400" u="none" cap="none" strike="noStrike">
              <a:solidFill>
                <a:srgbClr val="98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3" name="Google Shape;253;p22"/>
          <p:cNvSpPr txBox="1"/>
          <p:nvPr/>
        </p:nvSpPr>
        <p:spPr>
          <a:xfrm>
            <a:off x="5524325" y="3101538"/>
            <a:ext cx="3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38761D"/>
                </a:solidFill>
                <a:latin typeface="Quicksand"/>
                <a:ea typeface="Quicksand"/>
                <a:cs typeface="Quicksand"/>
                <a:sym typeface="Quicksand"/>
              </a:rPr>
              <a:t>✔</a:t>
            </a:r>
            <a:endParaRPr b="0" i="0" sz="1400" u="none" cap="none" strike="noStrike">
              <a:solidFill>
                <a:srgbClr val="38761D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54" name="Google Shape;25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900" y="2785350"/>
            <a:ext cx="42862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GB"/>
              <a:t>If a </a:t>
            </a:r>
            <a:r>
              <a:rPr b="1" lang="en-GB"/>
              <a:t>switch </a:t>
            </a:r>
            <a:r>
              <a:rPr lang="en-GB"/>
              <a:t>is in the central node then it will transfer the data to the required location.  </a:t>
            </a:r>
            <a:endParaRPr/>
          </a:p>
        </p:txBody>
      </p:sp>
      <p:sp>
        <p:nvSpPr>
          <p:cNvPr id="260" name="Google Shape;260;p2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Network topologies</a:t>
            </a:r>
            <a:endParaRPr/>
          </a:p>
        </p:txBody>
      </p:sp>
      <p:sp>
        <p:nvSpPr>
          <p:cNvPr id="261" name="Google Shape;261;p2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2" name="Google Shape;262;p2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6798500" y="25990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3"/>
          <p:cNvSpPr/>
          <p:nvPr/>
        </p:nvSpPr>
        <p:spPr>
          <a:xfrm>
            <a:off x="6018550" y="16037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3"/>
          <p:cNvSpPr/>
          <p:nvPr/>
        </p:nvSpPr>
        <p:spPr>
          <a:xfrm>
            <a:off x="7330800" y="1561825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3"/>
          <p:cNvSpPr/>
          <p:nvPr/>
        </p:nvSpPr>
        <p:spPr>
          <a:xfrm>
            <a:off x="7756475" y="3347775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3"/>
          <p:cNvSpPr/>
          <p:nvPr/>
        </p:nvSpPr>
        <p:spPr>
          <a:xfrm>
            <a:off x="6603275" y="38584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3"/>
          <p:cNvSpPr/>
          <p:nvPr/>
        </p:nvSpPr>
        <p:spPr>
          <a:xfrm>
            <a:off x="5747600" y="30392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p23"/>
          <p:cNvCxnSpPr>
            <a:stCxn id="264" idx="5"/>
            <a:endCxn id="263" idx="1"/>
          </p:cNvCxnSpPr>
          <p:nvPr/>
        </p:nvCxnSpPr>
        <p:spPr>
          <a:xfrm>
            <a:off x="6142998" y="1728198"/>
            <a:ext cx="676800" cy="89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0" name="Google Shape;270;p23"/>
          <p:cNvCxnSpPr>
            <a:stCxn id="263" idx="7"/>
            <a:endCxn id="265" idx="3"/>
          </p:cNvCxnSpPr>
          <p:nvPr/>
        </p:nvCxnSpPr>
        <p:spPr>
          <a:xfrm flipH="1" rot="10800000">
            <a:off x="6922948" y="1686202"/>
            <a:ext cx="429300" cy="93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1" name="Google Shape;271;p23"/>
          <p:cNvCxnSpPr>
            <a:stCxn id="263" idx="5"/>
            <a:endCxn id="266" idx="1"/>
          </p:cNvCxnSpPr>
          <p:nvPr/>
        </p:nvCxnSpPr>
        <p:spPr>
          <a:xfrm>
            <a:off x="6922948" y="2723498"/>
            <a:ext cx="855000" cy="64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2" name="Google Shape;272;p23"/>
          <p:cNvCxnSpPr>
            <a:stCxn id="263" idx="4"/>
            <a:endCxn id="267" idx="0"/>
          </p:cNvCxnSpPr>
          <p:nvPr/>
        </p:nvCxnSpPr>
        <p:spPr>
          <a:xfrm flipH="1">
            <a:off x="6676100" y="2744850"/>
            <a:ext cx="195300" cy="111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3" name="Google Shape;273;p23"/>
          <p:cNvCxnSpPr>
            <a:stCxn id="263" idx="2"/>
            <a:endCxn id="268" idx="7"/>
          </p:cNvCxnSpPr>
          <p:nvPr/>
        </p:nvCxnSpPr>
        <p:spPr>
          <a:xfrm flipH="1">
            <a:off x="5872100" y="2671950"/>
            <a:ext cx="926400" cy="38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4" name="Google Shape;274;p23"/>
          <p:cNvSpPr txBox="1"/>
          <p:nvPr/>
        </p:nvSpPr>
        <p:spPr>
          <a:xfrm>
            <a:off x="7991550" y="3236725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GB"/>
              <a:t>If a </a:t>
            </a:r>
            <a:r>
              <a:rPr b="1" lang="en-GB"/>
              <a:t>switch </a:t>
            </a:r>
            <a:r>
              <a:rPr lang="en-GB"/>
              <a:t>is in the central node then it will transfer the data to the required location.  </a:t>
            </a:r>
            <a:endParaRPr/>
          </a:p>
        </p:txBody>
      </p:sp>
      <p:sp>
        <p:nvSpPr>
          <p:cNvPr id="280" name="Google Shape;280;p2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Network topologies</a:t>
            </a:r>
            <a:endParaRPr/>
          </a:p>
        </p:txBody>
      </p:sp>
      <p:sp>
        <p:nvSpPr>
          <p:cNvPr id="281" name="Google Shape;281;p2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2" name="Google Shape;282;p2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83" name="Google Shape;283;p24"/>
          <p:cNvSpPr/>
          <p:nvPr/>
        </p:nvSpPr>
        <p:spPr>
          <a:xfrm>
            <a:off x="6798500" y="25990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4"/>
          <p:cNvSpPr/>
          <p:nvPr/>
        </p:nvSpPr>
        <p:spPr>
          <a:xfrm>
            <a:off x="6018550" y="16037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4"/>
          <p:cNvSpPr/>
          <p:nvPr/>
        </p:nvSpPr>
        <p:spPr>
          <a:xfrm>
            <a:off x="7330800" y="1561825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4"/>
          <p:cNvSpPr/>
          <p:nvPr/>
        </p:nvSpPr>
        <p:spPr>
          <a:xfrm>
            <a:off x="7756475" y="3347775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6603275" y="38584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4"/>
          <p:cNvSpPr/>
          <p:nvPr/>
        </p:nvSpPr>
        <p:spPr>
          <a:xfrm>
            <a:off x="5747600" y="30392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Google Shape;289;p24"/>
          <p:cNvCxnSpPr>
            <a:stCxn id="284" idx="5"/>
            <a:endCxn id="283" idx="1"/>
          </p:cNvCxnSpPr>
          <p:nvPr/>
        </p:nvCxnSpPr>
        <p:spPr>
          <a:xfrm>
            <a:off x="6142998" y="1728198"/>
            <a:ext cx="676800" cy="89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0" name="Google Shape;290;p24"/>
          <p:cNvCxnSpPr>
            <a:stCxn id="283" idx="7"/>
            <a:endCxn id="285" idx="3"/>
          </p:cNvCxnSpPr>
          <p:nvPr/>
        </p:nvCxnSpPr>
        <p:spPr>
          <a:xfrm flipH="1" rot="10800000">
            <a:off x="6922948" y="1686202"/>
            <a:ext cx="429300" cy="93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1" name="Google Shape;291;p24"/>
          <p:cNvCxnSpPr>
            <a:stCxn id="283" idx="5"/>
            <a:endCxn id="286" idx="1"/>
          </p:cNvCxnSpPr>
          <p:nvPr/>
        </p:nvCxnSpPr>
        <p:spPr>
          <a:xfrm>
            <a:off x="6922948" y="2723498"/>
            <a:ext cx="855000" cy="64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92" name="Google Shape;292;p24"/>
          <p:cNvCxnSpPr>
            <a:stCxn id="283" idx="4"/>
            <a:endCxn id="287" idx="0"/>
          </p:cNvCxnSpPr>
          <p:nvPr/>
        </p:nvCxnSpPr>
        <p:spPr>
          <a:xfrm flipH="1">
            <a:off x="6676100" y="2744850"/>
            <a:ext cx="195300" cy="111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3" name="Google Shape;293;p24"/>
          <p:cNvCxnSpPr>
            <a:stCxn id="283" idx="2"/>
            <a:endCxn id="288" idx="7"/>
          </p:cNvCxnSpPr>
          <p:nvPr/>
        </p:nvCxnSpPr>
        <p:spPr>
          <a:xfrm flipH="1">
            <a:off x="5872100" y="2671950"/>
            <a:ext cx="926400" cy="38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4" name="Google Shape;294;p24"/>
          <p:cNvSpPr txBox="1"/>
          <p:nvPr/>
        </p:nvSpPr>
        <p:spPr>
          <a:xfrm>
            <a:off x="7991550" y="3236725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5" name="Google Shape;295;p24"/>
          <p:cNvSpPr txBox="1"/>
          <p:nvPr/>
        </p:nvSpPr>
        <p:spPr>
          <a:xfrm>
            <a:off x="6922950" y="2441100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GB"/>
              <a:t>If a </a:t>
            </a:r>
            <a:r>
              <a:rPr b="1" lang="en-GB"/>
              <a:t>switch </a:t>
            </a:r>
            <a:r>
              <a:rPr lang="en-GB"/>
              <a:t>is in the central node then it will transfer the data to the required location.  </a:t>
            </a:r>
            <a:endParaRPr/>
          </a:p>
        </p:txBody>
      </p:sp>
      <p:sp>
        <p:nvSpPr>
          <p:cNvPr id="301" name="Google Shape;301;p2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Network topologies</a:t>
            </a:r>
            <a:endParaRPr/>
          </a:p>
        </p:txBody>
      </p:sp>
      <p:sp>
        <p:nvSpPr>
          <p:cNvPr id="302" name="Google Shape;302;p2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3" name="Google Shape;303;p2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304" name="Google Shape;304;p25"/>
          <p:cNvSpPr/>
          <p:nvPr/>
        </p:nvSpPr>
        <p:spPr>
          <a:xfrm>
            <a:off x="6798500" y="25990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5"/>
          <p:cNvSpPr/>
          <p:nvPr/>
        </p:nvSpPr>
        <p:spPr>
          <a:xfrm>
            <a:off x="6018550" y="16037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5"/>
          <p:cNvSpPr/>
          <p:nvPr/>
        </p:nvSpPr>
        <p:spPr>
          <a:xfrm>
            <a:off x="7330800" y="1561825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"/>
          <p:cNvSpPr/>
          <p:nvPr/>
        </p:nvSpPr>
        <p:spPr>
          <a:xfrm>
            <a:off x="7756475" y="3347775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5"/>
          <p:cNvSpPr/>
          <p:nvPr/>
        </p:nvSpPr>
        <p:spPr>
          <a:xfrm>
            <a:off x="6603275" y="38584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5"/>
          <p:cNvSpPr/>
          <p:nvPr/>
        </p:nvSpPr>
        <p:spPr>
          <a:xfrm>
            <a:off x="5747600" y="30392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0" name="Google Shape;310;p25"/>
          <p:cNvCxnSpPr>
            <a:stCxn id="305" idx="5"/>
            <a:endCxn id="304" idx="1"/>
          </p:cNvCxnSpPr>
          <p:nvPr/>
        </p:nvCxnSpPr>
        <p:spPr>
          <a:xfrm>
            <a:off x="6142998" y="1728198"/>
            <a:ext cx="676800" cy="89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1" name="Google Shape;311;p25"/>
          <p:cNvCxnSpPr>
            <a:stCxn id="304" idx="7"/>
            <a:endCxn id="306" idx="3"/>
          </p:cNvCxnSpPr>
          <p:nvPr/>
        </p:nvCxnSpPr>
        <p:spPr>
          <a:xfrm flipH="1" rot="10800000">
            <a:off x="6922948" y="1686202"/>
            <a:ext cx="429300" cy="93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2" name="Google Shape;312;p25"/>
          <p:cNvCxnSpPr>
            <a:stCxn id="304" idx="5"/>
            <a:endCxn id="307" idx="1"/>
          </p:cNvCxnSpPr>
          <p:nvPr/>
        </p:nvCxnSpPr>
        <p:spPr>
          <a:xfrm>
            <a:off x="6922948" y="2723498"/>
            <a:ext cx="855000" cy="64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13" name="Google Shape;313;p25"/>
          <p:cNvCxnSpPr>
            <a:stCxn id="304" idx="4"/>
            <a:endCxn id="308" idx="0"/>
          </p:cNvCxnSpPr>
          <p:nvPr/>
        </p:nvCxnSpPr>
        <p:spPr>
          <a:xfrm flipH="1">
            <a:off x="6676100" y="2744850"/>
            <a:ext cx="195300" cy="111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4" name="Google Shape;314;p25"/>
          <p:cNvCxnSpPr>
            <a:stCxn id="304" idx="2"/>
            <a:endCxn id="309" idx="7"/>
          </p:cNvCxnSpPr>
          <p:nvPr/>
        </p:nvCxnSpPr>
        <p:spPr>
          <a:xfrm flipH="1">
            <a:off x="5872100" y="2671950"/>
            <a:ext cx="926400" cy="38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15" name="Google Shape;315;p25"/>
          <p:cNvSpPr txBox="1"/>
          <p:nvPr/>
        </p:nvSpPr>
        <p:spPr>
          <a:xfrm>
            <a:off x="7991550" y="3236725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6" name="Google Shape;316;p25"/>
          <p:cNvSpPr txBox="1"/>
          <p:nvPr/>
        </p:nvSpPr>
        <p:spPr>
          <a:xfrm>
            <a:off x="6922950" y="2441100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7" name="Google Shape;317;p25"/>
          <p:cNvSpPr txBox="1"/>
          <p:nvPr/>
        </p:nvSpPr>
        <p:spPr>
          <a:xfrm>
            <a:off x="5412625" y="2971175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8" name="Google Shape;318;p25"/>
          <p:cNvSpPr txBox="1"/>
          <p:nvPr/>
        </p:nvSpPr>
        <p:spPr>
          <a:xfrm>
            <a:off x="5524325" y="3101538"/>
            <a:ext cx="3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38761D"/>
                </a:solidFill>
                <a:latin typeface="Quicksand"/>
                <a:ea typeface="Quicksand"/>
                <a:cs typeface="Quicksand"/>
                <a:sym typeface="Quicksand"/>
              </a:rPr>
              <a:t>✔</a:t>
            </a:r>
            <a:endParaRPr b="0" i="0" sz="1400" u="none" cap="none" strike="noStrike">
              <a:solidFill>
                <a:srgbClr val="38761D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This is a </a:t>
            </a:r>
            <a:r>
              <a:rPr b="1" lang="en-GB"/>
              <a:t>graph </a:t>
            </a:r>
            <a:r>
              <a:rPr lang="en-GB"/>
              <a:t>for a </a:t>
            </a:r>
            <a:r>
              <a:rPr b="1" lang="en-GB"/>
              <a:t>bus topology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In this arrangement, each </a:t>
            </a:r>
            <a:r>
              <a:rPr b="1" lang="en-GB"/>
              <a:t>node </a:t>
            </a:r>
            <a:r>
              <a:rPr lang="en-GB"/>
              <a:t>is connected to a single cable. When data is sent from one node to another it is sent in </a:t>
            </a:r>
            <a:r>
              <a:rPr b="1" lang="en-GB"/>
              <a:t>both directions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b="1" lang="en-GB"/>
              <a:t>Terminators </a:t>
            </a:r>
            <a:r>
              <a:rPr lang="en-GB"/>
              <a:t>are placed at the end of the cable to stop the signal being reflected back down the cable. </a:t>
            </a:r>
            <a:endParaRPr/>
          </a:p>
        </p:txBody>
      </p:sp>
      <p:sp>
        <p:nvSpPr>
          <p:cNvPr id="324" name="Google Shape;324;p2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Network topologies</a:t>
            </a:r>
            <a:endParaRPr/>
          </a:p>
        </p:txBody>
      </p:sp>
      <p:sp>
        <p:nvSpPr>
          <p:cNvPr id="325" name="Google Shape;325;p2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6" name="Google Shape;326;p2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4649300" y="2509150"/>
            <a:ext cx="87300" cy="87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p26"/>
          <p:cNvCxnSpPr/>
          <p:nvPr/>
        </p:nvCxnSpPr>
        <p:spPr>
          <a:xfrm rot="10800000">
            <a:off x="4736600" y="2552800"/>
            <a:ext cx="391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9" name="Google Shape;329;p26"/>
          <p:cNvSpPr/>
          <p:nvPr/>
        </p:nvSpPr>
        <p:spPr>
          <a:xfrm>
            <a:off x="5349500" y="17123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6"/>
          <p:cNvSpPr/>
          <p:nvPr/>
        </p:nvSpPr>
        <p:spPr>
          <a:xfrm>
            <a:off x="5963863" y="32474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6"/>
          <p:cNvSpPr/>
          <p:nvPr/>
        </p:nvSpPr>
        <p:spPr>
          <a:xfrm>
            <a:off x="6587750" y="17123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6"/>
          <p:cNvSpPr/>
          <p:nvPr/>
        </p:nvSpPr>
        <p:spPr>
          <a:xfrm>
            <a:off x="7211638" y="32474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6"/>
          <p:cNvSpPr/>
          <p:nvPr/>
        </p:nvSpPr>
        <p:spPr>
          <a:xfrm>
            <a:off x="7864100" y="17427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4" name="Google Shape;334;p26"/>
          <p:cNvCxnSpPr>
            <a:endCxn id="329" idx="4"/>
          </p:cNvCxnSpPr>
          <p:nvPr/>
        </p:nvCxnSpPr>
        <p:spPr>
          <a:xfrm rot="10800000">
            <a:off x="5422400" y="1858150"/>
            <a:ext cx="600" cy="6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5" name="Google Shape;335;p26"/>
          <p:cNvCxnSpPr>
            <a:endCxn id="330" idx="0"/>
          </p:cNvCxnSpPr>
          <p:nvPr/>
        </p:nvCxnSpPr>
        <p:spPr>
          <a:xfrm>
            <a:off x="6036763" y="2550550"/>
            <a:ext cx="0" cy="69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6" name="Google Shape;336;p26"/>
          <p:cNvCxnSpPr>
            <a:endCxn id="331" idx="4"/>
          </p:cNvCxnSpPr>
          <p:nvPr/>
        </p:nvCxnSpPr>
        <p:spPr>
          <a:xfrm rot="10800000">
            <a:off x="6660650" y="1858150"/>
            <a:ext cx="7200" cy="69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7" name="Google Shape;337;p26"/>
          <p:cNvCxnSpPr>
            <a:endCxn id="333" idx="4"/>
          </p:cNvCxnSpPr>
          <p:nvPr/>
        </p:nvCxnSpPr>
        <p:spPr>
          <a:xfrm rot="10800000">
            <a:off x="7937000" y="1888500"/>
            <a:ext cx="0" cy="67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8" name="Google Shape;338;p26"/>
          <p:cNvCxnSpPr>
            <a:endCxn id="332" idx="0"/>
          </p:cNvCxnSpPr>
          <p:nvPr/>
        </p:nvCxnSpPr>
        <p:spPr>
          <a:xfrm>
            <a:off x="7284538" y="2538250"/>
            <a:ext cx="0" cy="70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9" name="Google Shape;339;p26"/>
          <p:cNvSpPr/>
          <p:nvPr/>
        </p:nvSpPr>
        <p:spPr>
          <a:xfrm>
            <a:off x="8642063" y="2509150"/>
            <a:ext cx="87300" cy="87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7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GB"/>
              <a:t>In a </a:t>
            </a:r>
            <a:r>
              <a:rPr b="1" lang="en-GB"/>
              <a:t>bus topology</a:t>
            </a:r>
            <a:r>
              <a:rPr lang="en-GB"/>
              <a:t> the data is sent to all nodes connected to the bus. It is only accepted by the node that requires it. </a:t>
            </a:r>
            <a:endParaRPr/>
          </a:p>
        </p:txBody>
      </p:sp>
      <p:sp>
        <p:nvSpPr>
          <p:cNvPr id="345" name="Google Shape;345;p2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Network topologies</a:t>
            </a:r>
            <a:endParaRPr/>
          </a:p>
        </p:txBody>
      </p:sp>
      <p:sp>
        <p:nvSpPr>
          <p:cNvPr id="346" name="Google Shape;346;p2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7" name="Google Shape;347;p2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348" name="Google Shape;348;p27"/>
          <p:cNvSpPr/>
          <p:nvPr/>
        </p:nvSpPr>
        <p:spPr>
          <a:xfrm>
            <a:off x="4649300" y="2509150"/>
            <a:ext cx="87300" cy="87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9" name="Google Shape;349;p27"/>
          <p:cNvCxnSpPr/>
          <p:nvPr/>
        </p:nvCxnSpPr>
        <p:spPr>
          <a:xfrm rot="10800000">
            <a:off x="4736600" y="2552800"/>
            <a:ext cx="391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0" name="Google Shape;350;p27"/>
          <p:cNvSpPr/>
          <p:nvPr/>
        </p:nvSpPr>
        <p:spPr>
          <a:xfrm>
            <a:off x="5349500" y="17123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7"/>
          <p:cNvSpPr/>
          <p:nvPr/>
        </p:nvSpPr>
        <p:spPr>
          <a:xfrm>
            <a:off x="5963863" y="32474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7"/>
          <p:cNvSpPr/>
          <p:nvPr/>
        </p:nvSpPr>
        <p:spPr>
          <a:xfrm>
            <a:off x="6587750" y="17123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7"/>
          <p:cNvSpPr/>
          <p:nvPr/>
        </p:nvSpPr>
        <p:spPr>
          <a:xfrm>
            <a:off x="7211638" y="32474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7"/>
          <p:cNvSpPr/>
          <p:nvPr/>
        </p:nvSpPr>
        <p:spPr>
          <a:xfrm>
            <a:off x="7864100" y="17427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5" name="Google Shape;355;p27"/>
          <p:cNvCxnSpPr>
            <a:endCxn id="350" idx="4"/>
          </p:cNvCxnSpPr>
          <p:nvPr/>
        </p:nvCxnSpPr>
        <p:spPr>
          <a:xfrm rot="10800000">
            <a:off x="5422400" y="1858150"/>
            <a:ext cx="600" cy="6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6" name="Google Shape;356;p27"/>
          <p:cNvCxnSpPr>
            <a:endCxn id="351" idx="0"/>
          </p:cNvCxnSpPr>
          <p:nvPr/>
        </p:nvCxnSpPr>
        <p:spPr>
          <a:xfrm>
            <a:off x="6036763" y="2550550"/>
            <a:ext cx="0" cy="69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7" name="Google Shape;357;p27"/>
          <p:cNvCxnSpPr>
            <a:endCxn id="352" idx="4"/>
          </p:cNvCxnSpPr>
          <p:nvPr/>
        </p:nvCxnSpPr>
        <p:spPr>
          <a:xfrm rot="10800000">
            <a:off x="6660650" y="1858150"/>
            <a:ext cx="7200" cy="69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8" name="Google Shape;358;p27"/>
          <p:cNvCxnSpPr>
            <a:endCxn id="354" idx="4"/>
          </p:cNvCxnSpPr>
          <p:nvPr/>
        </p:nvCxnSpPr>
        <p:spPr>
          <a:xfrm rot="10800000">
            <a:off x="7937000" y="1888500"/>
            <a:ext cx="0" cy="67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9" name="Google Shape;359;p27"/>
          <p:cNvCxnSpPr>
            <a:endCxn id="353" idx="0"/>
          </p:cNvCxnSpPr>
          <p:nvPr/>
        </p:nvCxnSpPr>
        <p:spPr>
          <a:xfrm>
            <a:off x="7284538" y="2538250"/>
            <a:ext cx="0" cy="70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0" name="Google Shape;360;p27"/>
          <p:cNvSpPr/>
          <p:nvPr/>
        </p:nvSpPr>
        <p:spPr>
          <a:xfrm>
            <a:off x="8642063" y="2509150"/>
            <a:ext cx="87300" cy="87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7"/>
          <p:cNvSpPr txBox="1"/>
          <p:nvPr/>
        </p:nvSpPr>
        <p:spPr>
          <a:xfrm>
            <a:off x="6825600" y="1554400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Task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Compare a </a:t>
            </a:r>
            <a:r>
              <a:rPr b="1" lang="en-GB"/>
              <a:t>peer-to-peer</a:t>
            </a:r>
            <a:r>
              <a:rPr lang="en-GB"/>
              <a:t> network with a </a:t>
            </a:r>
            <a:r>
              <a:rPr b="1" lang="en-GB"/>
              <a:t>client–server</a:t>
            </a:r>
            <a:r>
              <a:rPr lang="en-GB"/>
              <a:t> network.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Explorer task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List the </a:t>
            </a:r>
            <a:r>
              <a:rPr b="1" lang="en-GB"/>
              <a:t>network hardware components</a:t>
            </a:r>
            <a:r>
              <a:rPr lang="en-GB"/>
              <a:t> that were introduced last lesson. Can you remember them all?</a:t>
            </a:r>
            <a:endParaRPr/>
          </a:p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Compare two network models</a:t>
            </a:r>
            <a:endParaRPr/>
          </a:p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1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Starter activity</a:t>
            </a:r>
            <a:endParaRPr/>
          </a:p>
        </p:txBody>
      </p:sp>
      <p:pic>
        <p:nvPicPr>
          <p:cNvPr id="60" name="Google Shape;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9675" y="2510275"/>
            <a:ext cx="270975" cy="2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GB"/>
              <a:t>In a </a:t>
            </a:r>
            <a:r>
              <a:rPr b="1" lang="en-GB"/>
              <a:t>bus topology</a:t>
            </a:r>
            <a:r>
              <a:rPr lang="en-GB"/>
              <a:t> the data is sent to all nodes connected to the bus. It is only accepted by the node that requires it. </a:t>
            </a:r>
            <a:endParaRPr/>
          </a:p>
        </p:txBody>
      </p:sp>
      <p:sp>
        <p:nvSpPr>
          <p:cNvPr id="367" name="Google Shape;367;p2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Network topologies</a:t>
            </a:r>
            <a:endParaRPr/>
          </a:p>
        </p:txBody>
      </p:sp>
      <p:sp>
        <p:nvSpPr>
          <p:cNvPr id="368" name="Google Shape;368;p2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9" name="Google Shape;369;p2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370" name="Google Shape;370;p28"/>
          <p:cNvSpPr/>
          <p:nvPr/>
        </p:nvSpPr>
        <p:spPr>
          <a:xfrm>
            <a:off x="4649300" y="2509150"/>
            <a:ext cx="87300" cy="87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1" name="Google Shape;371;p28"/>
          <p:cNvCxnSpPr/>
          <p:nvPr/>
        </p:nvCxnSpPr>
        <p:spPr>
          <a:xfrm rot="10800000">
            <a:off x="4736600" y="2552800"/>
            <a:ext cx="391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2" name="Google Shape;372;p28"/>
          <p:cNvSpPr/>
          <p:nvPr/>
        </p:nvSpPr>
        <p:spPr>
          <a:xfrm>
            <a:off x="5349500" y="17123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8"/>
          <p:cNvSpPr/>
          <p:nvPr/>
        </p:nvSpPr>
        <p:spPr>
          <a:xfrm>
            <a:off x="5963863" y="32474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8"/>
          <p:cNvSpPr/>
          <p:nvPr/>
        </p:nvSpPr>
        <p:spPr>
          <a:xfrm>
            <a:off x="6587750" y="17123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8"/>
          <p:cNvSpPr/>
          <p:nvPr/>
        </p:nvSpPr>
        <p:spPr>
          <a:xfrm>
            <a:off x="7211638" y="32474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8"/>
          <p:cNvSpPr/>
          <p:nvPr/>
        </p:nvSpPr>
        <p:spPr>
          <a:xfrm>
            <a:off x="7864100" y="17427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7" name="Google Shape;377;p28"/>
          <p:cNvCxnSpPr>
            <a:endCxn id="372" idx="4"/>
          </p:cNvCxnSpPr>
          <p:nvPr/>
        </p:nvCxnSpPr>
        <p:spPr>
          <a:xfrm rot="10800000">
            <a:off x="5422400" y="1858150"/>
            <a:ext cx="600" cy="6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8" name="Google Shape;378;p28"/>
          <p:cNvCxnSpPr>
            <a:endCxn id="373" idx="0"/>
          </p:cNvCxnSpPr>
          <p:nvPr/>
        </p:nvCxnSpPr>
        <p:spPr>
          <a:xfrm>
            <a:off x="6036763" y="2550550"/>
            <a:ext cx="0" cy="69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9" name="Google Shape;379;p28"/>
          <p:cNvCxnSpPr>
            <a:endCxn id="374" idx="4"/>
          </p:cNvCxnSpPr>
          <p:nvPr/>
        </p:nvCxnSpPr>
        <p:spPr>
          <a:xfrm rot="10800000">
            <a:off x="6660650" y="1858150"/>
            <a:ext cx="7200" cy="69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80" name="Google Shape;380;p28"/>
          <p:cNvCxnSpPr>
            <a:endCxn id="376" idx="4"/>
          </p:cNvCxnSpPr>
          <p:nvPr/>
        </p:nvCxnSpPr>
        <p:spPr>
          <a:xfrm rot="10800000">
            <a:off x="7937000" y="1888500"/>
            <a:ext cx="0" cy="67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1" name="Google Shape;381;p28"/>
          <p:cNvCxnSpPr>
            <a:endCxn id="375" idx="0"/>
          </p:cNvCxnSpPr>
          <p:nvPr/>
        </p:nvCxnSpPr>
        <p:spPr>
          <a:xfrm>
            <a:off x="7284538" y="2538250"/>
            <a:ext cx="0" cy="70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2" name="Google Shape;382;p28"/>
          <p:cNvSpPr/>
          <p:nvPr/>
        </p:nvSpPr>
        <p:spPr>
          <a:xfrm>
            <a:off x="8642063" y="2509150"/>
            <a:ext cx="87300" cy="87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8"/>
          <p:cNvSpPr txBox="1"/>
          <p:nvPr/>
        </p:nvSpPr>
        <p:spPr>
          <a:xfrm>
            <a:off x="6825600" y="1554400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4" name="Google Shape;384;p28"/>
          <p:cNvSpPr txBox="1"/>
          <p:nvPr/>
        </p:nvSpPr>
        <p:spPr>
          <a:xfrm>
            <a:off x="6817888" y="2174375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9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GB"/>
              <a:t>In a </a:t>
            </a:r>
            <a:r>
              <a:rPr b="1" lang="en-GB"/>
              <a:t>bus topology</a:t>
            </a:r>
            <a:r>
              <a:rPr lang="en-GB"/>
              <a:t> the data is sent to all nodes connected to the bus. It is only accepted by the node that requires it. </a:t>
            </a:r>
            <a:endParaRPr/>
          </a:p>
        </p:txBody>
      </p:sp>
      <p:sp>
        <p:nvSpPr>
          <p:cNvPr id="390" name="Google Shape;390;p2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Network topologies</a:t>
            </a:r>
            <a:endParaRPr/>
          </a:p>
        </p:txBody>
      </p:sp>
      <p:sp>
        <p:nvSpPr>
          <p:cNvPr id="391" name="Google Shape;391;p2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2" name="Google Shape;392;p2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393" name="Google Shape;393;p29"/>
          <p:cNvSpPr/>
          <p:nvPr/>
        </p:nvSpPr>
        <p:spPr>
          <a:xfrm>
            <a:off x="4649300" y="2509150"/>
            <a:ext cx="87300" cy="87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4" name="Google Shape;394;p29"/>
          <p:cNvCxnSpPr/>
          <p:nvPr/>
        </p:nvCxnSpPr>
        <p:spPr>
          <a:xfrm rot="10800000">
            <a:off x="4736600" y="2552800"/>
            <a:ext cx="391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95" name="Google Shape;395;p29"/>
          <p:cNvSpPr/>
          <p:nvPr/>
        </p:nvSpPr>
        <p:spPr>
          <a:xfrm>
            <a:off x="5349500" y="17123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9"/>
          <p:cNvSpPr/>
          <p:nvPr/>
        </p:nvSpPr>
        <p:spPr>
          <a:xfrm>
            <a:off x="5963863" y="32474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9"/>
          <p:cNvSpPr/>
          <p:nvPr/>
        </p:nvSpPr>
        <p:spPr>
          <a:xfrm>
            <a:off x="6587750" y="17123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9"/>
          <p:cNvSpPr/>
          <p:nvPr/>
        </p:nvSpPr>
        <p:spPr>
          <a:xfrm>
            <a:off x="7211638" y="32474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9"/>
          <p:cNvSpPr/>
          <p:nvPr/>
        </p:nvSpPr>
        <p:spPr>
          <a:xfrm>
            <a:off x="7864100" y="17427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0" name="Google Shape;400;p29"/>
          <p:cNvCxnSpPr>
            <a:endCxn id="395" idx="4"/>
          </p:cNvCxnSpPr>
          <p:nvPr/>
        </p:nvCxnSpPr>
        <p:spPr>
          <a:xfrm rot="10800000">
            <a:off x="5422400" y="1858150"/>
            <a:ext cx="600" cy="6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01" name="Google Shape;401;p29"/>
          <p:cNvCxnSpPr>
            <a:endCxn id="396" idx="0"/>
          </p:cNvCxnSpPr>
          <p:nvPr/>
        </p:nvCxnSpPr>
        <p:spPr>
          <a:xfrm>
            <a:off x="6036763" y="2550550"/>
            <a:ext cx="0" cy="69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02" name="Google Shape;402;p29"/>
          <p:cNvCxnSpPr>
            <a:endCxn id="397" idx="4"/>
          </p:cNvCxnSpPr>
          <p:nvPr/>
        </p:nvCxnSpPr>
        <p:spPr>
          <a:xfrm rot="10800000">
            <a:off x="6660650" y="1858150"/>
            <a:ext cx="7200" cy="69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03" name="Google Shape;403;p29"/>
          <p:cNvCxnSpPr>
            <a:endCxn id="399" idx="4"/>
          </p:cNvCxnSpPr>
          <p:nvPr/>
        </p:nvCxnSpPr>
        <p:spPr>
          <a:xfrm rot="10800000">
            <a:off x="7937000" y="1888500"/>
            <a:ext cx="0" cy="67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04" name="Google Shape;404;p29"/>
          <p:cNvCxnSpPr>
            <a:endCxn id="398" idx="0"/>
          </p:cNvCxnSpPr>
          <p:nvPr/>
        </p:nvCxnSpPr>
        <p:spPr>
          <a:xfrm>
            <a:off x="7284538" y="2538250"/>
            <a:ext cx="0" cy="70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05" name="Google Shape;405;p29"/>
          <p:cNvSpPr/>
          <p:nvPr/>
        </p:nvSpPr>
        <p:spPr>
          <a:xfrm>
            <a:off x="8642063" y="2509150"/>
            <a:ext cx="87300" cy="87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9"/>
          <p:cNvSpPr txBox="1"/>
          <p:nvPr/>
        </p:nvSpPr>
        <p:spPr>
          <a:xfrm>
            <a:off x="6817900" y="1554400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07" name="Google Shape;407;p29"/>
          <p:cNvSpPr txBox="1"/>
          <p:nvPr/>
        </p:nvSpPr>
        <p:spPr>
          <a:xfrm>
            <a:off x="4828500" y="1584750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08" name="Google Shape;408;p29"/>
          <p:cNvSpPr txBox="1"/>
          <p:nvPr/>
        </p:nvSpPr>
        <p:spPr>
          <a:xfrm>
            <a:off x="5495300" y="3089500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09" name="Google Shape;409;p29"/>
          <p:cNvSpPr txBox="1"/>
          <p:nvPr/>
        </p:nvSpPr>
        <p:spPr>
          <a:xfrm>
            <a:off x="7434800" y="3089500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0" name="Google Shape;410;p29"/>
          <p:cNvSpPr txBox="1"/>
          <p:nvPr/>
        </p:nvSpPr>
        <p:spPr>
          <a:xfrm>
            <a:off x="8063500" y="1554400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0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GB"/>
              <a:t>In a </a:t>
            </a:r>
            <a:r>
              <a:rPr b="1" lang="en-GB"/>
              <a:t>bus topology</a:t>
            </a:r>
            <a:r>
              <a:rPr lang="en-GB"/>
              <a:t> the data is sent to all nodes connected to the bus. It is only accepted by the node that requires it. </a:t>
            </a:r>
            <a:endParaRPr/>
          </a:p>
        </p:txBody>
      </p:sp>
      <p:sp>
        <p:nvSpPr>
          <p:cNvPr id="416" name="Google Shape;416;p3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Network topologies</a:t>
            </a:r>
            <a:endParaRPr/>
          </a:p>
        </p:txBody>
      </p:sp>
      <p:sp>
        <p:nvSpPr>
          <p:cNvPr id="417" name="Google Shape;417;p3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8" name="Google Shape;418;p3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419" name="Google Shape;419;p30"/>
          <p:cNvSpPr/>
          <p:nvPr/>
        </p:nvSpPr>
        <p:spPr>
          <a:xfrm>
            <a:off x="4649300" y="2509150"/>
            <a:ext cx="87300" cy="87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0" name="Google Shape;420;p30"/>
          <p:cNvCxnSpPr/>
          <p:nvPr/>
        </p:nvCxnSpPr>
        <p:spPr>
          <a:xfrm rot="10800000">
            <a:off x="4736600" y="2552800"/>
            <a:ext cx="391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21" name="Google Shape;421;p30"/>
          <p:cNvSpPr/>
          <p:nvPr/>
        </p:nvSpPr>
        <p:spPr>
          <a:xfrm>
            <a:off x="5349500" y="17123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0"/>
          <p:cNvSpPr/>
          <p:nvPr/>
        </p:nvSpPr>
        <p:spPr>
          <a:xfrm>
            <a:off x="5963863" y="32474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0"/>
          <p:cNvSpPr/>
          <p:nvPr/>
        </p:nvSpPr>
        <p:spPr>
          <a:xfrm>
            <a:off x="6587750" y="17123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0"/>
          <p:cNvSpPr/>
          <p:nvPr/>
        </p:nvSpPr>
        <p:spPr>
          <a:xfrm>
            <a:off x="7211638" y="32474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0"/>
          <p:cNvSpPr/>
          <p:nvPr/>
        </p:nvSpPr>
        <p:spPr>
          <a:xfrm>
            <a:off x="7864100" y="17427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6" name="Google Shape;426;p30"/>
          <p:cNvCxnSpPr>
            <a:endCxn id="421" idx="4"/>
          </p:cNvCxnSpPr>
          <p:nvPr/>
        </p:nvCxnSpPr>
        <p:spPr>
          <a:xfrm rot="10800000">
            <a:off x="5422400" y="1858150"/>
            <a:ext cx="600" cy="6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27" name="Google Shape;427;p30"/>
          <p:cNvCxnSpPr>
            <a:endCxn id="422" idx="0"/>
          </p:cNvCxnSpPr>
          <p:nvPr/>
        </p:nvCxnSpPr>
        <p:spPr>
          <a:xfrm>
            <a:off x="6036763" y="2550550"/>
            <a:ext cx="0" cy="69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28" name="Google Shape;428;p30"/>
          <p:cNvCxnSpPr>
            <a:endCxn id="423" idx="4"/>
          </p:cNvCxnSpPr>
          <p:nvPr/>
        </p:nvCxnSpPr>
        <p:spPr>
          <a:xfrm rot="10800000">
            <a:off x="6660650" y="1858150"/>
            <a:ext cx="7200" cy="69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29" name="Google Shape;429;p30"/>
          <p:cNvCxnSpPr>
            <a:endCxn id="425" idx="4"/>
          </p:cNvCxnSpPr>
          <p:nvPr/>
        </p:nvCxnSpPr>
        <p:spPr>
          <a:xfrm rot="10800000">
            <a:off x="7937000" y="1888500"/>
            <a:ext cx="0" cy="67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30" name="Google Shape;430;p30"/>
          <p:cNvCxnSpPr>
            <a:endCxn id="424" idx="0"/>
          </p:cNvCxnSpPr>
          <p:nvPr/>
        </p:nvCxnSpPr>
        <p:spPr>
          <a:xfrm>
            <a:off x="7284538" y="2538250"/>
            <a:ext cx="0" cy="70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31" name="Google Shape;431;p30"/>
          <p:cNvSpPr/>
          <p:nvPr/>
        </p:nvSpPr>
        <p:spPr>
          <a:xfrm>
            <a:off x="8642063" y="2509150"/>
            <a:ext cx="87300" cy="87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0"/>
          <p:cNvSpPr txBox="1"/>
          <p:nvPr/>
        </p:nvSpPr>
        <p:spPr>
          <a:xfrm>
            <a:off x="6817900" y="1554400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3" name="Google Shape;433;p30"/>
          <p:cNvSpPr txBox="1"/>
          <p:nvPr/>
        </p:nvSpPr>
        <p:spPr>
          <a:xfrm>
            <a:off x="4828500" y="1584750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4" name="Google Shape;434;p30"/>
          <p:cNvSpPr txBox="1"/>
          <p:nvPr/>
        </p:nvSpPr>
        <p:spPr>
          <a:xfrm>
            <a:off x="5495300" y="3089500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5" name="Google Shape;435;p30"/>
          <p:cNvSpPr txBox="1"/>
          <p:nvPr/>
        </p:nvSpPr>
        <p:spPr>
          <a:xfrm>
            <a:off x="7434800" y="3089500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6" name="Google Shape;436;p30"/>
          <p:cNvSpPr txBox="1"/>
          <p:nvPr/>
        </p:nvSpPr>
        <p:spPr>
          <a:xfrm>
            <a:off x="8063500" y="1554400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7" name="Google Shape;437;p30"/>
          <p:cNvSpPr txBox="1"/>
          <p:nvPr/>
        </p:nvSpPr>
        <p:spPr>
          <a:xfrm>
            <a:off x="4996688" y="1742688"/>
            <a:ext cx="3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980000"/>
                </a:solidFill>
                <a:latin typeface="Quicksand"/>
                <a:ea typeface="Quicksand"/>
                <a:cs typeface="Quicksand"/>
                <a:sym typeface="Quicksand"/>
              </a:rPr>
              <a:t>╳</a:t>
            </a:r>
            <a:endParaRPr b="0" i="0" sz="1400" u="none" cap="none" strike="noStrike">
              <a:solidFill>
                <a:srgbClr val="98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8" name="Google Shape;438;p30"/>
          <p:cNvSpPr txBox="1"/>
          <p:nvPr/>
        </p:nvSpPr>
        <p:spPr>
          <a:xfrm>
            <a:off x="8247263" y="1712338"/>
            <a:ext cx="3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980000"/>
                </a:solidFill>
                <a:latin typeface="Quicksand"/>
                <a:ea typeface="Quicksand"/>
                <a:cs typeface="Quicksand"/>
                <a:sym typeface="Quicksand"/>
              </a:rPr>
              <a:t>╳</a:t>
            </a:r>
            <a:endParaRPr b="0" i="0" sz="1400" u="none" cap="none" strike="noStrike">
              <a:solidFill>
                <a:srgbClr val="98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9" name="Google Shape;439;p30"/>
          <p:cNvSpPr txBox="1"/>
          <p:nvPr/>
        </p:nvSpPr>
        <p:spPr>
          <a:xfrm>
            <a:off x="7566588" y="3247438"/>
            <a:ext cx="3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980000"/>
                </a:solidFill>
                <a:latin typeface="Quicksand"/>
                <a:ea typeface="Quicksand"/>
                <a:cs typeface="Quicksand"/>
                <a:sym typeface="Quicksand"/>
              </a:rPr>
              <a:t>╳</a:t>
            </a:r>
            <a:endParaRPr b="0" i="0" sz="1400" u="none" cap="none" strike="noStrike">
              <a:solidFill>
                <a:srgbClr val="98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40" name="Google Shape;440;p30"/>
          <p:cNvSpPr txBox="1"/>
          <p:nvPr/>
        </p:nvSpPr>
        <p:spPr>
          <a:xfrm>
            <a:off x="5648575" y="3247438"/>
            <a:ext cx="3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38761D"/>
                </a:solidFill>
                <a:latin typeface="Quicksand"/>
                <a:ea typeface="Quicksand"/>
                <a:cs typeface="Quicksand"/>
                <a:sym typeface="Quicksand"/>
              </a:rPr>
              <a:t>✔</a:t>
            </a:r>
            <a:endParaRPr b="0" i="0" sz="1400" u="none" cap="none" strike="noStrike">
              <a:solidFill>
                <a:srgbClr val="38761D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1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This is a </a:t>
            </a:r>
            <a:r>
              <a:rPr b="1" lang="en-GB"/>
              <a:t>graph </a:t>
            </a:r>
            <a:r>
              <a:rPr lang="en-GB"/>
              <a:t>for a </a:t>
            </a:r>
            <a:r>
              <a:rPr b="1" lang="en-GB"/>
              <a:t>ring topology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In this arrangement, each </a:t>
            </a:r>
            <a:r>
              <a:rPr b="1" lang="en-GB"/>
              <a:t>node </a:t>
            </a:r>
            <a:r>
              <a:rPr lang="en-GB"/>
              <a:t>is connected in a ring. When data is transferred it moves around the ring in </a:t>
            </a:r>
            <a:r>
              <a:rPr b="1" lang="en-GB"/>
              <a:t>one direction</a:t>
            </a:r>
            <a:r>
              <a:rPr lang="en-GB"/>
              <a:t>. </a:t>
            </a:r>
            <a:endParaRPr/>
          </a:p>
        </p:txBody>
      </p:sp>
      <p:sp>
        <p:nvSpPr>
          <p:cNvPr id="446" name="Google Shape;446;p3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Network topologies</a:t>
            </a:r>
            <a:endParaRPr/>
          </a:p>
        </p:txBody>
      </p:sp>
      <p:sp>
        <p:nvSpPr>
          <p:cNvPr id="447" name="Google Shape;447;p3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8" name="Google Shape;448;p3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5598475" y="2022025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1"/>
          <p:cNvSpPr/>
          <p:nvPr/>
        </p:nvSpPr>
        <p:spPr>
          <a:xfrm>
            <a:off x="6248825" y="13607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1"/>
          <p:cNvSpPr/>
          <p:nvPr/>
        </p:nvSpPr>
        <p:spPr>
          <a:xfrm>
            <a:off x="7227125" y="13607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1"/>
          <p:cNvSpPr/>
          <p:nvPr/>
        </p:nvSpPr>
        <p:spPr>
          <a:xfrm>
            <a:off x="7834950" y="2022025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1"/>
          <p:cNvSpPr/>
          <p:nvPr/>
        </p:nvSpPr>
        <p:spPr>
          <a:xfrm>
            <a:off x="5598475" y="27956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31"/>
          <p:cNvSpPr/>
          <p:nvPr/>
        </p:nvSpPr>
        <p:spPr>
          <a:xfrm>
            <a:off x="7834950" y="27956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31"/>
          <p:cNvSpPr/>
          <p:nvPr/>
        </p:nvSpPr>
        <p:spPr>
          <a:xfrm>
            <a:off x="6248825" y="34624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31"/>
          <p:cNvSpPr/>
          <p:nvPr/>
        </p:nvSpPr>
        <p:spPr>
          <a:xfrm>
            <a:off x="7227125" y="34624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7" name="Google Shape;457;p31"/>
          <p:cNvCxnSpPr>
            <a:stCxn id="450" idx="6"/>
            <a:endCxn id="451" idx="2"/>
          </p:cNvCxnSpPr>
          <p:nvPr/>
        </p:nvCxnSpPr>
        <p:spPr>
          <a:xfrm>
            <a:off x="6394625" y="1433600"/>
            <a:ext cx="832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8" name="Google Shape;458;p31"/>
          <p:cNvCxnSpPr>
            <a:stCxn id="451" idx="5"/>
            <a:endCxn id="452" idx="1"/>
          </p:cNvCxnSpPr>
          <p:nvPr/>
        </p:nvCxnSpPr>
        <p:spPr>
          <a:xfrm>
            <a:off x="7351573" y="1485148"/>
            <a:ext cx="504600" cy="55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9" name="Google Shape;459;p31"/>
          <p:cNvCxnSpPr>
            <a:stCxn id="452" idx="4"/>
            <a:endCxn id="454" idx="0"/>
          </p:cNvCxnSpPr>
          <p:nvPr/>
        </p:nvCxnSpPr>
        <p:spPr>
          <a:xfrm>
            <a:off x="7907850" y="2167825"/>
            <a:ext cx="0" cy="6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0" name="Google Shape;460;p31"/>
          <p:cNvCxnSpPr>
            <a:stCxn id="454" idx="3"/>
            <a:endCxn id="456" idx="7"/>
          </p:cNvCxnSpPr>
          <p:nvPr/>
        </p:nvCxnSpPr>
        <p:spPr>
          <a:xfrm flipH="1">
            <a:off x="7351702" y="2920048"/>
            <a:ext cx="504600" cy="56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1" name="Google Shape;461;p31"/>
          <p:cNvCxnSpPr>
            <a:stCxn id="456" idx="2"/>
            <a:endCxn id="455" idx="6"/>
          </p:cNvCxnSpPr>
          <p:nvPr/>
        </p:nvCxnSpPr>
        <p:spPr>
          <a:xfrm rot="10800000">
            <a:off x="6394625" y="3535300"/>
            <a:ext cx="832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2" name="Google Shape;462;p31"/>
          <p:cNvCxnSpPr>
            <a:stCxn id="455" idx="1"/>
            <a:endCxn id="453" idx="5"/>
          </p:cNvCxnSpPr>
          <p:nvPr/>
        </p:nvCxnSpPr>
        <p:spPr>
          <a:xfrm rot="10800000">
            <a:off x="5722977" y="2920052"/>
            <a:ext cx="547200" cy="56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3" name="Google Shape;463;p31"/>
          <p:cNvCxnSpPr>
            <a:stCxn id="453" idx="0"/>
            <a:endCxn id="449" idx="4"/>
          </p:cNvCxnSpPr>
          <p:nvPr/>
        </p:nvCxnSpPr>
        <p:spPr>
          <a:xfrm rot="10800000">
            <a:off x="5671375" y="2167700"/>
            <a:ext cx="0" cy="6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4" name="Google Shape;464;p31"/>
          <p:cNvCxnSpPr>
            <a:stCxn id="449" idx="7"/>
            <a:endCxn id="450" idx="3"/>
          </p:cNvCxnSpPr>
          <p:nvPr/>
        </p:nvCxnSpPr>
        <p:spPr>
          <a:xfrm flipH="1" rot="10800000">
            <a:off x="5722923" y="1485077"/>
            <a:ext cx="547200" cy="55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2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GB"/>
              <a:t>The data will continue to move around the ring until it reaches its destination. </a:t>
            </a:r>
            <a:endParaRPr/>
          </a:p>
        </p:txBody>
      </p:sp>
      <p:sp>
        <p:nvSpPr>
          <p:cNvPr id="470" name="Google Shape;470;p3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Network topologies</a:t>
            </a:r>
            <a:endParaRPr/>
          </a:p>
        </p:txBody>
      </p:sp>
      <p:sp>
        <p:nvSpPr>
          <p:cNvPr id="471" name="Google Shape;471;p3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2" name="Google Shape;472;p3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473" name="Google Shape;473;p32"/>
          <p:cNvSpPr/>
          <p:nvPr/>
        </p:nvSpPr>
        <p:spPr>
          <a:xfrm>
            <a:off x="5598475" y="2022025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2"/>
          <p:cNvSpPr/>
          <p:nvPr/>
        </p:nvSpPr>
        <p:spPr>
          <a:xfrm>
            <a:off x="6248825" y="13607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2"/>
          <p:cNvSpPr/>
          <p:nvPr/>
        </p:nvSpPr>
        <p:spPr>
          <a:xfrm>
            <a:off x="7227125" y="13607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2"/>
          <p:cNvSpPr/>
          <p:nvPr/>
        </p:nvSpPr>
        <p:spPr>
          <a:xfrm>
            <a:off x="7834950" y="2022025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32"/>
          <p:cNvSpPr/>
          <p:nvPr/>
        </p:nvSpPr>
        <p:spPr>
          <a:xfrm>
            <a:off x="5598475" y="27956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2"/>
          <p:cNvSpPr/>
          <p:nvPr/>
        </p:nvSpPr>
        <p:spPr>
          <a:xfrm>
            <a:off x="7834950" y="27956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32"/>
          <p:cNvSpPr/>
          <p:nvPr/>
        </p:nvSpPr>
        <p:spPr>
          <a:xfrm>
            <a:off x="6248825" y="34624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32"/>
          <p:cNvSpPr/>
          <p:nvPr/>
        </p:nvSpPr>
        <p:spPr>
          <a:xfrm>
            <a:off x="7227125" y="34624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1" name="Google Shape;481;p32"/>
          <p:cNvCxnSpPr>
            <a:stCxn id="474" idx="6"/>
            <a:endCxn id="475" idx="2"/>
          </p:cNvCxnSpPr>
          <p:nvPr/>
        </p:nvCxnSpPr>
        <p:spPr>
          <a:xfrm>
            <a:off x="6394625" y="1433600"/>
            <a:ext cx="832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2" name="Google Shape;482;p32"/>
          <p:cNvCxnSpPr>
            <a:stCxn id="475" idx="5"/>
            <a:endCxn id="476" idx="1"/>
          </p:cNvCxnSpPr>
          <p:nvPr/>
        </p:nvCxnSpPr>
        <p:spPr>
          <a:xfrm>
            <a:off x="7351573" y="1485148"/>
            <a:ext cx="504600" cy="55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3" name="Google Shape;483;p32"/>
          <p:cNvCxnSpPr>
            <a:stCxn id="476" idx="4"/>
            <a:endCxn id="478" idx="0"/>
          </p:cNvCxnSpPr>
          <p:nvPr/>
        </p:nvCxnSpPr>
        <p:spPr>
          <a:xfrm>
            <a:off x="7907850" y="2167825"/>
            <a:ext cx="0" cy="6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4" name="Google Shape;484;p32"/>
          <p:cNvCxnSpPr>
            <a:stCxn id="478" idx="3"/>
            <a:endCxn id="480" idx="7"/>
          </p:cNvCxnSpPr>
          <p:nvPr/>
        </p:nvCxnSpPr>
        <p:spPr>
          <a:xfrm flipH="1">
            <a:off x="7351702" y="2920048"/>
            <a:ext cx="504600" cy="56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5" name="Google Shape;485;p32"/>
          <p:cNvCxnSpPr>
            <a:stCxn id="480" idx="2"/>
            <a:endCxn id="479" idx="6"/>
          </p:cNvCxnSpPr>
          <p:nvPr/>
        </p:nvCxnSpPr>
        <p:spPr>
          <a:xfrm rot="10800000">
            <a:off x="6394625" y="3535300"/>
            <a:ext cx="832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6" name="Google Shape;486;p32"/>
          <p:cNvCxnSpPr>
            <a:stCxn id="479" idx="1"/>
            <a:endCxn id="477" idx="5"/>
          </p:cNvCxnSpPr>
          <p:nvPr/>
        </p:nvCxnSpPr>
        <p:spPr>
          <a:xfrm rot="10800000">
            <a:off x="5722977" y="2920052"/>
            <a:ext cx="547200" cy="56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7" name="Google Shape;487;p32"/>
          <p:cNvCxnSpPr>
            <a:stCxn id="477" idx="0"/>
            <a:endCxn id="473" idx="4"/>
          </p:cNvCxnSpPr>
          <p:nvPr/>
        </p:nvCxnSpPr>
        <p:spPr>
          <a:xfrm rot="10800000">
            <a:off x="5671375" y="2167700"/>
            <a:ext cx="0" cy="6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8" name="Google Shape;488;p32"/>
          <p:cNvCxnSpPr>
            <a:stCxn id="473" idx="7"/>
            <a:endCxn id="474" idx="3"/>
          </p:cNvCxnSpPr>
          <p:nvPr/>
        </p:nvCxnSpPr>
        <p:spPr>
          <a:xfrm flipH="1" rot="10800000">
            <a:off x="5722923" y="1485077"/>
            <a:ext cx="547200" cy="55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9" name="Google Shape;489;p32"/>
          <p:cNvSpPr txBox="1"/>
          <p:nvPr/>
        </p:nvSpPr>
        <p:spPr>
          <a:xfrm>
            <a:off x="7389225" y="971900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GB"/>
              <a:t>The data will continue to move around the ring until it reaches its destination. </a:t>
            </a:r>
            <a:endParaRPr/>
          </a:p>
        </p:txBody>
      </p:sp>
      <p:sp>
        <p:nvSpPr>
          <p:cNvPr id="495" name="Google Shape;495;p3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Network topologies</a:t>
            </a:r>
            <a:endParaRPr/>
          </a:p>
        </p:txBody>
      </p:sp>
      <p:sp>
        <p:nvSpPr>
          <p:cNvPr id="496" name="Google Shape;496;p3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7" name="Google Shape;497;p3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498" name="Google Shape;498;p33"/>
          <p:cNvSpPr/>
          <p:nvPr/>
        </p:nvSpPr>
        <p:spPr>
          <a:xfrm>
            <a:off x="5598475" y="2022025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33"/>
          <p:cNvSpPr/>
          <p:nvPr/>
        </p:nvSpPr>
        <p:spPr>
          <a:xfrm>
            <a:off x="6248825" y="13607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33"/>
          <p:cNvSpPr/>
          <p:nvPr/>
        </p:nvSpPr>
        <p:spPr>
          <a:xfrm>
            <a:off x="7227125" y="13607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33"/>
          <p:cNvSpPr/>
          <p:nvPr/>
        </p:nvSpPr>
        <p:spPr>
          <a:xfrm>
            <a:off x="7834950" y="2022025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33"/>
          <p:cNvSpPr/>
          <p:nvPr/>
        </p:nvSpPr>
        <p:spPr>
          <a:xfrm>
            <a:off x="5598475" y="27956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33"/>
          <p:cNvSpPr/>
          <p:nvPr/>
        </p:nvSpPr>
        <p:spPr>
          <a:xfrm>
            <a:off x="7834950" y="27956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33"/>
          <p:cNvSpPr/>
          <p:nvPr/>
        </p:nvSpPr>
        <p:spPr>
          <a:xfrm>
            <a:off x="6248825" y="34624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33"/>
          <p:cNvSpPr/>
          <p:nvPr/>
        </p:nvSpPr>
        <p:spPr>
          <a:xfrm>
            <a:off x="7227125" y="34624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6" name="Google Shape;506;p33"/>
          <p:cNvCxnSpPr>
            <a:stCxn id="499" idx="6"/>
            <a:endCxn id="500" idx="2"/>
          </p:cNvCxnSpPr>
          <p:nvPr/>
        </p:nvCxnSpPr>
        <p:spPr>
          <a:xfrm>
            <a:off x="6394625" y="1433600"/>
            <a:ext cx="832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7" name="Google Shape;507;p33"/>
          <p:cNvCxnSpPr>
            <a:stCxn id="500" idx="5"/>
            <a:endCxn id="501" idx="1"/>
          </p:cNvCxnSpPr>
          <p:nvPr/>
        </p:nvCxnSpPr>
        <p:spPr>
          <a:xfrm>
            <a:off x="7351573" y="1485148"/>
            <a:ext cx="504600" cy="55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08" name="Google Shape;508;p33"/>
          <p:cNvCxnSpPr>
            <a:stCxn id="501" idx="4"/>
            <a:endCxn id="503" idx="0"/>
          </p:cNvCxnSpPr>
          <p:nvPr/>
        </p:nvCxnSpPr>
        <p:spPr>
          <a:xfrm>
            <a:off x="7907850" y="2167825"/>
            <a:ext cx="0" cy="6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9" name="Google Shape;509;p33"/>
          <p:cNvCxnSpPr>
            <a:stCxn id="503" idx="3"/>
            <a:endCxn id="505" idx="7"/>
          </p:cNvCxnSpPr>
          <p:nvPr/>
        </p:nvCxnSpPr>
        <p:spPr>
          <a:xfrm flipH="1">
            <a:off x="7351702" y="2920048"/>
            <a:ext cx="504600" cy="56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0" name="Google Shape;510;p33"/>
          <p:cNvCxnSpPr>
            <a:stCxn id="505" idx="2"/>
            <a:endCxn id="504" idx="6"/>
          </p:cNvCxnSpPr>
          <p:nvPr/>
        </p:nvCxnSpPr>
        <p:spPr>
          <a:xfrm rot="10800000">
            <a:off x="6394625" y="3535300"/>
            <a:ext cx="832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1" name="Google Shape;511;p33"/>
          <p:cNvCxnSpPr>
            <a:stCxn id="504" idx="1"/>
            <a:endCxn id="502" idx="5"/>
          </p:cNvCxnSpPr>
          <p:nvPr/>
        </p:nvCxnSpPr>
        <p:spPr>
          <a:xfrm rot="10800000">
            <a:off x="5722977" y="2920052"/>
            <a:ext cx="547200" cy="56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2" name="Google Shape;512;p33"/>
          <p:cNvCxnSpPr>
            <a:stCxn id="502" idx="0"/>
            <a:endCxn id="498" idx="4"/>
          </p:cNvCxnSpPr>
          <p:nvPr/>
        </p:nvCxnSpPr>
        <p:spPr>
          <a:xfrm rot="10800000">
            <a:off x="5671375" y="2167700"/>
            <a:ext cx="0" cy="6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3" name="Google Shape;513;p33"/>
          <p:cNvCxnSpPr>
            <a:stCxn id="498" idx="7"/>
            <a:endCxn id="499" idx="3"/>
          </p:cNvCxnSpPr>
          <p:nvPr/>
        </p:nvCxnSpPr>
        <p:spPr>
          <a:xfrm flipH="1" rot="10800000">
            <a:off x="5722923" y="1485077"/>
            <a:ext cx="547200" cy="55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4" name="Google Shape;514;p33"/>
          <p:cNvSpPr txBox="1"/>
          <p:nvPr/>
        </p:nvSpPr>
        <p:spPr>
          <a:xfrm>
            <a:off x="7389225" y="971900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15" name="Google Shape;515;p33"/>
          <p:cNvSpPr txBox="1"/>
          <p:nvPr/>
        </p:nvSpPr>
        <p:spPr>
          <a:xfrm>
            <a:off x="8082075" y="1676925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GB"/>
              <a:t>The data will continue to move around the ring until it reaches its destination. </a:t>
            </a:r>
            <a:endParaRPr/>
          </a:p>
        </p:txBody>
      </p:sp>
      <p:sp>
        <p:nvSpPr>
          <p:cNvPr id="521" name="Google Shape;521;p3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Network topologies</a:t>
            </a:r>
            <a:endParaRPr/>
          </a:p>
        </p:txBody>
      </p:sp>
      <p:sp>
        <p:nvSpPr>
          <p:cNvPr id="522" name="Google Shape;522;p3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3" name="Google Shape;523;p3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524" name="Google Shape;524;p34"/>
          <p:cNvSpPr/>
          <p:nvPr/>
        </p:nvSpPr>
        <p:spPr>
          <a:xfrm>
            <a:off x="5598475" y="2022025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4"/>
          <p:cNvSpPr/>
          <p:nvPr/>
        </p:nvSpPr>
        <p:spPr>
          <a:xfrm>
            <a:off x="6248825" y="13607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4"/>
          <p:cNvSpPr/>
          <p:nvPr/>
        </p:nvSpPr>
        <p:spPr>
          <a:xfrm>
            <a:off x="7227125" y="13607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4"/>
          <p:cNvSpPr/>
          <p:nvPr/>
        </p:nvSpPr>
        <p:spPr>
          <a:xfrm>
            <a:off x="7834950" y="2022025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34"/>
          <p:cNvSpPr/>
          <p:nvPr/>
        </p:nvSpPr>
        <p:spPr>
          <a:xfrm>
            <a:off x="5598475" y="27956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34"/>
          <p:cNvSpPr/>
          <p:nvPr/>
        </p:nvSpPr>
        <p:spPr>
          <a:xfrm>
            <a:off x="7834950" y="27956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34"/>
          <p:cNvSpPr/>
          <p:nvPr/>
        </p:nvSpPr>
        <p:spPr>
          <a:xfrm>
            <a:off x="6248825" y="34624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34"/>
          <p:cNvSpPr/>
          <p:nvPr/>
        </p:nvSpPr>
        <p:spPr>
          <a:xfrm>
            <a:off x="7227125" y="34624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2" name="Google Shape;532;p34"/>
          <p:cNvCxnSpPr>
            <a:stCxn id="525" idx="6"/>
            <a:endCxn id="526" idx="2"/>
          </p:cNvCxnSpPr>
          <p:nvPr/>
        </p:nvCxnSpPr>
        <p:spPr>
          <a:xfrm>
            <a:off x="6394625" y="1433600"/>
            <a:ext cx="832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3" name="Google Shape;533;p34"/>
          <p:cNvCxnSpPr>
            <a:stCxn id="526" idx="5"/>
            <a:endCxn id="527" idx="1"/>
          </p:cNvCxnSpPr>
          <p:nvPr/>
        </p:nvCxnSpPr>
        <p:spPr>
          <a:xfrm>
            <a:off x="7351573" y="1485148"/>
            <a:ext cx="504600" cy="55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34" name="Google Shape;534;p34"/>
          <p:cNvCxnSpPr>
            <a:stCxn id="527" idx="4"/>
            <a:endCxn id="529" idx="0"/>
          </p:cNvCxnSpPr>
          <p:nvPr/>
        </p:nvCxnSpPr>
        <p:spPr>
          <a:xfrm>
            <a:off x="7907850" y="2167825"/>
            <a:ext cx="0" cy="6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5" name="Google Shape;535;p34"/>
          <p:cNvCxnSpPr>
            <a:stCxn id="529" idx="3"/>
            <a:endCxn id="531" idx="7"/>
          </p:cNvCxnSpPr>
          <p:nvPr/>
        </p:nvCxnSpPr>
        <p:spPr>
          <a:xfrm flipH="1">
            <a:off x="7351702" y="2920048"/>
            <a:ext cx="504600" cy="56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6" name="Google Shape;536;p34"/>
          <p:cNvCxnSpPr>
            <a:stCxn id="531" idx="2"/>
            <a:endCxn id="530" idx="6"/>
          </p:cNvCxnSpPr>
          <p:nvPr/>
        </p:nvCxnSpPr>
        <p:spPr>
          <a:xfrm rot="10800000">
            <a:off x="6394625" y="3535300"/>
            <a:ext cx="832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7" name="Google Shape;537;p34"/>
          <p:cNvCxnSpPr>
            <a:stCxn id="530" idx="1"/>
            <a:endCxn id="528" idx="5"/>
          </p:cNvCxnSpPr>
          <p:nvPr/>
        </p:nvCxnSpPr>
        <p:spPr>
          <a:xfrm rot="10800000">
            <a:off x="5722977" y="2920052"/>
            <a:ext cx="547200" cy="56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8" name="Google Shape;538;p34"/>
          <p:cNvCxnSpPr>
            <a:stCxn id="528" idx="0"/>
            <a:endCxn id="524" idx="4"/>
          </p:cNvCxnSpPr>
          <p:nvPr/>
        </p:nvCxnSpPr>
        <p:spPr>
          <a:xfrm rot="10800000">
            <a:off x="5671375" y="2167700"/>
            <a:ext cx="0" cy="6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9" name="Google Shape;539;p34"/>
          <p:cNvCxnSpPr>
            <a:stCxn id="524" idx="7"/>
            <a:endCxn id="525" idx="3"/>
          </p:cNvCxnSpPr>
          <p:nvPr/>
        </p:nvCxnSpPr>
        <p:spPr>
          <a:xfrm flipH="1" rot="10800000">
            <a:off x="5722923" y="1485077"/>
            <a:ext cx="547200" cy="55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0" name="Google Shape;540;p34"/>
          <p:cNvSpPr txBox="1"/>
          <p:nvPr/>
        </p:nvSpPr>
        <p:spPr>
          <a:xfrm>
            <a:off x="7389225" y="971900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1" name="Google Shape;541;p34"/>
          <p:cNvSpPr txBox="1"/>
          <p:nvPr/>
        </p:nvSpPr>
        <p:spPr>
          <a:xfrm>
            <a:off x="8089475" y="1688325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2" name="Google Shape;542;p34"/>
          <p:cNvSpPr txBox="1"/>
          <p:nvPr/>
        </p:nvSpPr>
        <p:spPr>
          <a:xfrm>
            <a:off x="8257663" y="1846263"/>
            <a:ext cx="3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980000"/>
                </a:solidFill>
                <a:latin typeface="Quicksand"/>
                <a:ea typeface="Quicksand"/>
                <a:cs typeface="Quicksand"/>
                <a:sym typeface="Quicksand"/>
              </a:rPr>
              <a:t>╳</a:t>
            </a:r>
            <a:endParaRPr b="0" i="0" sz="1400" u="none" cap="none" strike="noStrike">
              <a:solidFill>
                <a:srgbClr val="98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5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GB"/>
              <a:t>The data will continue to move around the ring until it reaches its destination. </a:t>
            </a:r>
            <a:endParaRPr/>
          </a:p>
        </p:txBody>
      </p:sp>
      <p:sp>
        <p:nvSpPr>
          <p:cNvPr id="548" name="Google Shape;548;p3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Network topologies</a:t>
            </a:r>
            <a:endParaRPr/>
          </a:p>
        </p:txBody>
      </p:sp>
      <p:sp>
        <p:nvSpPr>
          <p:cNvPr id="549" name="Google Shape;549;p3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0" name="Google Shape;550;p3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551" name="Google Shape;551;p35"/>
          <p:cNvSpPr/>
          <p:nvPr/>
        </p:nvSpPr>
        <p:spPr>
          <a:xfrm>
            <a:off x="5598475" y="2022025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35"/>
          <p:cNvSpPr/>
          <p:nvPr/>
        </p:nvSpPr>
        <p:spPr>
          <a:xfrm>
            <a:off x="6248825" y="13607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35"/>
          <p:cNvSpPr/>
          <p:nvPr/>
        </p:nvSpPr>
        <p:spPr>
          <a:xfrm>
            <a:off x="7227125" y="13607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35"/>
          <p:cNvSpPr/>
          <p:nvPr/>
        </p:nvSpPr>
        <p:spPr>
          <a:xfrm>
            <a:off x="7834950" y="2022025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35"/>
          <p:cNvSpPr/>
          <p:nvPr/>
        </p:nvSpPr>
        <p:spPr>
          <a:xfrm>
            <a:off x="5598475" y="27956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35"/>
          <p:cNvSpPr/>
          <p:nvPr/>
        </p:nvSpPr>
        <p:spPr>
          <a:xfrm>
            <a:off x="7834950" y="27956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35"/>
          <p:cNvSpPr/>
          <p:nvPr/>
        </p:nvSpPr>
        <p:spPr>
          <a:xfrm>
            <a:off x="6248825" y="34624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35"/>
          <p:cNvSpPr/>
          <p:nvPr/>
        </p:nvSpPr>
        <p:spPr>
          <a:xfrm>
            <a:off x="7227125" y="34624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9" name="Google Shape;559;p35"/>
          <p:cNvCxnSpPr>
            <a:stCxn id="552" idx="6"/>
            <a:endCxn id="553" idx="2"/>
          </p:cNvCxnSpPr>
          <p:nvPr/>
        </p:nvCxnSpPr>
        <p:spPr>
          <a:xfrm>
            <a:off x="6394625" y="1433600"/>
            <a:ext cx="832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0" name="Google Shape;560;p35"/>
          <p:cNvCxnSpPr>
            <a:stCxn id="553" idx="5"/>
            <a:endCxn id="554" idx="1"/>
          </p:cNvCxnSpPr>
          <p:nvPr/>
        </p:nvCxnSpPr>
        <p:spPr>
          <a:xfrm>
            <a:off x="7351573" y="1485148"/>
            <a:ext cx="504600" cy="55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61" name="Google Shape;561;p35"/>
          <p:cNvCxnSpPr>
            <a:stCxn id="554" idx="4"/>
            <a:endCxn id="556" idx="0"/>
          </p:cNvCxnSpPr>
          <p:nvPr/>
        </p:nvCxnSpPr>
        <p:spPr>
          <a:xfrm>
            <a:off x="7907850" y="2167825"/>
            <a:ext cx="0" cy="6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62" name="Google Shape;562;p35"/>
          <p:cNvCxnSpPr>
            <a:stCxn id="556" idx="3"/>
            <a:endCxn id="558" idx="7"/>
          </p:cNvCxnSpPr>
          <p:nvPr/>
        </p:nvCxnSpPr>
        <p:spPr>
          <a:xfrm flipH="1">
            <a:off x="7351702" y="2920048"/>
            <a:ext cx="504600" cy="56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3" name="Google Shape;563;p35"/>
          <p:cNvCxnSpPr>
            <a:stCxn id="558" idx="2"/>
            <a:endCxn id="557" idx="6"/>
          </p:cNvCxnSpPr>
          <p:nvPr/>
        </p:nvCxnSpPr>
        <p:spPr>
          <a:xfrm rot="10800000">
            <a:off x="6394625" y="3535300"/>
            <a:ext cx="832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4" name="Google Shape;564;p35"/>
          <p:cNvCxnSpPr>
            <a:stCxn id="557" idx="1"/>
            <a:endCxn id="555" idx="5"/>
          </p:cNvCxnSpPr>
          <p:nvPr/>
        </p:nvCxnSpPr>
        <p:spPr>
          <a:xfrm rot="10800000">
            <a:off x="5722977" y="2920052"/>
            <a:ext cx="547200" cy="56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5" name="Google Shape;565;p35"/>
          <p:cNvCxnSpPr>
            <a:stCxn id="555" idx="0"/>
            <a:endCxn id="551" idx="4"/>
          </p:cNvCxnSpPr>
          <p:nvPr/>
        </p:nvCxnSpPr>
        <p:spPr>
          <a:xfrm rot="10800000">
            <a:off x="5671375" y="2167700"/>
            <a:ext cx="0" cy="6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6" name="Google Shape;566;p35"/>
          <p:cNvCxnSpPr>
            <a:stCxn id="551" idx="7"/>
            <a:endCxn id="552" idx="3"/>
          </p:cNvCxnSpPr>
          <p:nvPr/>
        </p:nvCxnSpPr>
        <p:spPr>
          <a:xfrm flipH="1" rot="10800000">
            <a:off x="5722923" y="1485077"/>
            <a:ext cx="547200" cy="55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7" name="Google Shape;567;p35"/>
          <p:cNvSpPr txBox="1"/>
          <p:nvPr/>
        </p:nvSpPr>
        <p:spPr>
          <a:xfrm>
            <a:off x="7389225" y="971900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68" name="Google Shape;568;p35"/>
          <p:cNvSpPr txBox="1"/>
          <p:nvPr/>
        </p:nvSpPr>
        <p:spPr>
          <a:xfrm>
            <a:off x="8089475" y="1688325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69" name="Google Shape;569;p35"/>
          <p:cNvSpPr txBox="1"/>
          <p:nvPr/>
        </p:nvSpPr>
        <p:spPr>
          <a:xfrm>
            <a:off x="8257663" y="1846263"/>
            <a:ext cx="3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980000"/>
                </a:solidFill>
                <a:latin typeface="Quicksand"/>
                <a:ea typeface="Quicksand"/>
                <a:cs typeface="Quicksand"/>
                <a:sym typeface="Quicksand"/>
              </a:rPr>
              <a:t>╳</a:t>
            </a:r>
            <a:endParaRPr b="0" i="0" sz="1400" u="none" cap="none" strike="noStrike">
              <a:solidFill>
                <a:srgbClr val="98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70" name="Google Shape;570;p35"/>
          <p:cNvSpPr txBox="1"/>
          <p:nvPr/>
        </p:nvSpPr>
        <p:spPr>
          <a:xfrm>
            <a:off x="8119825" y="2637650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6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GB"/>
              <a:t>The data will continue to move around the ring until it reaches its destination. </a:t>
            </a:r>
            <a:endParaRPr/>
          </a:p>
        </p:txBody>
      </p:sp>
      <p:sp>
        <p:nvSpPr>
          <p:cNvPr id="576" name="Google Shape;576;p3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Network topologies</a:t>
            </a:r>
            <a:endParaRPr/>
          </a:p>
        </p:txBody>
      </p:sp>
      <p:sp>
        <p:nvSpPr>
          <p:cNvPr id="577" name="Google Shape;577;p3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8" name="Google Shape;578;p3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579" name="Google Shape;579;p36"/>
          <p:cNvSpPr/>
          <p:nvPr/>
        </p:nvSpPr>
        <p:spPr>
          <a:xfrm>
            <a:off x="5598475" y="2022025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36"/>
          <p:cNvSpPr/>
          <p:nvPr/>
        </p:nvSpPr>
        <p:spPr>
          <a:xfrm>
            <a:off x="6248825" y="13607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36"/>
          <p:cNvSpPr/>
          <p:nvPr/>
        </p:nvSpPr>
        <p:spPr>
          <a:xfrm>
            <a:off x="7227125" y="13607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36"/>
          <p:cNvSpPr/>
          <p:nvPr/>
        </p:nvSpPr>
        <p:spPr>
          <a:xfrm>
            <a:off x="7834950" y="2022025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36"/>
          <p:cNvSpPr/>
          <p:nvPr/>
        </p:nvSpPr>
        <p:spPr>
          <a:xfrm>
            <a:off x="5598475" y="27956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36"/>
          <p:cNvSpPr/>
          <p:nvPr/>
        </p:nvSpPr>
        <p:spPr>
          <a:xfrm>
            <a:off x="7834950" y="27956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36"/>
          <p:cNvSpPr/>
          <p:nvPr/>
        </p:nvSpPr>
        <p:spPr>
          <a:xfrm>
            <a:off x="6248825" y="34624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36"/>
          <p:cNvSpPr/>
          <p:nvPr/>
        </p:nvSpPr>
        <p:spPr>
          <a:xfrm>
            <a:off x="7227125" y="34624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7" name="Google Shape;587;p36"/>
          <p:cNvCxnSpPr>
            <a:stCxn id="580" idx="6"/>
            <a:endCxn id="581" idx="2"/>
          </p:cNvCxnSpPr>
          <p:nvPr/>
        </p:nvCxnSpPr>
        <p:spPr>
          <a:xfrm>
            <a:off x="6394625" y="1433600"/>
            <a:ext cx="832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8" name="Google Shape;588;p36"/>
          <p:cNvCxnSpPr>
            <a:stCxn id="581" idx="5"/>
            <a:endCxn id="582" idx="1"/>
          </p:cNvCxnSpPr>
          <p:nvPr/>
        </p:nvCxnSpPr>
        <p:spPr>
          <a:xfrm>
            <a:off x="7351573" y="1485148"/>
            <a:ext cx="504600" cy="55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89" name="Google Shape;589;p36"/>
          <p:cNvCxnSpPr>
            <a:stCxn id="582" idx="4"/>
            <a:endCxn id="584" idx="0"/>
          </p:cNvCxnSpPr>
          <p:nvPr/>
        </p:nvCxnSpPr>
        <p:spPr>
          <a:xfrm>
            <a:off x="7907850" y="2167825"/>
            <a:ext cx="0" cy="6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90" name="Google Shape;590;p36"/>
          <p:cNvCxnSpPr>
            <a:stCxn id="584" idx="3"/>
            <a:endCxn id="586" idx="7"/>
          </p:cNvCxnSpPr>
          <p:nvPr/>
        </p:nvCxnSpPr>
        <p:spPr>
          <a:xfrm flipH="1">
            <a:off x="7351702" y="2920048"/>
            <a:ext cx="504600" cy="56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1" name="Google Shape;591;p36"/>
          <p:cNvCxnSpPr>
            <a:stCxn id="586" idx="2"/>
            <a:endCxn id="585" idx="6"/>
          </p:cNvCxnSpPr>
          <p:nvPr/>
        </p:nvCxnSpPr>
        <p:spPr>
          <a:xfrm rot="10800000">
            <a:off x="6394625" y="3535300"/>
            <a:ext cx="832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2" name="Google Shape;592;p36"/>
          <p:cNvCxnSpPr>
            <a:stCxn id="585" idx="1"/>
            <a:endCxn id="583" idx="5"/>
          </p:cNvCxnSpPr>
          <p:nvPr/>
        </p:nvCxnSpPr>
        <p:spPr>
          <a:xfrm rot="10800000">
            <a:off x="5722977" y="2920052"/>
            <a:ext cx="547200" cy="56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3" name="Google Shape;593;p36"/>
          <p:cNvCxnSpPr>
            <a:stCxn id="583" idx="0"/>
            <a:endCxn id="579" idx="4"/>
          </p:cNvCxnSpPr>
          <p:nvPr/>
        </p:nvCxnSpPr>
        <p:spPr>
          <a:xfrm rot="10800000">
            <a:off x="5671375" y="2167700"/>
            <a:ext cx="0" cy="6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4" name="Google Shape;594;p36"/>
          <p:cNvCxnSpPr>
            <a:stCxn id="579" idx="7"/>
            <a:endCxn id="580" idx="3"/>
          </p:cNvCxnSpPr>
          <p:nvPr/>
        </p:nvCxnSpPr>
        <p:spPr>
          <a:xfrm flipH="1" rot="10800000">
            <a:off x="5722923" y="1485077"/>
            <a:ext cx="547200" cy="55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5" name="Google Shape;595;p36"/>
          <p:cNvSpPr txBox="1"/>
          <p:nvPr/>
        </p:nvSpPr>
        <p:spPr>
          <a:xfrm>
            <a:off x="7389225" y="971900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96" name="Google Shape;596;p36"/>
          <p:cNvSpPr txBox="1"/>
          <p:nvPr/>
        </p:nvSpPr>
        <p:spPr>
          <a:xfrm>
            <a:off x="8089475" y="1688325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97" name="Google Shape;597;p36"/>
          <p:cNvSpPr txBox="1"/>
          <p:nvPr/>
        </p:nvSpPr>
        <p:spPr>
          <a:xfrm>
            <a:off x="8257663" y="1846263"/>
            <a:ext cx="3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980000"/>
                </a:solidFill>
                <a:latin typeface="Quicksand"/>
                <a:ea typeface="Quicksand"/>
                <a:cs typeface="Quicksand"/>
                <a:sym typeface="Quicksand"/>
              </a:rPr>
              <a:t>╳</a:t>
            </a:r>
            <a:endParaRPr b="0" i="0" sz="1400" u="none" cap="none" strike="noStrike">
              <a:solidFill>
                <a:srgbClr val="98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98" name="Google Shape;598;p36"/>
          <p:cNvSpPr txBox="1"/>
          <p:nvPr/>
        </p:nvSpPr>
        <p:spPr>
          <a:xfrm>
            <a:off x="8119825" y="2637650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99" name="Google Shape;599;p36"/>
          <p:cNvSpPr txBox="1"/>
          <p:nvPr/>
        </p:nvSpPr>
        <p:spPr>
          <a:xfrm>
            <a:off x="8294638" y="2799563"/>
            <a:ext cx="3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980000"/>
                </a:solidFill>
                <a:latin typeface="Quicksand"/>
                <a:ea typeface="Quicksand"/>
                <a:cs typeface="Quicksand"/>
                <a:sym typeface="Quicksand"/>
              </a:rPr>
              <a:t>╳</a:t>
            </a:r>
            <a:endParaRPr b="0" i="0" sz="1400" u="none" cap="none" strike="noStrike">
              <a:solidFill>
                <a:srgbClr val="98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7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GB"/>
              <a:t>The data will continue to move around the ring until it reaches its destination. </a:t>
            </a:r>
            <a:endParaRPr/>
          </a:p>
        </p:txBody>
      </p:sp>
      <p:sp>
        <p:nvSpPr>
          <p:cNvPr id="605" name="Google Shape;605;p3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Network topologies</a:t>
            </a:r>
            <a:endParaRPr/>
          </a:p>
        </p:txBody>
      </p:sp>
      <p:sp>
        <p:nvSpPr>
          <p:cNvPr id="606" name="Google Shape;606;p3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07" name="Google Shape;607;p3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608" name="Google Shape;608;p37"/>
          <p:cNvSpPr/>
          <p:nvPr/>
        </p:nvSpPr>
        <p:spPr>
          <a:xfrm>
            <a:off x="5598475" y="2022025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37"/>
          <p:cNvSpPr/>
          <p:nvPr/>
        </p:nvSpPr>
        <p:spPr>
          <a:xfrm>
            <a:off x="6248825" y="13607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37"/>
          <p:cNvSpPr/>
          <p:nvPr/>
        </p:nvSpPr>
        <p:spPr>
          <a:xfrm>
            <a:off x="7227125" y="13607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37"/>
          <p:cNvSpPr/>
          <p:nvPr/>
        </p:nvSpPr>
        <p:spPr>
          <a:xfrm>
            <a:off x="7834950" y="2022025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37"/>
          <p:cNvSpPr/>
          <p:nvPr/>
        </p:nvSpPr>
        <p:spPr>
          <a:xfrm>
            <a:off x="5598475" y="27956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37"/>
          <p:cNvSpPr/>
          <p:nvPr/>
        </p:nvSpPr>
        <p:spPr>
          <a:xfrm>
            <a:off x="7834950" y="27956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37"/>
          <p:cNvSpPr/>
          <p:nvPr/>
        </p:nvSpPr>
        <p:spPr>
          <a:xfrm>
            <a:off x="6248825" y="34624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37"/>
          <p:cNvSpPr/>
          <p:nvPr/>
        </p:nvSpPr>
        <p:spPr>
          <a:xfrm>
            <a:off x="7227125" y="34624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6" name="Google Shape;616;p37"/>
          <p:cNvCxnSpPr>
            <a:stCxn id="609" idx="6"/>
            <a:endCxn id="610" idx="2"/>
          </p:cNvCxnSpPr>
          <p:nvPr/>
        </p:nvCxnSpPr>
        <p:spPr>
          <a:xfrm>
            <a:off x="6394625" y="1433600"/>
            <a:ext cx="832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7" name="Google Shape;617;p37"/>
          <p:cNvCxnSpPr>
            <a:stCxn id="610" idx="5"/>
            <a:endCxn id="611" idx="1"/>
          </p:cNvCxnSpPr>
          <p:nvPr/>
        </p:nvCxnSpPr>
        <p:spPr>
          <a:xfrm>
            <a:off x="7351573" y="1485148"/>
            <a:ext cx="504600" cy="55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18" name="Google Shape;618;p37"/>
          <p:cNvCxnSpPr>
            <a:stCxn id="611" idx="4"/>
            <a:endCxn id="613" idx="0"/>
          </p:cNvCxnSpPr>
          <p:nvPr/>
        </p:nvCxnSpPr>
        <p:spPr>
          <a:xfrm>
            <a:off x="7907850" y="2167825"/>
            <a:ext cx="0" cy="6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19" name="Google Shape;619;p37"/>
          <p:cNvCxnSpPr>
            <a:stCxn id="613" idx="3"/>
            <a:endCxn id="615" idx="7"/>
          </p:cNvCxnSpPr>
          <p:nvPr/>
        </p:nvCxnSpPr>
        <p:spPr>
          <a:xfrm flipH="1">
            <a:off x="7351702" y="2920048"/>
            <a:ext cx="504600" cy="56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20" name="Google Shape;620;p37"/>
          <p:cNvCxnSpPr>
            <a:stCxn id="615" idx="2"/>
            <a:endCxn id="614" idx="6"/>
          </p:cNvCxnSpPr>
          <p:nvPr/>
        </p:nvCxnSpPr>
        <p:spPr>
          <a:xfrm rot="10800000">
            <a:off x="6394625" y="3535300"/>
            <a:ext cx="832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1" name="Google Shape;621;p37"/>
          <p:cNvCxnSpPr>
            <a:stCxn id="614" idx="1"/>
            <a:endCxn id="612" idx="5"/>
          </p:cNvCxnSpPr>
          <p:nvPr/>
        </p:nvCxnSpPr>
        <p:spPr>
          <a:xfrm rot="10800000">
            <a:off x="5722977" y="2920052"/>
            <a:ext cx="547200" cy="56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2" name="Google Shape;622;p37"/>
          <p:cNvCxnSpPr>
            <a:stCxn id="612" idx="0"/>
            <a:endCxn id="608" idx="4"/>
          </p:cNvCxnSpPr>
          <p:nvPr/>
        </p:nvCxnSpPr>
        <p:spPr>
          <a:xfrm rot="10800000">
            <a:off x="5671375" y="2167700"/>
            <a:ext cx="0" cy="6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3" name="Google Shape;623;p37"/>
          <p:cNvCxnSpPr>
            <a:stCxn id="608" idx="7"/>
            <a:endCxn id="609" idx="3"/>
          </p:cNvCxnSpPr>
          <p:nvPr/>
        </p:nvCxnSpPr>
        <p:spPr>
          <a:xfrm flipH="1" rot="10800000">
            <a:off x="5722923" y="1485077"/>
            <a:ext cx="547200" cy="55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4" name="Google Shape;624;p37"/>
          <p:cNvSpPr txBox="1"/>
          <p:nvPr/>
        </p:nvSpPr>
        <p:spPr>
          <a:xfrm>
            <a:off x="7389225" y="971900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25" name="Google Shape;625;p37"/>
          <p:cNvSpPr txBox="1"/>
          <p:nvPr/>
        </p:nvSpPr>
        <p:spPr>
          <a:xfrm>
            <a:off x="8089475" y="1688325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26" name="Google Shape;626;p37"/>
          <p:cNvSpPr txBox="1"/>
          <p:nvPr/>
        </p:nvSpPr>
        <p:spPr>
          <a:xfrm>
            <a:off x="8257663" y="1846263"/>
            <a:ext cx="3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980000"/>
                </a:solidFill>
                <a:latin typeface="Quicksand"/>
                <a:ea typeface="Quicksand"/>
                <a:cs typeface="Quicksand"/>
                <a:sym typeface="Quicksand"/>
              </a:rPr>
              <a:t>╳</a:t>
            </a:r>
            <a:endParaRPr b="0" i="0" sz="1400" u="none" cap="none" strike="noStrike">
              <a:solidFill>
                <a:srgbClr val="98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27" name="Google Shape;627;p37"/>
          <p:cNvSpPr txBox="1"/>
          <p:nvPr/>
        </p:nvSpPr>
        <p:spPr>
          <a:xfrm>
            <a:off x="8119825" y="2637650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28" name="Google Shape;628;p37"/>
          <p:cNvSpPr txBox="1"/>
          <p:nvPr/>
        </p:nvSpPr>
        <p:spPr>
          <a:xfrm>
            <a:off x="8294638" y="2799563"/>
            <a:ext cx="3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980000"/>
                </a:solidFill>
                <a:latin typeface="Quicksand"/>
                <a:ea typeface="Quicksand"/>
                <a:cs typeface="Quicksand"/>
                <a:sym typeface="Quicksand"/>
              </a:rPr>
              <a:t>╳</a:t>
            </a:r>
            <a:endParaRPr b="0" i="0" sz="1400" u="none" cap="none" strike="noStrike">
              <a:solidFill>
                <a:srgbClr val="98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29" name="Google Shape;629;p37"/>
          <p:cNvSpPr txBox="1"/>
          <p:nvPr/>
        </p:nvSpPr>
        <p:spPr>
          <a:xfrm>
            <a:off x="7427000" y="3535300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In a </a:t>
            </a:r>
            <a:r>
              <a:rPr b="1" lang="en-GB"/>
              <a:t>peer-to-peer</a:t>
            </a:r>
            <a:r>
              <a:rPr lang="en-GB"/>
              <a:t> network, each workstation can perform the role of the client and the server. The roles are interchangeable based on the needs of the user.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In a </a:t>
            </a:r>
            <a:r>
              <a:rPr b="1" lang="en-GB"/>
              <a:t>client–server</a:t>
            </a:r>
            <a:r>
              <a:rPr lang="en-GB"/>
              <a:t> network there is a dedicated server to fulfil the requests of the client. </a:t>
            </a:r>
            <a:endParaRPr/>
          </a:p>
        </p:txBody>
      </p:sp>
      <p:sp>
        <p:nvSpPr>
          <p:cNvPr id="66" name="Google Shape;66;p1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Compare two network models</a:t>
            </a:r>
            <a:endParaRPr/>
          </a:p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8" name="Google Shape;68;p1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Starter activity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8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GB"/>
              <a:t>The data will continue to move around the ring until it reaches its destination. </a:t>
            </a:r>
            <a:endParaRPr/>
          </a:p>
        </p:txBody>
      </p:sp>
      <p:sp>
        <p:nvSpPr>
          <p:cNvPr id="635" name="Google Shape;635;p3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Network topologies</a:t>
            </a:r>
            <a:endParaRPr/>
          </a:p>
        </p:txBody>
      </p:sp>
      <p:sp>
        <p:nvSpPr>
          <p:cNvPr id="636" name="Google Shape;636;p3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7" name="Google Shape;637;p3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638" name="Google Shape;638;p38"/>
          <p:cNvSpPr/>
          <p:nvPr/>
        </p:nvSpPr>
        <p:spPr>
          <a:xfrm>
            <a:off x="5598475" y="2022025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38"/>
          <p:cNvSpPr/>
          <p:nvPr/>
        </p:nvSpPr>
        <p:spPr>
          <a:xfrm>
            <a:off x="6248825" y="13607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38"/>
          <p:cNvSpPr/>
          <p:nvPr/>
        </p:nvSpPr>
        <p:spPr>
          <a:xfrm>
            <a:off x="7227125" y="13607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38"/>
          <p:cNvSpPr/>
          <p:nvPr/>
        </p:nvSpPr>
        <p:spPr>
          <a:xfrm>
            <a:off x="7834950" y="2022025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38"/>
          <p:cNvSpPr/>
          <p:nvPr/>
        </p:nvSpPr>
        <p:spPr>
          <a:xfrm>
            <a:off x="5598475" y="27956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38"/>
          <p:cNvSpPr/>
          <p:nvPr/>
        </p:nvSpPr>
        <p:spPr>
          <a:xfrm>
            <a:off x="7834950" y="27956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38"/>
          <p:cNvSpPr/>
          <p:nvPr/>
        </p:nvSpPr>
        <p:spPr>
          <a:xfrm>
            <a:off x="6248825" y="34624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38"/>
          <p:cNvSpPr/>
          <p:nvPr/>
        </p:nvSpPr>
        <p:spPr>
          <a:xfrm>
            <a:off x="7227125" y="34624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6" name="Google Shape;646;p38"/>
          <p:cNvCxnSpPr>
            <a:stCxn id="639" idx="6"/>
            <a:endCxn id="640" idx="2"/>
          </p:cNvCxnSpPr>
          <p:nvPr/>
        </p:nvCxnSpPr>
        <p:spPr>
          <a:xfrm>
            <a:off x="6394625" y="1433600"/>
            <a:ext cx="832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7" name="Google Shape;647;p38"/>
          <p:cNvCxnSpPr>
            <a:stCxn id="640" idx="5"/>
            <a:endCxn id="641" idx="1"/>
          </p:cNvCxnSpPr>
          <p:nvPr/>
        </p:nvCxnSpPr>
        <p:spPr>
          <a:xfrm>
            <a:off x="7351573" y="1485148"/>
            <a:ext cx="504600" cy="55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48" name="Google Shape;648;p38"/>
          <p:cNvCxnSpPr>
            <a:stCxn id="641" idx="4"/>
            <a:endCxn id="643" idx="0"/>
          </p:cNvCxnSpPr>
          <p:nvPr/>
        </p:nvCxnSpPr>
        <p:spPr>
          <a:xfrm>
            <a:off x="7907850" y="2167825"/>
            <a:ext cx="0" cy="6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49" name="Google Shape;649;p38"/>
          <p:cNvCxnSpPr>
            <a:stCxn id="643" idx="3"/>
            <a:endCxn id="645" idx="7"/>
          </p:cNvCxnSpPr>
          <p:nvPr/>
        </p:nvCxnSpPr>
        <p:spPr>
          <a:xfrm flipH="1">
            <a:off x="7351702" y="2920048"/>
            <a:ext cx="504600" cy="56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50" name="Google Shape;650;p38"/>
          <p:cNvCxnSpPr>
            <a:stCxn id="645" idx="2"/>
            <a:endCxn id="644" idx="6"/>
          </p:cNvCxnSpPr>
          <p:nvPr/>
        </p:nvCxnSpPr>
        <p:spPr>
          <a:xfrm rot="10800000">
            <a:off x="6394625" y="3535300"/>
            <a:ext cx="832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1" name="Google Shape;651;p38"/>
          <p:cNvCxnSpPr>
            <a:stCxn id="644" idx="1"/>
            <a:endCxn id="642" idx="5"/>
          </p:cNvCxnSpPr>
          <p:nvPr/>
        </p:nvCxnSpPr>
        <p:spPr>
          <a:xfrm rot="10800000">
            <a:off x="5722977" y="2920052"/>
            <a:ext cx="547200" cy="56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2" name="Google Shape;652;p38"/>
          <p:cNvCxnSpPr>
            <a:stCxn id="642" idx="0"/>
            <a:endCxn id="638" idx="4"/>
          </p:cNvCxnSpPr>
          <p:nvPr/>
        </p:nvCxnSpPr>
        <p:spPr>
          <a:xfrm rot="10800000">
            <a:off x="5671375" y="2167700"/>
            <a:ext cx="0" cy="6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3" name="Google Shape;653;p38"/>
          <p:cNvCxnSpPr>
            <a:stCxn id="638" idx="7"/>
            <a:endCxn id="639" idx="3"/>
          </p:cNvCxnSpPr>
          <p:nvPr/>
        </p:nvCxnSpPr>
        <p:spPr>
          <a:xfrm flipH="1" rot="10800000">
            <a:off x="5722923" y="1485077"/>
            <a:ext cx="547200" cy="55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4" name="Google Shape;654;p38"/>
          <p:cNvSpPr txBox="1"/>
          <p:nvPr/>
        </p:nvSpPr>
        <p:spPr>
          <a:xfrm>
            <a:off x="7389225" y="971900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55" name="Google Shape;655;p38"/>
          <p:cNvSpPr txBox="1"/>
          <p:nvPr/>
        </p:nvSpPr>
        <p:spPr>
          <a:xfrm>
            <a:off x="8089475" y="1688325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56" name="Google Shape;656;p38"/>
          <p:cNvSpPr txBox="1"/>
          <p:nvPr/>
        </p:nvSpPr>
        <p:spPr>
          <a:xfrm>
            <a:off x="8257663" y="1846263"/>
            <a:ext cx="3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980000"/>
                </a:solidFill>
                <a:latin typeface="Quicksand"/>
                <a:ea typeface="Quicksand"/>
                <a:cs typeface="Quicksand"/>
                <a:sym typeface="Quicksand"/>
              </a:rPr>
              <a:t>╳</a:t>
            </a:r>
            <a:endParaRPr b="0" i="0" sz="1400" u="none" cap="none" strike="noStrike">
              <a:solidFill>
                <a:srgbClr val="98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57" name="Google Shape;657;p38"/>
          <p:cNvSpPr txBox="1"/>
          <p:nvPr/>
        </p:nvSpPr>
        <p:spPr>
          <a:xfrm>
            <a:off x="8119825" y="2637650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58" name="Google Shape;658;p38"/>
          <p:cNvSpPr txBox="1"/>
          <p:nvPr/>
        </p:nvSpPr>
        <p:spPr>
          <a:xfrm>
            <a:off x="8294638" y="2799563"/>
            <a:ext cx="3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980000"/>
                </a:solidFill>
                <a:latin typeface="Quicksand"/>
                <a:ea typeface="Quicksand"/>
                <a:cs typeface="Quicksand"/>
                <a:sym typeface="Quicksand"/>
              </a:rPr>
              <a:t>╳</a:t>
            </a:r>
            <a:endParaRPr b="0" i="0" sz="1400" u="none" cap="none" strike="noStrike">
              <a:solidFill>
                <a:srgbClr val="98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59" name="Google Shape;659;p38"/>
          <p:cNvSpPr txBox="1"/>
          <p:nvPr/>
        </p:nvSpPr>
        <p:spPr>
          <a:xfrm>
            <a:off x="7427000" y="3535300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60" name="Google Shape;660;p38"/>
          <p:cNvSpPr txBox="1"/>
          <p:nvPr/>
        </p:nvSpPr>
        <p:spPr>
          <a:xfrm>
            <a:off x="7628250" y="3714588"/>
            <a:ext cx="3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38761D"/>
                </a:solidFill>
                <a:latin typeface="Quicksand"/>
                <a:ea typeface="Quicksand"/>
                <a:cs typeface="Quicksand"/>
                <a:sym typeface="Quicksand"/>
              </a:rPr>
              <a:t>✔</a:t>
            </a:r>
            <a:endParaRPr b="0" i="0" sz="1400" u="none" cap="none" strike="noStrike">
              <a:solidFill>
                <a:srgbClr val="38761D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9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This is a </a:t>
            </a:r>
            <a:r>
              <a:rPr b="1" lang="en-GB"/>
              <a:t>graph </a:t>
            </a:r>
            <a:r>
              <a:rPr lang="en-GB"/>
              <a:t>for a </a:t>
            </a:r>
            <a:r>
              <a:rPr b="1" lang="en-GB"/>
              <a:t>mesh topology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In this arrangement, there are </a:t>
            </a:r>
            <a:r>
              <a:rPr b="1" lang="en-GB"/>
              <a:t>multiple ways</a:t>
            </a:r>
            <a:r>
              <a:rPr lang="en-GB"/>
              <a:t> for data to transfer from one node to another.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In a </a:t>
            </a:r>
            <a:r>
              <a:rPr b="1" lang="en-GB"/>
              <a:t>mesh network</a:t>
            </a:r>
            <a:r>
              <a:rPr lang="en-GB"/>
              <a:t>, each node is connected to at least one other node. It is more common for them to be connected to more than one node. </a:t>
            </a:r>
            <a:endParaRPr/>
          </a:p>
        </p:txBody>
      </p:sp>
      <p:sp>
        <p:nvSpPr>
          <p:cNvPr id="666" name="Google Shape;666;p3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Network topologies</a:t>
            </a:r>
            <a:endParaRPr/>
          </a:p>
        </p:txBody>
      </p:sp>
      <p:sp>
        <p:nvSpPr>
          <p:cNvPr id="667" name="Google Shape;667;p3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68" name="Google Shape;668;p3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669" name="Google Shape;669;p39"/>
          <p:cNvSpPr/>
          <p:nvPr/>
        </p:nvSpPr>
        <p:spPr>
          <a:xfrm>
            <a:off x="5598475" y="2022025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39"/>
          <p:cNvSpPr/>
          <p:nvPr/>
        </p:nvSpPr>
        <p:spPr>
          <a:xfrm>
            <a:off x="6248825" y="13607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39"/>
          <p:cNvSpPr/>
          <p:nvPr/>
        </p:nvSpPr>
        <p:spPr>
          <a:xfrm>
            <a:off x="7227125" y="13607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39"/>
          <p:cNvSpPr/>
          <p:nvPr/>
        </p:nvSpPr>
        <p:spPr>
          <a:xfrm>
            <a:off x="7834950" y="2022025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39"/>
          <p:cNvSpPr/>
          <p:nvPr/>
        </p:nvSpPr>
        <p:spPr>
          <a:xfrm>
            <a:off x="5598475" y="27956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39"/>
          <p:cNvSpPr/>
          <p:nvPr/>
        </p:nvSpPr>
        <p:spPr>
          <a:xfrm>
            <a:off x="7834950" y="27956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39"/>
          <p:cNvSpPr/>
          <p:nvPr/>
        </p:nvSpPr>
        <p:spPr>
          <a:xfrm>
            <a:off x="6248825" y="34624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39"/>
          <p:cNvSpPr/>
          <p:nvPr/>
        </p:nvSpPr>
        <p:spPr>
          <a:xfrm>
            <a:off x="7227125" y="34624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7" name="Google Shape;677;p39"/>
          <p:cNvCxnSpPr>
            <a:stCxn id="670" idx="6"/>
            <a:endCxn id="671" idx="2"/>
          </p:cNvCxnSpPr>
          <p:nvPr/>
        </p:nvCxnSpPr>
        <p:spPr>
          <a:xfrm>
            <a:off x="6394625" y="1433600"/>
            <a:ext cx="832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8" name="Google Shape;678;p39"/>
          <p:cNvCxnSpPr>
            <a:stCxn id="671" idx="5"/>
            <a:endCxn id="672" idx="1"/>
          </p:cNvCxnSpPr>
          <p:nvPr/>
        </p:nvCxnSpPr>
        <p:spPr>
          <a:xfrm>
            <a:off x="7351573" y="1485148"/>
            <a:ext cx="504600" cy="55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9" name="Google Shape;679;p39"/>
          <p:cNvCxnSpPr>
            <a:stCxn id="672" idx="4"/>
            <a:endCxn id="674" idx="0"/>
          </p:cNvCxnSpPr>
          <p:nvPr/>
        </p:nvCxnSpPr>
        <p:spPr>
          <a:xfrm>
            <a:off x="7907850" y="2167825"/>
            <a:ext cx="0" cy="6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0" name="Google Shape;680;p39"/>
          <p:cNvCxnSpPr>
            <a:stCxn id="674" idx="3"/>
            <a:endCxn id="676" idx="7"/>
          </p:cNvCxnSpPr>
          <p:nvPr/>
        </p:nvCxnSpPr>
        <p:spPr>
          <a:xfrm flipH="1">
            <a:off x="7351702" y="2920048"/>
            <a:ext cx="504600" cy="56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1" name="Google Shape;681;p39"/>
          <p:cNvCxnSpPr>
            <a:stCxn id="676" idx="2"/>
            <a:endCxn id="675" idx="6"/>
          </p:cNvCxnSpPr>
          <p:nvPr/>
        </p:nvCxnSpPr>
        <p:spPr>
          <a:xfrm rot="10800000">
            <a:off x="6394625" y="3535300"/>
            <a:ext cx="832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2" name="Google Shape;682;p39"/>
          <p:cNvCxnSpPr>
            <a:stCxn id="675" idx="1"/>
            <a:endCxn id="673" idx="5"/>
          </p:cNvCxnSpPr>
          <p:nvPr/>
        </p:nvCxnSpPr>
        <p:spPr>
          <a:xfrm rot="10800000">
            <a:off x="5722977" y="2920052"/>
            <a:ext cx="547200" cy="56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3" name="Google Shape;683;p39"/>
          <p:cNvCxnSpPr>
            <a:stCxn id="673" idx="0"/>
            <a:endCxn id="669" idx="4"/>
          </p:cNvCxnSpPr>
          <p:nvPr/>
        </p:nvCxnSpPr>
        <p:spPr>
          <a:xfrm rot="10800000">
            <a:off x="5671375" y="2167700"/>
            <a:ext cx="0" cy="6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4" name="Google Shape;684;p39"/>
          <p:cNvCxnSpPr>
            <a:stCxn id="669" idx="7"/>
            <a:endCxn id="670" idx="3"/>
          </p:cNvCxnSpPr>
          <p:nvPr/>
        </p:nvCxnSpPr>
        <p:spPr>
          <a:xfrm flipH="1" rot="10800000">
            <a:off x="5722923" y="1485077"/>
            <a:ext cx="547200" cy="55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5" name="Google Shape;685;p39"/>
          <p:cNvSpPr/>
          <p:nvPr/>
        </p:nvSpPr>
        <p:spPr>
          <a:xfrm>
            <a:off x="5525575" y="12893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39"/>
          <p:cNvSpPr/>
          <p:nvPr/>
        </p:nvSpPr>
        <p:spPr>
          <a:xfrm>
            <a:off x="6449800" y="21021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39"/>
          <p:cNvSpPr/>
          <p:nvPr/>
        </p:nvSpPr>
        <p:spPr>
          <a:xfrm>
            <a:off x="6335000" y="27160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39"/>
          <p:cNvSpPr/>
          <p:nvPr/>
        </p:nvSpPr>
        <p:spPr>
          <a:xfrm>
            <a:off x="7106825" y="25531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39"/>
          <p:cNvSpPr/>
          <p:nvPr/>
        </p:nvSpPr>
        <p:spPr>
          <a:xfrm>
            <a:off x="7010225" y="19204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39"/>
          <p:cNvSpPr/>
          <p:nvPr/>
        </p:nvSpPr>
        <p:spPr>
          <a:xfrm>
            <a:off x="6913675" y="40173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39"/>
          <p:cNvSpPr/>
          <p:nvPr/>
        </p:nvSpPr>
        <p:spPr>
          <a:xfrm>
            <a:off x="5525575" y="36082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2" name="Google Shape;692;p39"/>
          <p:cNvCxnSpPr>
            <a:stCxn id="685" idx="4"/>
            <a:endCxn id="669" idx="0"/>
          </p:cNvCxnSpPr>
          <p:nvPr/>
        </p:nvCxnSpPr>
        <p:spPr>
          <a:xfrm>
            <a:off x="5598475" y="1435100"/>
            <a:ext cx="72900" cy="58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3" name="Google Shape;693;p39"/>
          <p:cNvCxnSpPr>
            <a:stCxn id="685" idx="6"/>
            <a:endCxn id="670" idx="2"/>
          </p:cNvCxnSpPr>
          <p:nvPr/>
        </p:nvCxnSpPr>
        <p:spPr>
          <a:xfrm>
            <a:off x="5671375" y="1362200"/>
            <a:ext cx="577500" cy="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4" name="Google Shape;694;p39"/>
          <p:cNvCxnSpPr>
            <a:stCxn id="673" idx="4"/>
            <a:endCxn id="691" idx="0"/>
          </p:cNvCxnSpPr>
          <p:nvPr/>
        </p:nvCxnSpPr>
        <p:spPr>
          <a:xfrm flipH="1">
            <a:off x="5598475" y="2941400"/>
            <a:ext cx="72900" cy="66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5" name="Google Shape;695;p39"/>
          <p:cNvCxnSpPr>
            <a:stCxn id="691" idx="6"/>
            <a:endCxn id="675" idx="2"/>
          </p:cNvCxnSpPr>
          <p:nvPr/>
        </p:nvCxnSpPr>
        <p:spPr>
          <a:xfrm flipH="1" rot="10800000">
            <a:off x="5671375" y="3535300"/>
            <a:ext cx="577500" cy="14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6" name="Google Shape;696;p39"/>
          <p:cNvCxnSpPr>
            <a:stCxn id="685" idx="3"/>
            <a:endCxn id="691" idx="1"/>
          </p:cNvCxnSpPr>
          <p:nvPr/>
        </p:nvCxnSpPr>
        <p:spPr>
          <a:xfrm>
            <a:off x="5546927" y="1413748"/>
            <a:ext cx="0" cy="221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7" name="Google Shape;697;p39"/>
          <p:cNvCxnSpPr>
            <a:stCxn id="691" idx="5"/>
            <a:endCxn id="690" idx="2"/>
          </p:cNvCxnSpPr>
          <p:nvPr/>
        </p:nvCxnSpPr>
        <p:spPr>
          <a:xfrm>
            <a:off x="5650023" y="3732648"/>
            <a:ext cx="1263600" cy="357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8" name="Google Shape;698;p39"/>
          <p:cNvCxnSpPr>
            <a:stCxn id="675" idx="5"/>
            <a:endCxn id="690" idx="1"/>
          </p:cNvCxnSpPr>
          <p:nvPr/>
        </p:nvCxnSpPr>
        <p:spPr>
          <a:xfrm>
            <a:off x="6373273" y="3586848"/>
            <a:ext cx="561900" cy="45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9" name="Google Shape;699;p39"/>
          <p:cNvCxnSpPr>
            <a:stCxn id="676" idx="3"/>
            <a:endCxn id="690" idx="7"/>
          </p:cNvCxnSpPr>
          <p:nvPr/>
        </p:nvCxnSpPr>
        <p:spPr>
          <a:xfrm flipH="1">
            <a:off x="7038177" y="3586848"/>
            <a:ext cx="210300" cy="45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0" name="Google Shape;700;p39"/>
          <p:cNvCxnSpPr>
            <a:stCxn id="687" idx="4"/>
            <a:endCxn id="675" idx="0"/>
          </p:cNvCxnSpPr>
          <p:nvPr/>
        </p:nvCxnSpPr>
        <p:spPr>
          <a:xfrm flipH="1">
            <a:off x="6321800" y="2861850"/>
            <a:ext cx="86100" cy="60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1" name="Google Shape;701;p39"/>
          <p:cNvCxnSpPr>
            <a:stCxn id="687" idx="2"/>
            <a:endCxn id="673" idx="6"/>
          </p:cNvCxnSpPr>
          <p:nvPr/>
        </p:nvCxnSpPr>
        <p:spPr>
          <a:xfrm flipH="1">
            <a:off x="5744300" y="2788950"/>
            <a:ext cx="590700" cy="7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2" name="Google Shape;702;p39"/>
          <p:cNvCxnSpPr>
            <a:stCxn id="686" idx="4"/>
            <a:endCxn id="687" idx="0"/>
          </p:cNvCxnSpPr>
          <p:nvPr/>
        </p:nvCxnSpPr>
        <p:spPr>
          <a:xfrm flipH="1">
            <a:off x="6407800" y="2247950"/>
            <a:ext cx="114900" cy="46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3" name="Google Shape;703;p39"/>
          <p:cNvCxnSpPr>
            <a:stCxn id="669" idx="6"/>
            <a:endCxn id="686" idx="2"/>
          </p:cNvCxnSpPr>
          <p:nvPr/>
        </p:nvCxnSpPr>
        <p:spPr>
          <a:xfrm>
            <a:off x="5744275" y="2094925"/>
            <a:ext cx="705600" cy="8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4" name="Google Shape;704;p39"/>
          <p:cNvCxnSpPr>
            <a:stCxn id="670" idx="4"/>
            <a:endCxn id="686" idx="0"/>
          </p:cNvCxnSpPr>
          <p:nvPr/>
        </p:nvCxnSpPr>
        <p:spPr>
          <a:xfrm>
            <a:off x="6321725" y="1506500"/>
            <a:ext cx="201000" cy="59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5" name="Google Shape;705;p39"/>
          <p:cNvCxnSpPr>
            <a:stCxn id="670" idx="5"/>
            <a:endCxn id="689" idx="1"/>
          </p:cNvCxnSpPr>
          <p:nvPr/>
        </p:nvCxnSpPr>
        <p:spPr>
          <a:xfrm>
            <a:off x="6373273" y="1485148"/>
            <a:ext cx="658200" cy="45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6" name="Google Shape;706;p39"/>
          <p:cNvCxnSpPr>
            <a:stCxn id="689" idx="0"/>
            <a:endCxn id="671" idx="3"/>
          </p:cNvCxnSpPr>
          <p:nvPr/>
        </p:nvCxnSpPr>
        <p:spPr>
          <a:xfrm flipH="1" rot="10800000">
            <a:off x="7083125" y="1485150"/>
            <a:ext cx="165300" cy="43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7" name="Google Shape;707;p39"/>
          <p:cNvCxnSpPr>
            <a:stCxn id="686" idx="6"/>
            <a:endCxn id="689" idx="3"/>
          </p:cNvCxnSpPr>
          <p:nvPr/>
        </p:nvCxnSpPr>
        <p:spPr>
          <a:xfrm flipH="1" rot="10800000">
            <a:off x="6595600" y="2044850"/>
            <a:ext cx="435900" cy="13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8" name="Google Shape;708;p39"/>
          <p:cNvCxnSpPr>
            <a:stCxn id="687" idx="6"/>
            <a:endCxn id="688" idx="3"/>
          </p:cNvCxnSpPr>
          <p:nvPr/>
        </p:nvCxnSpPr>
        <p:spPr>
          <a:xfrm flipH="1" rot="10800000">
            <a:off x="6480800" y="2677650"/>
            <a:ext cx="647400" cy="11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9" name="Google Shape;709;p39"/>
          <p:cNvCxnSpPr>
            <a:stCxn id="686" idx="5"/>
            <a:endCxn id="688" idx="1"/>
          </p:cNvCxnSpPr>
          <p:nvPr/>
        </p:nvCxnSpPr>
        <p:spPr>
          <a:xfrm>
            <a:off x="6574248" y="2226598"/>
            <a:ext cx="553800" cy="34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0" name="Google Shape;710;p39"/>
          <p:cNvCxnSpPr>
            <a:stCxn id="689" idx="4"/>
            <a:endCxn id="688" idx="0"/>
          </p:cNvCxnSpPr>
          <p:nvPr/>
        </p:nvCxnSpPr>
        <p:spPr>
          <a:xfrm>
            <a:off x="7083125" y="2066250"/>
            <a:ext cx="96600" cy="48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1" name="Google Shape;711;p39"/>
          <p:cNvCxnSpPr>
            <a:stCxn id="688" idx="7"/>
            <a:endCxn id="672" idx="3"/>
          </p:cNvCxnSpPr>
          <p:nvPr/>
        </p:nvCxnSpPr>
        <p:spPr>
          <a:xfrm flipH="1" rot="10800000">
            <a:off x="7231273" y="2146352"/>
            <a:ext cx="624900" cy="42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2" name="Google Shape;712;p39"/>
          <p:cNvCxnSpPr>
            <a:stCxn id="688" idx="5"/>
            <a:endCxn id="674" idx="2"/>
          </p:cNvCxnSpPr>
          <p:nvPr/>
        </p:nvCxnSpPr>
        <p:spPr>
          <a:xfrm>
            <a:off x="7231273" y="2677548"/>
            <a:ext cx="603600" cy="19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3" name="Google Shape;713;p39"/>
          <p:cNvCxnSpPr>
            <a:stCxn id="688" idx="4"/>
            <a:endCxn id="676" idx="0"/>
          </p:cNvCxnSpPr>
          <p:nvPr/>
        </p:nvCxnSpPr>
        <p:spPr>
          <a:xfrm>
            <a:off x="7179725" y="2698900"/>
            <a:ext cx="120300" cy="76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4" name="Google Shape;714;p39"/>
          <p:cNvCxnSpPr>
            <a:stCxn id="688" idx="3"/>
            <a:endCxn id="675" idx="7"/>
          </p:cNvCxnSpPr>
          <p:nvPr/>
        </p:nvCxnSpPr>
        <p:spPr>
          <a:xfrm flipH="1">
            <a:off x="6373377" y="2677548"/>
            <a:ext cx="754800" cy="80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0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GB"/>
              <a:t>In a </a:t>
            </a:r>
            <a:r>
              <a:rPr b="1" lang="en-GB"/>
              <a:t>mesh network</a:t>
            </a:r>
            <a:r>
              <a:rPr lang="en-GB"/>
              <a:t> the most efficient route is typically calculated before transferring the required data. </a:t>
            </a:r>
            <a:endParaRPr/>
          </a:p>
        </p:txBody>
      </p:sp>
      <p:sp>
        <p:nvSpPr>
          <p:cNvPr id="720" name="Google Shape;720;p4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Network topologies</a:t>
            </a:r>
            <a:endParaRPr/>
          </a:p>
        </p:txBody>
      </p:sp>
      <p:sp>
        <p:nvSpPr>
          <p:cNvPr id="721" name="Google Shape;721;p4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22" name="Google Shape;722;p4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723" name="Google Shape;723;p40"/>
          <p:cNvSpPr/>
          <p:nvPr/>
        </p:nvSpPr>
        <p:spPr>
          <a:xfrm>
            <a:off x="5598475" y="2022025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40"/>
          <p:cNvSpPr/>
          <p:nvPr/>
        </p:nvSpPr>
        <p:spPr>
          <a:xfrm>
            <a:off x="6248825" y="13607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40"/>
          <p:cNvSpPr/>
          <p:nvPr/>
        </p:nvSpPr>
        <p:spPr>
          <a:xfrm>
            <a:off x="7227125" y="13607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40"/>
          <p:cNvSpPr/>
          <p:nvPr/>
        </p:nvSpPr>
        <p:spPr>
          <a:xfrm>
            <a:off x="7834950" y="2022025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40"/>
          <p:cNvSpPr/>
          <p:nvPr/>
        </p:nvSpPr>
        <p:spPr>
          <a:xfrm>
            <a:off x="5598475" y="27956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40"/>
          <p:cNvSpPr/>
          <p:nvPr/>
        </p:nvSpPr>
        <p:spPr>
          <a:xfrm>
            <a:off x="7834950" y="27956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40"/>
          <p:cNvSpPr/>
          <p:nvPr/>
        </p:nvSpPr>
        <p:spPr>
          <a:xfrm>
            <a:off x="6248825" y="34624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40"/>
          <p:cNvSpPr/>
          <p:nvPr/>
        </p:nvSpPr>
        <p:spPr>
          <a:xfrm>
            <a:off x="7227125" y="34624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1" name="Google Shape;731;p40"/>
          <p:cNvCxnSpPr>
            <a:stCxn id="724" idx="6"/>
            <a:endCxn id="725" idx="2"/>
          </p:cNvCxnSpPr>
          <p:nvPr/>
        </p:nvCxnSpPr>
        <p:spPr>
          <a:xfrm>
            <a:off x="6394625" y="1433600"/>
            <a:ext cx="832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2" name="Google Shape;732;p40"/>
          <p:cNvCxnSpPr>
            <a:stCxn id="725" idx="5"/>
            <a:endCxn id="726" idx="1"/>
          </p:cNvCxnSpPr>
          <p:nvPr/>
        </p:nvCxnSpPr>
        <p:spPr>
          <a:xfrm>
            <a:off x="7351573" y="1485148"/>
            <a:ext cx="504600" cy="55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3" name="Google Shape;733;p40"/>
          <p:cNvCxnSpPr>
            <a:stCxn id="726" idx="4"/>
            <a:endCxn id="728" idx="0"/>
          </p:cNvCxnSpPr>
          <p:nvPr/>
        </p:nvCxnSpPr>
        <p:spPr>
          <a:xfrm>
            <a:off x="7907850" y="2167825"/>
            <a:ext cx="0" cy="6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4" name="Google Shape;734;p40"/>
          <p:cNvCxnSpPr>
            <a:stCxn id="728" idx="3"/>
            <a:endCxn id="730" idx="7"/>
          </p:cNvCxnSpPr>
          <p:nvPr/>
        </p:nvCxnSpPr>
        <p:spPr>
          <a:xfrm flipH="1">
            <a:off x="7351702" y="2920048"/>
            <a:ext cx="504600" cy="56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5" name="Google Shape;735;p40"/>
          <p:cNvCxnSpPr>
            <a:stCxn id="730" idx="2"/>
            <a:endCxn id="729" idx="6"/>
          </p:cNvCxnSpPr>
          <p:nvPr/>
        </p:nvCxnSpPr>
        <p:spPr>
          <a:xfrm rot="10800000">
            <a:off x="6394625" y="3535300"/>
            <a:ext cx="832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6" name="Google Shape;736;p40"/>
          <p:cNvCxnSpPr>
            <a:stCxn id="729" idx="1"/>
            <a:endCxn id="727" idx="5"/>
          </p:cNvCxnSpPr>
          <p:nvPr/>
        </p:nvCxnSpPr>
        <p:spPr>
          <a:xfrm rot="10800000">
            <a:off x="5722977" y="2920052"/>
            <a:ext cx="547200" cy="56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7" name="Google Shape;737;p40"/>
          <p:cNvCxnSpPr>
            <a:stCxn id="727" idx="0"/>
            <a:endCxn id="723" idx="4"/>
          </p:cNvCxnSpPr>
          <p:nvPr/>
        </p:nvCxnSpPr>
        <p:spPr>
          <a:xfrm rot="10800000">
            <a:off x="5671375" y="2167700"/>
            <a:ext cx="0" cy="6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8" name="Google Shape;738;p40"/>
          <p:cNvCxnSpPr>
            <a:stCxn id="723" idx="7"/>
            <a:endCxn id="724" idx="3"/>
          </p:cNvCxnSpPr>
          <p:nvPr/>
        </p:nvCxnSpPr>
        <p:spPr>
          <a:xfrm flipH="1" rot="10800000">
            <a:off x="5722923" y="1485077"/>
            <a:ext cx="547200" cy="55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9" name="Google Shape;739;p40"/>
          <p:cNvSpPr/>
          <p:nvPr/>
        </p:nvSpPr>
        <p:spPr>
          <a:xfrm>
            <a:off x="5525575" y="12893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40"/>
          <p:cNvSpPr/>
          <p:nvPr/>
        </p:nvSpPr>
        <p:spPr>
          <a:xfrm>
            <a:off x="6449800" y="21021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40"/>
          <p:cNvSpPr/>
          <p:nvPr/>
        </p:nvSpPr>
        <p:spPr>
          <a:xfrm>
            <a:off x="6335000" y="27160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40"/>
          <p:cNvSpPr/>
          <p:nvPr/>
        </p:nvSpPr>
        <p:spPr>
          <a:xfrm>
            <a:off x="7106825" y="25531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40"/>
          <p:cNvSpPr/>
          <p:nvPr/>
        </p:nvSpPr>
        <p:spPr>
          <a:xfrm>
            <a:off x="7010225" y="19204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40"/>
          <p:cNvSpPr/>
          <p:nvPr/>
        </p:nvSpPr>
        <p:spPr>
          <a:xfrm>
            <a:off x="6913675" y="40173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40"/>
          <p:cNvSpPr/>
          <p:nvPr/>
        </p:nvSpPr>
        <p:spPr>
          <a:xfrm>
            <a:off x="5525575" y="36082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6" name="Google Shape;746;p40"/>
          <p:cNvCxnSpPr>
            <a:stCxn id="739" idx="4"/>
            <a:endCxn id="723" idx="0"/>
          </p:cNvCxnSpPr>
          <p:nvPr/>
        </p:nvCxnSpPr>
        <p:spPr>
          <a:xfrm>
            <a:off x="5598475" y="1435100"/>
            <a:ext cx="72900" cy="58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7" name="Google Shape;747;p40"/>
          <p:cNvCxnSpPr>
            <a:stCxn id="739" idx="6"/>
            <a:endCxn id="724" idx="2"/>
          </p:cNvCxnSpPr>
          <p:nvPr/>
        </p:nvCxnSpPr>
        <p:spPr>
          <a:xfrm>
            <a:off x="5671375" y="1362200"/>
            <a:ext cx="577500" cy="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8" name="Google Shape;748;p40"/>
          <p:cNvCxnSpPr>
            <a:stCxn id="727" idx="4"/>
            <a:endCxn id="745" idx="0"/>
          </p:cNvCxnSpPr>
          <p:nvPr/>
        </p:nvCxnSpPr>
        <p:spPr>
          <a:xfrm flipH="1">
            <a:off x="5598475" y="2941400"/>
            <a:ext cx="72900" cy="66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9" name="Google Shape;749;p40"/>
          <p:cNvCxnSpPr>
            <a:stCxn id="745" idx="6"/>
            <a:endCxn id="729" idx="2"/>
          </p:cNvCxnSpPr>
          <p:nvPr/>
        </p:nvCxnSpPr>
        <p:spPr>
          <a:xfrm flipH="1" rot="10800000">
            <a:off x="5671375" y="3535300"/>
            <a:ext cx="577500" cy="14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0" name="Google Shape;750;p40"/>
          <p:cNvCxnSpPr>
            <a:stCxn id="739" idx="3"/>
            <a:endCxn id="745" idx="1"/>
          </p:cNvCxnSpPr>
          <p:nvPr/>
        </p:nvCxnSpPr>
        <p:spPr>
          <a:xfrm>
            <a:off x="5546927" y="1413748"/>
            <a:ext cx="0" cy="221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1" name="Google Shape;751;p40"/>
          <p:cNvCxnSpPr>
            <a:stCxn id="745" idx="5"/>
            <a:endCxn id="744" idx="2"/>
          </p:cNvCxnSpPr>
          <p:nvPr/>
        </p:nvCxnSpPr>
        <p:spPr>
          <a:xfrm>
            <a:off x="5650023" y="3732648"/>
            <a:ext cx="1263600" cy="357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2" name="Google Shape;752;p40"/>
          <p:cNvCxnSpPr>
            <a:stCxn id="729" idx="5"/>
            <a:endCxn id="744" idx="1"/>
          </p:cNvCxnSpPr>
          <p:nvPr/>
        </p:nvCxnSpPr>
        <p:spPr>
          <a:xfrm>
            <a:off x="6373273" y="3586848"/>
            <a:ext cx="561900" cy="45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3" name="Google Shape;753;p40"/>
          <p:cNvCxnSpPr>
            <a:stCxn id="730" idx="3"/>
            <a:endCxn id="744" idx="7"/>
          </p:cNvCxnSpPr>
          <p:nvPr/>
        </p:nvCxnSpPr>
        <p:spPr>
          <a:xfrm flipH="1">
            <a:off x="7038177" y="3586848"/>
            <a:ext cx="210300" cy="45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4" name="Google Shape;754;p40"/>
          <p:cNvCxnSpPr>
            <a:stCxn id="741" idx="4"/>
            <a:endCxn id="729" idx="0"/>
          </p:cNvCxnSpPr>
          <p:nvPr/>
        </p:nvCxnSpPr>
        <p:spPr>
          <a:xfrm flipH="1">
            <a:off x="6321800" y="2861850"/>
            <a:ext cx="86100" cy="60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5" name="Google Shape;755;p40"/>
          <p:cNvCxnSpPr>
            <a:stCxn id="741" idx="2"/>
            <a:endCxn id="727" idx="6"/>
          </p:cNvCxnSpPr>
          <p:nvPr/>
        </p:nvCxnSpPr>
        <p:spPr>
          <a:xfrm flipH="1">
            <a:off x="5744300" y="2788950"/>
            <a:ext cx="590700" cy="7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6" name="Google Shape;756;p40"/>
          <p:cNvCxnSpPr>
            <a:stCxn id="740" idx="4"/>
            <a:endCxn id="741" idx="0"/>
          </p:cNvCxnSpPr>
          <p:nvPr/>
        </p:nvCxnSpPr>
        <p:spPr>
          <a:xfrm flipH="1">
            <a:off x="6407800" y="2247950"/>
            <a:ext cx="114900" cy="46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7" name="Google Shape;757;p40"/>
          <p:cNvCxnSpPr>
            <a:stCxn id="723" idx="6"/>
            <a:endCxn id="740" idx="2"/>
          </p:cNvCxnSpPr>
          <p:nvPr/>
        </p:nvCxnSpPr>
        <p:spPr>
          <a:xfrm>
            <a:off x="5744275" y="2094925"/>
            <a:ext cx="705600" cy="8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8" name="Google Shape;758;p40"/>
          <p:cNvCxnSpPr>
            <a:stCxn id="724" idx="4"/>
            <a:endCxn id="740" idx="0"/>
          </p:cNvCxnSpPr>
          <p:nvPr/>
        </p:nvCxnSpPr>
        <p:spPr>
          <a:xfrm>
            <a:off x="6321725" y="1506500"/>
            <a:ext cx="201000" cy="59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9" name="Google Shape;759;p40"/>
          <p:cNvCxnSpPr>
            <a:stCxn id="724" idx="5"/>
            <a:endCxn id="743" idx="1"/>
          </p:cNvCxnSpPr>
          <p:nvPr/>
        </p:nvCxnSpPr>
        <p:spPr>
          <a:xfrm>
            <a:off x="6373273" y="1485148"/>
            <a:ext cx="658200" cy="45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0" name="Google Shape;760;p40"/>
          <p:cNvCxnSpPr>
            <a:stCxn id="743" idx="0"/>
            <a:endCxn id="725" idx="3"/>
          </p:cNvCxnSpPr>
          <p:nvPr/>
        </p:nvCxnSpPr>
        <p:spPr>
          <a:xfrm flipH="1" rot="10800000">
            <a:off x="7083125" y="1485150"/>
            <a:ext cx="165300" cy="43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1" name="Google Shape;761;p40"/>
          <p:cNvCxnSpPr>
            <a:stCxn id="740" idx="6"/>
            <a:endCxn id="743" idx="3"/>
          </p:cNvCxnSpPr>
          <p:nvPr/>
        </p:nvCxnSpPr>
        <p:spPr>
          <a:xfrm flipH="1" rot="10800000">
            <a:off x="6595600" y="2044850"/>
            <a:ext cx="435900" cy="13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2" name="Google Shape;762;p40"/>
          <p:cNvCxnSpPr>
            <a:stCxn id="741" idx="6"/>
            <a:endCxn id="742" idx="3"/>
          </p:cNvCxnSpPr>
          <p:nvPr/>
        </p:nvCxnSpPr>
        <p:spPr>
          <a:xfrm flipH="1" rot="10800000">
            <a:off x="6480800" y="2677650"/>
            <a:ext cx="647400" cy="11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3" name="Google Shape;763;p40"/>
          <p:cNvCxnSpPr>
            <a:stCxn id="740" idx="5"/>
            <a:endCxn id="742" idx="1"/>
          </p:cNvCxnSpPr>
          <p:nvPr/>
        </p:nvCxnSpPr>
        <p:spPr>
          <a:xfrm>
            <a:off x="6574248" y="2226598"/>
            <a:ext cx="553800" cy="34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4" name="Google Shape;764;p40"/>
          <p:cNvCxnSpPr>
            <a:stCxn id="743" idx="4"/>
            <a:endCxn id="742" idx="0"/>
          </p:cNvCxnSpPr>
          <p:nvPr/>
        </p:nvCxnSpPr>
        <p:spPr>
          <a:xfrm>
            <a:off x="7083125" y="2066250"/>
            <a:ext cx="96600" cy="48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5" name="Google Shape;765;p40"/>
          <p:cNvCxnSpPr>
            <a:stCxn id="742" idx="7"/>
            <a:endCxn id="726" idx="3"/>
          </p:cNvCxnSpPr>
          <p:nvPr/>
        </p:nvCxnSpPr>
        <p:spPr>
          <a:xfrm flipH="1" rot="10800000">
            <a:off x="7231273" y="2146352"/>
            <a:ext cx="624900" cy="42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6" name="Google Shape;766;p40"/>
          <p:cNvCxnSpPr>
            <a:stCxn id="742" idx="5"/>
            <a:endCxn id="728" idx="2"/>
          </p:cNvCxnSpPr>
          <p:nvPr/>
        </p:nvCxnSpPr>
        <p:spPr>
          <a:xfrm>
            <a:off x="7231273" y="2677548"/>
            <a:ext cx="603600" cy="19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7" name="Google Shape;767;p40"/>
          <p:cNvCxnSpPr>
            <a:stCxn id="742" idx="4"/>
            <a:endCxn id="730" idx="0"/>
          </p:cNvCxnSpPr>
          <p:nvPr/>
        </p:nvCxnSpPr>
        <p:spPr>
          <a:xfrm>
            <a:off x="7179725" y="2698900"/>
            <a:ext cx="120300" cy="76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8" name="Google Shape;768;p40"/>
          <p:cNvCxnSpPr>
            <a:stCxn id="742" idx="3"/>
            <a:endCxn id="729" idx="7"/>
          </p:cNvCxnSpPr>
          <p:nvPr/>
        </p:nvCxnSpPr>
        <p:spPr>
          <a:xfrm flipH="1">
            <a:off x="6373377" y="2677548"/>
            <a:ext cx="754800" cy="80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9" name="Google Shape;769;p40"/>
          <p:cNvSpPr txBox="1"/>
          <p:nvPr/>
        </p:nvSpPr>
        <p:spPr>
          <a:xfrm>
            <a:off x="5332275" y="786750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1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GB"/>
              <a:t>In a </a:t>
            </a:r>
            <a:r>
              <a:rPr b="1" lang="en-GB"/>
              <a:t>mesh network</a:t>
            </a:r>
            <a:r>
              <a:rPr lang="en-GB"/>
              <a:t> the most efficient route is typically calculated before transferring the required data. </a:t>
            </a:r>
            <a:endParaRPr/>
          </a:p>
        </p:txBody>
      </p:sp>
      <p:sp>
        <p:nvSpPr>
          <p:cNvPr id="775" name="Google Shape;775;p4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Network topologies</a:t>
            </a:r>
            <a:endParaRPr/>
          </a:p>
        </p:txBody>
      </p:sp>
      <p:sp>
        <p:nvSpPr>
          <p:cNvPr id="776" name="Google Shape;776;p4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77" name="Google Shape;777;p4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778" name="Google Shape;778;p41"/>
          <p:cNvSpPr/>
          <p:nvPr/>
        </p:nvSpPr>
        <p:spPr>
          <a:xfrm>
            <a:off x="5598475" y="2022025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41"/>
          <p:cNvSpPr/>
          <p:nvPr/>
        </p:nvSpPr>
        <p:spPr>
          <a:xfrm>
            <a:off x="6248825" y="13607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41"/>
          <p:cNvSpPr/>
          <p:nvPr/>
        </p:nvSpPr>
        <p:spPr>
          <a:xfrm>
            <a:off x="7227125" y="13607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41"/>
          <p:cNvSpPr/>
          <p:nvPr/>
        </p:nvSpPr>
        <p:spPr>
          <a:xfrm>
            <a:off x="7834950" y="2022025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41"/>
          <p:cNvSpPr/>
          <p:nvPr/>
        </p:nvSpPr>
        <p:spPr>
          <a:xfrm>
            <a:off x="5598475" y="27956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41"/>
          <p:cNvSpPr/>
          <p:nvPr/>
        </p:nvSpPr>
        <p:spPr>
          <a:xfrm>
            <a:off x="7834950" y="27956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41"/>
          <p:cNvSpPr/>
          <p:nvPr/>
        </p:nvSpPr>
        <p:spPr>
          <a:xfrm>
            <a:off x="6248825" y="34624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41"/>
          <p:cNvSpPr/>
          <p:nvPr/>
        </p:nvSpPr>
        <p:spPr>
          <a:xfrm>
            <a:off x="7227125" y="34624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6" name="Google Shape;786;p41"/>
          <p:cNvCxnSpPr>
            <a:stCxn id="779" idx="6"/>
            <a:endCxn id="780" idx="2"/>
          </p:cNvCxnSpPr>
          <p:nvPr/>
        </p:nvCxnSpPr>
        <p:spPr>
          <a:xfrm>
            <a:off x="6394625" y="1433600"/>
            <a:ext cx="832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7" name="Google Shape;787;p41"/>
          <p:cNvCxnSpPr>
            <a:stCxn id="780" idx="5"/>
            <a:endCxn id="781" idx="1"/>
          </p:cNvCxnSpPr>
          <p:nvPr/>
        </p:nvCxnSpPr>
        <p:spPr>
          <a:xfrm>
            <a:off x="7351573" y="1485148"/>
            <a:ext cx="504600" cy="55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8" name="Google Shape;788;p41"/>
          <p:cNvCxnSpPr>
            <a:stCxn id="781" idx="4"/>
            <a:endCxn id="783" idx="0"/>
          </p:cNvCxnSpPr>
          <p:nvPr/>
        </p:nvCxnSpPr>
        <p:spPr>
          <a:xfrm>
            <a:off x="7907850" y="2167825"/>
            <a:ext cx="0" cy="6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9" name="Google Shape;789;p41"/>
          <p:cNvCxnSpPr>
            <a:stCxn id="783" idx="3"/>
            <a:endCxn id="785" idx="7"/>
          </p:cNvCxnSpPr>
          <p:nvPr/>
        </p:nvCxnSpPr>
        <p:spPr>
          <a:xfrm flipH="1">
            <a:off x="7351702" y="2920048"/>
            <a:ext cx="504600" cy="56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0" name="Google Shape;790;p41"/>
          <p:cNvCxnSpPr>
            <a:stCxn id="785" idx="2"/>
            <a:endCxn id="784" idx="6"/>
          </p:cNvCxnSpPr>
          <p:nvPr/>
        </p:nvCxnSpPr>
        <p:spPr>
          <a:xfrm rot="10800000">
            <a:off x="6394625" y="3535300"/>
            <a:ext cx="832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1" name="Google Shape;791;p41"/>
          <p:cNvCxnSpPr>
            <a:stCxn id="784" idx="1"/>
            <a:endCxn id="782" idx="5"/>
          </p:cNvCxnSpPr>
          <p:nvPr/>
        </p:nvCxnSpPr>
        <p:spPr>
          <a:xfrm rot="10800000">
            <a:off x="5722977" y="2920052"/>
            <a:ext cx="547200" cy="56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2" name="Google Shape;792;p41"/>
          <p:cNvCxnSpPr>
            <a:stCxn id="782" idx="0"/>
            <a:endCxn id="778" idx="4"/>
          </p:cNvCxnSpPr>
          <p:nvPr/>
        </p:nvCxnSpPr>
        <p:spPr>
          <a:xfrm rot="10800000">
            <a:off x="5671375" y="2167700"/>
            <a:ext cx="0" cy="6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3" name="Google Shape;793;p41"/>
          <p:cNvCxnSpPr>
            <a:stCxn id="778" idx="7"/>
            <a:endCxn id="779" idx="3"/>
          </p:cNvCxnSpPr>
          <p:nvPr/>
        </p:nvCxnSpPr>
        <p:spPr>
          <a:xfrm flipH="1" rot="10800000">
            <a:off x="5722923" y="1485077"/>
            <a:ext cx="547200" cy="55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4" name="Google Shape;794;p41"/>
          <p:cNvSpPr/>
          <p:nvPr/>
        </p:nvSpPr>
        <p:spPr>
          <a:xfrm>
            <a:off x="5525575" y="12893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41"/>
          <p:cNvSpPr/>
          <p:nvPr/>
        </p:nvSpPr>
        <p:spPr>
          <a:xfrm>
            <a:off x="6449800" y="21021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41"/>
          <p:cNvSpPr/>
          <p:nvPr/>
        </p:nvSpPr>
        <p:spPr>
          <a:xfrm>
            <a:off x="6335000" y="27160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41"/>
          <p:cNvSpPr/>
          <p:nvPr/>
        </p:nvSpPr>
        <p:spPr>
          <a:xfrm>
            <a:off x="7106825" y="25531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41"/>
          <p:cNvSpPr/>
          <p:nvPr/>
        </p:nvSpPr>
        <p:spPr>
          <a:xfrm>
            <a:off x="7010225" y="19204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41"/>
          <p:cNvSpPr/>
          <p:nvPr/>
        </p:nvSpPr>
        <p:spPr>
          <a:xfrm>
            <a:off x="6913675" y="40173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41"/>
          <p:cNvSpPr/>
          <p:nvPr/>
        </p:nvSpPr>
        <p:spPr>
          <a:xfrm>
            <a:off x="5525575" y="36082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1" name="Google Shape;801;p41"/>
          <p:cNvCxnSpPr>
            <a:stCxn id="794" idx="4"/>
            <a:endCxn id="778" idx="0"/>
          </p:cNvCxnSpPr>
          <p:nvPr/>
        </p:nvCxnSpPr>
        <p:spPr>
          <a:xfrm>
            <a:off x="5598475" y="1435100"/>
            <a:ext cx="72900" cy="58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2" name="Google Shape;802;p41"/>
          <p:cNvCxnSpPr>
            <a:stCxn id="794" idx="6"/>
            <a:endCxn id="779" idx="2"/>
          </p:cNvCxnSpPr>
          <p:nvPr/>
        </p:nvCxnSpPr>
        <p:spPr>
          <a:xfrm>
            <a:off x="5671375" y="1362200"/>
            <a:ext cx="577500" cy="7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03" name="Google Shape;803;p41"/>
          <p:cNvCxnSpPr>
            <a:stCxn id="782" idx="4"/>
            <a:endCxn id="800" idx="0"/>
          </p:cNvCxnSpPr>
          <p:nvPr/>
        </p:nvCxnSpPr>
        <p:spPr>
          <a:xfrm flipH="1">
            <a:off x="5598475" y="2941400"/>
            <a:ext cx="72900" cy="66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4" name="Google Shape;804;p41"/>
          <p:cNvCxnSpPr>
            <a:stCxn id="800" idx="6"/>
            <a:endCxn id="784" idx="2"/>
          </p:cNvCxnSpPr>
          <p:nvPr/>
        </p:nvCxnSpPr>
        <p:spPr>
          <a:xfrm flipH="1" rot="10800000">
            <a:off x="5671375" y="3535300"/>
            <a:ext cx="577500" cy="14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5" name="Google Shape;805;p41"/>
          <p:cNvCxnSpPr>
            <a:stCxn id="794" idx="3"/>
            <a:endCxn id="800" idx="1"/>
          </p:cNvCxnSpPr>
          <p:nvPr/>
        </p:nvCxnSpPr>
        <p:spPr>
          <a:xfrm>
            <a:off x="5546927" y="1413748"/>
            <a:ext cx="0" cy="221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6" name="Google Shape;806;p41"/>
          <p:cNvCxnSpPr>
            <a:stCxn id="800" idx="5"/>
            <a:endCxn id="799" idx="2"/>
          </p:cNvCxnSpPr>
          <p:nvPr/>
        </p:nvCxnSpPr>
        <p:spPr>
          <a:xfrm>
            <a:off x="5650023" y="3732648"/>
            <a:ext cx="1263600" cy="357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7" name="Google Shape;807;p41"/>
          <p:cNvCxnSpPr>
            <a:stCxn id="784" idx="5"/>
            <a:endCxn id="799" idx="1"/>
          </p:cNvCxnSpPr>
          <p:nvPr/>
        </p:nvCxnSpPr>
        <p:spPr>
          <a:xfrm>
            <a:off x="6373273" y="3586848"/>
            <a:ext cx="561900" cy="45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8" name="Google Shape;808;p41"/>
          <p:cNvCxnSpPr>
            <a:stCxn id="785" idx="3"/>
            <a:endCxn id="799" idx="7"/>
          </p:cNvCxnSpPr>
          <p:nvPr/>
        </p:nvCxnSpPr>
        <p:spPr>
          <a:xfrm flipH="1">
            <a:off x="7038177" y="3586848"/>
            <a:ext cx="210300" cy="45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9" name="Google Shape;809;p41"/>
          <p:cNvCxnSpPr>
            <a:stCxn id="796" idx="4"/>
            <a:endCxn id="784" idx="0"/>
          </p:cNvCxnSpPr>
          <p:nvPr/>
        </p:nvCxnSpPr>
        <p:spPr>
          <a:xfrm flipH="1">
            <a:off x="6321800" y="2861850"/>
            <a:ext cx="86100" cy="60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0" name="Google Shape;810;p41"/>
          <p:cNvCxnSpPr>
            <a:stCxn id="796" idx="2"/>
            <a:endCxn id="782" idx="6"/>
          </p:cNvCxnSpPr>
          <p:nvPr/>
        </p:nvCxnSpPr>
        <p:spPr>
          <a:xfrm flipH="1">
            <a:off x="5744300" y="2788950"/>
            <a:ext cx="590700" cy="7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1" name="Google Shape;811;p41"/>
          <p:cNvCxnSpPr>
            <a:stCxn id="795" idx="4"/>
            <a:endCxn id="796" idx="0"/>
          </p:cNvCxnSpPr>
          <p:nvPr/>
        </p:nvCxnSpPr>
        <p:spPr>
          <a:xfrm flipH="1">
            <a:off x="6407800" y="2247950"/>
            <a:ext cx="114900" cy="46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2" name="Google Shape;812;p41"/>
          <p:cNvCxnSpPr>
            <a:stCxn id="778" idx="6"/>
            <a:endCxn id="795" idx="2"/>
          </p:cNvCxnSpPr>
          <p:nvPr/>
        </p:nvCxnSpPr>
        <p:spPr>
          <a:xfrm>
            <a:off x="5744275" y="2094925"/>
            <a:ext cx="705600" cy="8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3" name="Google Shape;813;p41"/>
          <p:cNvCxnSpPr>
            <a:stCxn id="779" idx="4"/>
            <a:endCxn id="795" idx="0"/>
          </p:cNvCxnSpPr>
          <p:nvPr/>
        </p:nvCxnSpPr>
        <p:spPr>
          <a:xfrm>
            <a:off x="6321725" y="1506500"/>
            <a:ext cx="201000" cy="59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4" name="Google Shape;814;p41"/>
          <p:cNvCxnSpPr>
            <a:stCxn id="779" idx="5"/>
            <a:endCxn id="798" idx="1"/>
          </p:cNvCxnSpPr>
          <p:nvPr/>
        </p:nvCxnSpPr>
        <p:spPr>
          <a:xfrm>
            <a:off x="6373273" y="1485148"/>
            <a:ext cx="658200" cy="45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15" name="Google Shape;815;p41"/>
          <p:cNvCxnSpPr>
            <a:stCxn id="798" idx="0"/>
            <a:endCxn id="780" idx="3"/>
          </p:cNvCxnSpPr>
          <p:nvPr/>
        </p:nvCxnSpPr>
        <p:spPr>
          <a:xfrm flipH="1" rot="10800000">
            <a:off x="7083125" y="1485150"/>
            <a:ext cx="165300" cy="43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6" name="Google Shape;816;p41"/>
          <p:cNvCxnSpPr>
            <a:stCxn id="795" idx="6"/>
            <a:endCxn id="798" idx="3"/>
          </p:cNvCxnSpPr>
          <p:nvPr/>
        </p:nvCxnSpPr>
        <p:spPr>
          <a:xfrm flipH="1" rot="10800000">
            <a:off x="6595600" y="2044850"/>
            <a:ext cx="435900" cy="13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7" name="Google Shape;817;p41"/>
          <p:cNvCxnSpPr>
            <a:stCxn id="796" idx="6"/>
            <a:endCxn id="797" idx="3"/>
          </p:cNvCxnSpPr>
          <p:nvPr/>
        </p:nvCxnSpPr>
        <p:spPr>
          <a:xfrm flipH="1" rot="10800000">
            <a:off x="6480800" y="2677650"/>
            <a:ext cx="647400" cy="11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8" name="Google Shape;818;p41"/>
          <p:cNvCxnSpPr>
            <a:stCxn id="795" idx="5"/>
            <a:endCxn id="797" idx="1"/>
          </p:cNvCxnSpPr>
          <p:nvPr/>
        </p:nvCxnSpPr>
        <p:spPr>
          <a:xfrm>
            <a:off x="6574248" y="2226598"/>
            <a:ext cx="553800" cy="34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9" name="Google Shape;819;p41"/>
          <p:cNvCxnSpPr>
            <a:stCxn id="798" idx="4"/>
            <a:endCxn id="797" idx="0"/>
          </p:cNvCxnSpPr>
          <p:nvPr/>
        </p:nvCxnSpPr>
        <p:spPr>
          <a:xfrm>
            <a:off x="7083125" y="2066250"/>
            <a:ext cx="96600" cy="486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20" name="Google Shape;820;p41"/>
          <p:cNvCxnSpPr>
            <a:stCxn id="797" idx="7"/>
            <a:endCxn id="781" idx="3"/>
          </p:cNvCxnSpPr>
          <p:nvPr/>
        </p:nvCxnSpPr>
        <p:spPr>
          <a:xfrm flipH="1" rot="10800000">
            <a:off x="7231273" y="2146352"/>
            <a:ext cx="624900" cy="42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1" name="Google Shape;821;p41"/>
          <p:cNvCxnSpPr>
            <a:stCxn id="797" idx="5"/>
            <a:endCxn id="783" idx="2"/>
          </p:cNvCxnSpPr>
          <p:nvPr/>
        </p:nvCxnSpPr>
        <p:spPr>
          <a:xfrm>
            <a:off x="7231273" y="2677548"/>
            <a:ext cx="603600" cy="191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22" name="Google Shape;822;p41"/>
          <p:cNvCxnSpPr>
            <a:stCxn id="797" idx="4"/>
            <a:endCxn id="785" idx="0"/>
          </p:cNvCxnSpPr>
          <p:nvPr/>
        </p:nvCxnSpPr>
        <p:spPr>
          <a:xfrm>
            <a:off x="7179725" y="2698900"/>
            <a:ext cx="120300" cy="76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3" name="Google Shape;823;p41"/>
          <p:cNvCxnSpPr>
            <a:stCxn id="797" idx="3"/>
            <a:endCxn id="784" idx="7"/>
          </p:cNvCxnSpPr>
          <p:nvPr/>
        </p:nvCxnSpPr>
        <p:spPr>
          <a:xfrm flipH="1">
            <a:off x="6373377" y="2677548"/>
            <a:ext cx="754800" cy="80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4" name="Google Shape;824;p41"/>
          <p:cNvSpPr txBox="1"/>
          <p:nvPr/>
        </p:nvSpPr>
        <p:spPr>
          <a:xfrm>
            <a:off x="5332275" y="786750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2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GB"/>
              <a:t>In a </a:t>
            </a:r>
            <a:r>
              <a:rPr b="1" lang="en-GB"/>
              <a:t>mesh network</a:t>
            </a:r>
            <a:r>
              <a:rPr lang="en-GB"/>
              <a:t> the most efficient route is typically calculated before transferring the required data. </a:t>
            </a:r>
            <a:endParaRPr/>
          </a:p>
        </p:txBody>
      </p:sp>
      <p:sp>
        <p:nvSpPr>
          <p:cNvPr id="830" name="Google Shape;830;p4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Network topologies</a:t>
            </a:r>
            <a:endParaRPr/>
          </a:p>
        </p:txBody>
      </p:sp>
      <p:sp>
        <p:nvSpPr>
          <p:cNvPr id="831" name="Google Shape;831;p4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32" name="Google Shape;832;p4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833" name="Google Shape;833;p42"/>
          <p:cNvSpPr/>
          <p:nvPr/>
        </p:nvSpPr>
        <p:spPr>
          <a:xfrm>
            <a:off x="5598475" y="2022025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42"/>
          <p:cNvSpPr/>
          <p:nvPr/>
        </p:nvSpPr>
        <p:spPr>
          <a:xfrm>
            <a:off x="6248825" y="13607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42"/>
          <p:cNvSpPr/>
          <p:nvPr/>
        </p:nvSpPr>
        <p:spPr>
          <a:xfrm>
            <a:off x="7227125" y="13607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42"/>
          <p:cNvSpPr/>
          <p:nvPr/>
        </p:nvSpPr>
        <p:spPr>
          <a:xfrm>
            <a:off x="7834950" y="2022025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42"/>
          <p:cNvSpPr/>
          <p:nvPr/>
        </p:nvSpPr>
        <p:spPr>
          <a:xfrm>
            <a:off x="5598475" y="27956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42"/>
          <p:cNvSpPr/>
          <p:nvPr/>
        </p:nvSpPr>
        <p:spPr>
          <a:xfrm>
            <a:off x="7834950" y="27956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42"/>
          <p:cNvSpPr/>
          <p:nvPr/>
        </p:nvSpPr>
        <p:spPr>
          <a:xfrm>
            <a:off x="6248825" y="34624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42"/>
          <p:cNvSpPr/>
          <p:nvPr/>
        </p:nvSpPr>
        <p:spPr>
          <a:xfrm>
            <a:off x="7227125" y="34624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1" name="Google Shape;841;p42"/>
          <p:cNvCxnSpPr>
            <a:stCxn id="834" idx="6"/>
            <a:endCxn id="835" idx="2"/>
          </p:cNvCxnSpPr>
          <p:nvPr/>
        </p:nvCxnSpPr>
        <p:spPr>
          <a:xfrm>
            <a:off x="6394625" y="1433600"/>
            <a:ext cx="832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2" name="Google Shape;842;p42"/>
          <p:cNvCxnSpPr>
            <a:stCxn id="835" idx="5"/>
            <a:endCxn id="836" idx="1"/>
          </p:cNvCxnSpPr>
          <p:nvPr/>
        </p:nvCxnSpPr>
        <p:spPr>
          <a:xfrm>
            <a:off x="7351573" y="1485148"/>
            <a:ext cx="504600" cy="55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3" name="Google Shape;843;p42"/>
          <p:cNvCxnSpPr>
            <a:stCxn id="836" idx="4"/>
            <a:endCxn id="838" idx="0"/>
          </p:cNvCxnSpPr>
          <p:nvPr/>
        </p:nvCxnSpPr>
        <p:spPr>
          <a:xfrm>
            <a:off x="7907850" y="2167825"/>
            <a:ext cx="0" cy="6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4" name="Google Shape;844;p42"/>
          <p:cNvCxnSpPr>
            <a:stCxn id="838" idx="3"/>
            <a:endCxn id="840" idx="7"/>
          </p:cNvCxnSpPr>
          <p:nvPr/>
        </p:nvCxnSpPr>
        <p:spPr>
          <a:xfrm flipH="1">
            <a:off x="7351702" y="2920048"/>
            <a:ext cx="504600" cy="56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5" name="Google Shape;845;p42"/>
          <p:cNvCxnSpPr>
            <a:stCxn id="840" idx="2"/>
            <a:endCxn id="839" idx="6"/>
          </p:cNvCxnSpPr>
          <p:nvPr/>
        </p:nvCxnSpPr>
        <p:spPr>
          <a:xfrm rot="10800000">
            <a:off x="6394625" y="3535300"/>
            <a:ext cx="832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6" name="Google Shape;846;p42"/>
          <p:cNvCxnSpPr>
            <a:stCxn id="839" idx="1"/>
            <a:endCxn id="837" idx="5"/>
          </p:cNvCxnSpPr>
          <p:nvPr/>
        </p:nvCxnSpPr>
        <p:spPr>
          <a:xfrm rot="10800000">
            <a:off x="5722977" y="2920052"/>
            <a:ext cx="547200" cy="56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7" name="Google Shape;847;p42"/>
          <p:cNvCxnSpPr>
            <a:stCxn id="837" idx="0"/>
            <a:endCxn id="833" idx="4"/>
          </p:cNvCxnSpPr>
          <p:nvPr/>
        </p:nvCxnSpPr>
        <p:spPr>
          <a:xfrm rot="10800000">
            <a:off x="5671375" y="2167700"/>
            <a:ext cx="0" cy="6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8" name="Google Shape;848;p42"/>
          <p:cNvCxnSpPr>
            <a:stCxn id="833" idx="7"/>
            <a:endCxn id="834" idx="3"/>
          </p:cNvCxnSpPr>
          <p:nvPr/>
        </p:nvCxnSpPr>
        <p:spPr>
          <a:xfrm flipH="1" rot="10800000">
            <a:off x="5722923" y="1485077"/>
            <a:ext cx="547200" cy="55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9" name="Google Shape;849;p42"/>
          <p:cNvSpPr/>
          <p:nvPr/>
        </p:nvSpPr>
        <p:spPr>
          <a:xfrm>
            <a:off x="5525575" y="12893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42"/>
          <p:cNvSpPr/>
          <p:nvPr/>
        </p:nvSpPr>
        <p:spPr>
          <a:xfrm>
            <a:off x="6449800" y="21021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42"/>
          <p:cNvSpPr/>
          <p:nvPr/>
        </p:nvSpPr>
        <p:spPr>
          <a:xfrm>
            <a:off x="6335000" y="27160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42"/>
          <p:cNvSpPr/>
          <p:nvPr/>
        </p:nvSpPr>
        <p:spPr>
          <a:xfrm>
            <a:off x="7106825" y="25531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42"/>
          <p:cNvSpPr/>
          <p:nvPr/>
        </p:nvSpPr>
        <p:spPr>
          <a:xfrm>
            <a:off x="7010225" y="19204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42"/>
          <p:cNvSpPr/>
          <p:nvPr/>
        </p:nvSpPr>
        <p:spPr>
          <a:xfrm>
            <a:off x="6913675" y="40173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42"/>
          <p:cNvSpPr/>
          <p:nvPr/>
        </p:nvSpPr>
        <p:spPr>
          <a:xfrm>
            <a:off x="5525575" y="36082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6" name="Google Shape;856;p42"/>
          <p:cNvCxnSpPr>
            <a:stCxn id="849" idx="4"/>
            <a:endCxn id="833" idx="0"/>
          </p:cNvCxnSpPr>
          <p:nvPr/>
        </p:nvCxnSpPr>
        <p:spPr>
          <a:xfrm>
            <a:off x="5598475" y="1435100"/>
            <a:ext cx="72900" cy="58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7" name="Google Shape;857;p42"/>
          <p:cNvCxnSpPr>
            <a:stCxn id="849" idx="6"/>
            <a:endCxn id="834" idx="2"/>
          </p:cNvCxnSpPr>
          <p:nvPr/>
        </p:nvCxnSpPr>
        <p:spPr>
          <a:xfrm>
            <a:off x="5671375" y="1362200"/>
            <a:ext cx="577500" cy="7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58" name="Google Shape;858;p42"/>
          <p:cNvCxnSpPr>
            <a:stCxn id="837" idx="4"/>
            <a:endCxn id="855" idx="0"/>
          </p:cNvCxnSpPr>
          <p:nvPr/>
        </p:nvCxnSpPr>
        <p:spPr>
          <a:xfrm flipH="1">
            <a:off x="5598475" y="2941400"/>
            <a:ext cx="72900" cy="66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9" name="Google Shape;859;p42"/>
          <p:cNvCxnSpPr>
            <a:stCxn id="855" idx="6"/>
            <a:endCxn id="839" idx="2"/>
          </p:cNvCxnSpPr>
          <p:nvPr/>
        </p:nvCxnSpPr>
        <p:spPr>
          <a:xfrm flipH="1" rot="10800000">
            <a:off x="5671375" y="3535300"/>
            <a:ext cx="577500" cy="14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0" name="Google Shape;860;p42"/>
          <p:cNvCxnSpPr>
            <a:stCxn id="849" idx="3"/>
            <a:endCxn id="855" idx="1"/>
          </p:cNvCxnSpPr>
          <p:nvPr/>
        </p:nvCxnSpPr>
        <p:spPr>
          <a:xfrm>
            <a:off x="5546927" y="1413748"/>
            <a:ext cx="0" cy="221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1" name="Google Shape;861;p42"/>
          <p:cNvCxnSpPr>
            <a:stCxn id="855" idx="5"/>
            <a:endCxn id="854" idx="2"/>
          </p:cNvCxnSpPr>
          <p:nvPr/>
        </p:nvCxnSpPr>
        <p:spPr>
          <a:xfrm>
            <a:off x="5650023" y="3732648"/>
            <a:ext cx="1263600" cy="357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2" name="Google Shape;862;p42"/>
          <p:cNvCxnSpPr>
            <a:stCxn id="839" idx="5"/>
            <a:endCxn id="854" idx="1"/>
          </p:cNvCxnSpPr>
          <p:nvPr/>
        </p:nvCxnSpPr>
        <p:spPr>
          <a:xfrm>
            <a:off x="6373273" y="3586848"/>
            <a:ext cx="561900" cy="45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3" name="Google Shape;863;p42"/>
          <p:cNvCxnSpPr>
            <a:stCxn id="840" idx="3"/>
            <a:endCxn id="854" idx="7"/>
          </p:cNvCxnSpPr>
          <p:nvPr/>
        </p:nvCxnSpPr>
        <p:spPr>
          <a:xfrm flipH="1">
            <a:off x="7038177" y="3586848"/>
            <a:ext cx="210300" cy="45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4" name="Google Shape;864;p42"/>
          <p:cNvCxnSpPr>
            <a:stCxn id="851" idx="4"/>
            <a:endCxn id="839" idx="0"/>
          </p:cNvCxnSpPr>
          <p:nvPr/>
        </p:nvCxnSpPr>
        <p:spPr>
          <a:xfrm flipH="1">
            <a:off x="6321800" y="2861850"/>
            <a:ext cx="86100" cy="60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5" name="Google Shape;865;p42"/>
          <p:cNvCxnSpPr>
            <a:stCxn id="851" idx="2"/>
            <a:endCxn id="837" idx="6"/>
          </p:cNvCxnSpPr>
          <p:nvPr/>
        </p:nvCxnSpPr>
        <p:spPr>
          <a:xfrm flipH="1">
            <a:off x="5744300" y="2788950"/>
            <a:ext cx="590700" cy="7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6" name="Google Shape;866;p42"/>
          <p:cNvCxnSpPr>
            <a:stCxn id="850" idx="4"/>
            <a:endCxn id="851" idx="0"/>
          </p:cNvCxnSpPr>
          <p:nvPr/>
        </p:nvCxnSpPr>
        <p:spPr>
          <a:xfrm flipH="1">
            <a:off x="6407800" y="2247950"/>
            <a:ext cx="114900" cy="46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7" name="Google Shape;867;p42"/>
          <p:cNvCxnSpPr>
            <a:stCxn id="833" idx="6"/>
            <a:endCxn id="850" idx="2"/>
          </p:cNvCxnSpPr>
          <p:nvPr/>
        </p:nvCxnSpPr>
        <p:spPr>
          <a:xfrm>
            <a:off x="5744275" y="2094925"/>
            <a:ext cx="705600" cy="8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8" name="Google Shape;868;p42"/>
          <p:cNvCxnSpPr>
            <a:stCxn id="834" idx="4"/>
            <a:endCxn id="850" idx="0"/>
          </p:cNvCxnSpPr>
          <p:nvPr/>
        </p:nvCxnSpPr>
        <p:spPr>
          <a:xfrm>
            <a:off x="6321725" y="1506500"/>
            <a:ext cx="201000" cy="59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9" name="Google Shape;869;p42"/>
          <p:cNvCxnSpPr>
            <a:stCxn id="834" idx="5"/>
            <a:endCxn id="853" idx="1"/>
          </p:cNvCxnSpPr>
          <p:nvPr/>
        </p:nvCxnSpPr>
        <p:spPr>
          <a:xfrm>
            <a:off x="6373273" y="1485148"/>
            <a:ext cx="658200" cy="45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70" name="Google Shape;870;p42"/>
          <p:cNvCxnSpPr>
            <a:stCxn id="853" idx="0"/>
            <a:endCxn id="835" idx="3"/>
          </p:cNvCxnSpPr>
          <p:nvPr/>
        </p:nvCxnSpPr>
        <p:spPr>
          <a:xfrm flipH="1" rot="10800000">
            <a:off x="7083125" y="1485150"/>
            <a:ext cx="165300" cy="43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1" name="Google Shape;871;p42"/>
          <p:cNvCxnSpPr>
            <a:stCxn id="850" idx="6"/>
            <a:endCxn id="853" idx="3"/>
          </p:cNvCxnSpPr>
          <p:nvPr/>
        </p:nvCxnSpPr>
        <p:spPr>
          <a:xfrm flipH="1" rot="10800000">
            <a:off x="6595600" y="2044850"/>
            <a:ext cx="435900" cy="13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2" name="Google Shape;872;p42"/>
          <p:cNvCxnSpPr>
            <a:stCxn id="851" idx="6"/>
            <a:endCxn id="852" idx="3"/>
          </p:cNvCxnSpPr>
          <p:nvPr/>
        </p:nvCxnSpPr>
        <p:spPr>
          <a:xfrm flipH="1" rot="10800000">
            <a:off x="6480800" y="2677650"/>
            <a:ext cx="647400" cy="11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3" name="Google Shape;873;p42"/>
          <p:cNvCxnSpPr>
            <a:stCxn id="850" idx="5"/>
            <a:endCxn id="852" idx="1"/>
          </p:cNvCxnSpPr>
          <p:nvPr/>
        </p:nvCxnSpPr>
        <p:spPr>
          <a:xfrm>
            <a:off x="6574248" y="2226598"/>
            <a:ext cx="553800" cy="34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4" name="Google Shape;874;p42"/>
          <p:cNvCxnSpPr>
            <a:stCxn id="853" idx="4"/>
            <a:endCxn id="852" idx="0"/>
          </p:cNvCxnSpPr>
          <p:nvPr/>
        </p:nvCxnSpPr>
        <p:spPr>
          <a:xfrm>
            <a:off x="7083125" y="2066250"/>
            <a:ext cx="96600" cy="486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75" name="Google Shape;875;p42"/>
          <p:cNvCxnSpPr>
            <a:stCxn id="852" idx="7"/>
            <a:endCxn id="836" idx="3"/>
          </p:cNvCxnSpPr>
          <p:nvPr/>
        </p:nvCxnSpPr>
        <p:spPr>
          <a:xfrm flipH="1" rot="10800000">
            <a:off x="7231273" y="2146352"/>
            <a:ext cx="624900" cy="42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6" name="Google Shape;876;p42"/>
          <p:cNvCxnSpPr>
            <a:stCxn id="852" idx="5"/>
            <a:endCxn id="838" idx="2"/>
          </p:cNvCxnSpPr>
          <p:nvPr/>
        </p:nvCxnSpPr>
        <p:spPr>
          <a:xfrm>
            <a:off x="7231273" y="2677548"/>
            <a:ext cx="603600" cy="191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77" name="Google Shape;877;p42"/>
          <p:cNvCxnSpPr>
            <a:stCxn id="852" idx="4"/>
            <a:endCxn id="840" idx="0"/>
          </p:cNvCxnSpPr>
          <p:nvPr/>
        </p:nvCxnSpPr>
        <p:spPr>
          <a:xfrm>
            <a:off x="7179725" y="2698900"/>
            <a:ext cx="120300" cy="76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8" name="Google Shape;878;p42"/>
          <p:cNvCxnSpPr>
            <a:stCxn id="852" idx="3"/>
            <a:endCxn id="839" idx="7"/>
          </p:cNvCxnSpPr>
          <p:nvPr/>
        </p:nvCxnSpPr>
        <p:spPr>
          <a:xfrm flipH="1">
            <a:off x="6373377" y="2677548"/>
            <a:ext cx="754800" cy="80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9" name="Google Shape;879;p42"/>
          <p:cNvSpPr txBox="1"/>
          <p:nvPr/>
        </p:nvSpPr>
        <p:spPr>
          <a:xfrm>
            <a:off x="5332275" y="786750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80" name="Google Shape;880;p42"/>
          <p:cNvSpPr txBox="1"/>
          <p:nvPr/>
        </p:nvSpPr>
        <p:spPr>
          <a:xfrm>
            <a:off x="8071850" y="2677650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4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GB"/>
              <a:t>In a </a:t>
            </a:r>
            <a:r>
              <a:rPr b="1" lang="en-GB"/>
              <a:t>mesh network</a:t>
            </a:r>
            <a:r>
              <a:rPr lang="en-GB"/>
              <a:t> the most efficient route is typically calculated before transferring the required data. This can help to reduce transmission time. </a:t>
            </a:r>
            <a:endParaRPr/>
          </a:p>
        </p:txBody>
      </p:sp>
      <p:sp>
        <p:nvSpPr>
          <p:cNvPr id="886" name="Google Shape;886;p4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Network topologies</a:t>
            </a:r>
            <a:endParaRPr/>
          </a:p>
        </p:txBody>
      </p:sp>
      <p:sp>
        <p:nvSpPr>
          <p:cNvPr id="887" name="Google Shape;887;p4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88" name="Google Shape;888;p4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889" name="Google Shape;889;p43"/>
          <p:cNvSpPr/>
          <p:nvPr/>
        </p:nvSpPr>
        <p:spPr>
          <a:xfrm>
            <a:off x="5598475" y="2022025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43"/>
          <p:cNvSpPr/>
          <p:nvPr/>
        </p:nvSpPr>
        <p:spPr>
          <a:xfrm>
            <a:off x="6248825" y="13607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43"/>
          <p:cNvSpPr/>
          <p:nvPr/>
        </p:nvSpPr>
        <p:spPr>
          <a:xfrm>
            <a:off x="7227125" y="13607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43"/>
          <p:cNvSpPr/>
          <p:nvPr/>
        </p:nvSpPr>
        <p:spPr>
          <a:xfrm>
            <a:off x="7834950" y="2022025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43"/>
          <p:cNvSpPr/>
          <p:nvPr/>
        </p:nvSpPr>
        <p:spPr>
          <a:xfrm>
            <a:off x="5598475" y="27956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43"/>
          <p:cNvSpPr/>
          <p:nvPr/>
        </p:nvSpPr>
        <p:spPr>
          <a:xfrm>
            <a:off x="7834950" y="27956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43"/>
          <p:cNvSpPr/>
          <p:nvPr/>
        </p:nvSpPr>
        <p:spPr>
          <a:xfrm>
            <a:off x="6248825" y="34624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43"/>
          <p:cNvSpPr/>
          <p:nvPr/>
        </p:nvSpPr>
        <p:spPr>
          <a:xfrm>
            <a:off x="7227125" y="34624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7" name="Google Shape;897;p43"/>
          <p:cNvCxnSpPr>
            <a:stCxn id="890" idx="6"/>
            <a:endCxn id="891" idx="2"/>
          </p:cNvCxnSpPr>
          <p:nvPr/>
        </p:nvCxnSpPr>
        <p:spPr>
          <a:xfrm>
            <a:off x="6394625" y="1433600"/>
            <a:ext cx="832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8" name="Google Shape;898;p43"/>
          <p:cNvCxnSpPr>
            <a:stCxn id="891" idx="5"/>
            <a:endCxn id="892" idx="1"/>
          </p:cNvCxnSpPr>
          <p:nvPr/>
        </p:nvCxnSpPr>
        <p:spPr>
          <a:xfrm>
            <a:off x="7351573" y="1485148"/>
            <a:ext cx="504600" cy="55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9" name="Google Shape;899;p43"/>
          <p:cNvCxnSpPr>
            <a:stCxn id="892" idx="4"/>
            <a:endCxn id="894" idx="0"/>
          </p:cNvCxnSpPr>
          <p:nvPr/>
        </p:nvCxnSpPr>
        <p:spPr>
          <a:xfrm>
            <a:off x="7907850" y="2167825"/>
            <a:ext cx="0" cy="6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0" name="Google Shape;900;p43"/>
          <p:cNvCxnSpPr>
            <a:stCxn id="894" idx="3"/>
            <a:endCxn id="896" idx="7"/>
          </p:cNvCxnSpPr>
          <p:nvPr/>
        </p:nvCxnSpPr>
        <p:spPr>
          <a:xfrm flipH="1">
            <a:off x="7351702" y="2920048"/>
            <a:ext cx="504600" cy="56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1" name="Google Shape;901;p43"/>
          <p:cNvCxnSpPr>
            <a:stCxn id="896" idx="2"/>
            <a:endCxn id="895" idx="6"/>
          </p:cNvCxnSpPr>
          <p:nvPr/>
        </p:nvCxnSpPr>
        <p:spPr>
          <a:xfrm rot="10800000">
            <a:off x="6394625" y="3535300"/>
            <a:ext cx="832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2" name="Google Shape;902;p43"/>
          <p:cNvCxnSpPr>
            <a:stCxn id="895" idx="1"/>
            <a:endCxn id="893" idx="5"/>
          </p:cNvCxnSpPr>
          <p:nvPr/>
        </p:nvCxnSpPr>
        <p:spPr>
          <a:xfrm rot="10800000">
            <a:off x="5722977" y="2920052"/>
            <a:ext cx="547200" cy="56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3" name="Google Shape;903;p43"/>
          <p:cNvCxnSpPr>
            <a:stCxn id="893" idx="0"/>
            <a:endCxn id="889" idx="4"/>
          </p:cNvCxnSpPr>
          <p:nvPr/>
        </p:nvCxnSpPr>
        <p:spPr>
          <a:xfrm rot="10800000">
            <a:off x="5671375" y="2167700"/>
            <a:ext cx="0" cy="6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4" name="Google Shape;904;p43"/>
          <p:cNvCxnSpPr>
            <a:stCxn id="889" idx="7"/>
            <a:endCxn id="890" idx="3"/>
          </p:cNvCxnSpPr>
          <p:nvPr/>
        </p:nvCxnSpPr>
        <p:spPr>
          <a:xfrm flipH="1" rot="10800000">
            <a:off x="5722923" y="1485077"/>
            <a:ext cx="547200" cy="55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5" name="Google Shape;905;p43"/>
          <p:cNvSpPr/>
          <p:nvPr/>
        </p:nvSpPr>
        <p:spPr>
          <a:xfrm>
            <a:off x="5525575" y="12893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43"/>
          <p:cNvSpPr/>
          <p:nvPr/>
        </p:nvSpPr>
        <p:spPr>
          <a:xfrm>
            <a:off x="6449800" y="21021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43"/>
          <p:cNvSpPr/>
          <p:nvPr/>
        </p:nvSpPr>
        <p:spPr>
          <a:xfrm>
            <a:off x="6335000" y="27160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43"/>
          <p:cNvSpPr/>
          <p:nvPr/>
        </p:nvSpPr>
        <p:spPr>
          <a:xfrm>
            <a:off x="7106825" y="25531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43"/>
          <p:cNvSpPr/>
          <p:nvPr/>
        </p:nvSpPr>
        <p:spPr>
          <a:xfrm>
            <a:off x="7010225" y="19204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43"/>
          <p:cNvSpPr/>
          <p:nvPr/>
        </p:nvSpPr>
        <p:spPr>
          <a:xfrm>
            <a:off x="6913675" y="40173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43"/>
          <p:cNvSpPr/>
          <p:nvPr/>
        </p:nvSpPr>
        <p:spPr>
          <a:xfrm>
            <a:off x="5525575" y="360820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2" name="Google Shape;912;p43"/>
          <p:cNvCxnSpPr>
            <a:stCxn id="905" idx="4"/>
            <a:endCxn id="889" idx="0"/>
          </p:cNvCxnSpPr>
          <p:nvPr/>
        </p:nvCxnSpPr>
        <p:spPr>
          <a:xfrm>
            <a:off x="5598475" y="1435100"/>
            <a:ext cx="72900" cy="58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3" name="Google Shape;913;p43"/>
          <p:cNvCxnSpPr>
            <a:stCxn id="905" idx="6"/>
            <a:endCxn id="890" idx="2"/>
          </p:cNvCxnSpPr>
          <p:nvPr/>
        </p:nvCxnSpPr>
        <p:spPr>
          <a:xfrm>
            <a:off x="5671375" y="1362200"/>
            <a:ext cx="577500" cy="7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14" name="Google Shape;914;p43"/>
          <p:cNvCxnSpPr>
            <a:stCxn id="893" idx="4"/>
            <a:endCxn id="911" idx="0"/>
          </p:cNvCxnSpPr>
          <p:nvPr/>
        </p:nvCxnSpPr>
        <p:spPr>
          <a:xfrm flipH="1">
            <a:off x="5598475" y="2941400"/>
            <a:ext cx="72900" cy="66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5" name="Google Shape;915;p43"/>
          <p:cNvCxnSpPr>
            <a:stCxn id="911" idx="6"/>
            <a:endCxn id="895" idx="2"/>
          </p:cNvCxnSpPr>
          <p:nvPr/>
        </p:nvCxnSpPr>
        <p:spPr>
          <a:xfrm flipH="1" rot="10800000">
            <a:off x="5671375" y="3535300"/>
            <a:ext cx="577500" cy="14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6" name="Google Shape;916;p43"/>
          <p:cNvCxnSpPr>
            <a:stCxn id="905" idx="3"/>
            <a:endCxn id="911" idx="1"/>
          </p:cNvCxnSpPr>
          <p:nvPr/>
        </p:nvCxnSpPr>
        <p:spPr>
          <a:xfrm>
            <a:off x="5546927" y="1413748"/>
            <a:ext cx="0" cy="221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7" name="Google Shape;917;p43"/>
          <p:cNvCxnSpPr>
            <a:stCxn id="911" idx="5"/>
            <a:endCxn id="910" idx="2"/>
          </p:cNvCxnSpPr>
          <p:nvPr/>
        </p:nvCxnSpPr>
        <p:spPr>
          <a:xfrm>
            <a:off x="5650023" y="3732648"/>
            <a:ext cx="1263600" cy="357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8" name="Google Shape;918;p43"/>
          <p:cNvCxnSpPr>
            <a:stCxn id="895" idx="5"/>
            <a:endCxn id="910" idx="1"/>
          </p:cNvCxnSpPr>
          <p:nvPr/>
        </p:nvCxnSpPr>
        <p:spPr>
          <a:xfrm>
            <a:off x="6373273" y="3586848"/>
            <a:ext cx="561900" cy="45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9" name="Google Shape;919;p43"/>
          <p:cNvCxnSpPr>
            <a:stCxn id="896" idx="3"/>
            <a:endCxn id="910" idx="7"/>
          </p:cNvCxnSpPr>
          <p:nvPr/>
        </p:nvCxnSpPr>
        <p:spPr>
          <a:xfrm flipH="1">
            <a:off x="7038177" y="3586848"/>
            <a:ext cx="210300" cy="45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0" name="Google Shape;920;p43"/>
          <p:cNvCxnSpPr>
            <a:stCxn id="907" idx="4"/>
            <a:endCxn id="895" idx="0"/>
          </p:cNvCxnSpPr>
          <p:nvPr/>
        </p:nvCxnSpPr>
        <p:spPr>
          <a:xfrm flipH="1">
            <a:off x="6321800" y="2861850"/>
            <a:ext cx="86100" cy="60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1" name="Google Shape;921;p43"/>
          <p:cNvCxnSpPr>
            <a:stCxn id="907" idx="2"/>
            <a:endCxn id="893" idx="6"/>
          </p:cNvCxnSpPr>
          <p:nvPr/>
        </p:nvCxnSpPr>
        <p:spPr>
          <a:xfrm flipH="1">
            <a:off x="5744300" y="2788950"/>
            <a:ext cx="590700" cy="7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2" name="Google Shape;922;p43"/>
          <p:cNvCxnSpPr>
            <a:stCxn id="906" idx="4"/>
            <a:endCxn id="907" idx="0"/>
          </p:cNvCxnSpPr>
          <p:nvPr/>
        </p:nvCxnSpPr>
        <p:spPr>
          <a:xfrm flipH="1">
            <a:off x="6407800" y="2247950"/>
            <a:ext cx="114900" cy="46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3" name="Google Shape;923;p43"/>
          <p:cNvCxnSpPr>
            <a:stCxn id="889" idx="6"/>
            <a:endCxn id="906" idx="2"/>
          </p:cNvCxnSpPr>
          <p:nvPr/>
        </p:nvCxnSpPr>
        <p:spPr>
          <a:xfrm>
            <a:off x="5744275" y="2094925"/>
            <a:ext cx="705600" cy="8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4" name="Google Shape;924;p43"/>
          <p:cNvCxnSpPr>
            <a:stCxn id="890" idx="4"/>
            <a:endCxn id="906" idx="0"/>
          </p:cNvCxnSpPr>
          <p:nvPr/>
        </p:nvCxnSpPr>
        <p:spPr>
          <a:xfrm>
            <a:off x="6321725" y="1506500"/>
            <a:ext cx="201000" cy="59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5" name="Google Shape;925;p43"/>
          <p:cNvCxnSpPr>
            <a:stCxn id="890" idx="5"/>
            <a:endCxn id="909" idx="1"/>
          </p:cNvCxnSpPr>
          <p:nvPr/>
        </p:nvCxnSpPr>
        <p:spPr>
          <a:xfrm>
            <a:off x="6373273" y="1485148"/>
            <a:ext cx="658200" cy="45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26" name="Google Shape;926;p43"/>
          <p:cNvCxnSpPr>
            <a:stCxn id="909" idx="0"/>
            <a:endCxn id="891" idx="3"/>
          </p:cNvCxnSpPr>
          <p:nvPr/>
        </p:nvCxnSpPr>
        <p:spPr>
          <a:xfrm flipH="1" rot="10800000">
            <a:off x="7083125" y="1485150"/>
            <a:ext cx="165300" cy="43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7" name="Google Shape;927;p43"/>
          <p:cNvCxnSpPr>
            <a:stCxn id="906" idx="6"/>
            <a:endCxn id="909" idx="3"/>
          </p:cNvCxnSpPr>
          <p:nvPr/>
        </p:nvCxnSpPr>
        <p:spPr>
          <a:xfrm flipH="1" rot="10800000">
            <a:off x="6595600" y="2044850"/>
            <a:ext cx="435900" cy="13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8" name="Google Shape;928;p43"/>
          <p:cNvCxnSpPr>
            <a:stCxn id="907" idx="6"/>
            <a:endCxn id="908" idx="3"/>
          </p:cNvCxnSpPr>
          <p:nvPr/>
        </p:nvCxnSpPr>
        <p:spPr>
          <a:xfrm flipH="1" rot="10800000">
            <a:off x="6480800" y="2677650"/>
            <a:ext cx="647400" cy="11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9" name="Google Shape;929;p43"/>
          <p:cNvCxnSpPr>
            <a:stCxn id="906" idx="5"/>
            <a:endCxn id="908" idx="1"/>
          </p:cNvCxnSpPr>
          <p:nvPr/>
        </p:nvCxnSpPr>
        <p:spPr>
          <a:xfrm>
            <a:off x="6574248" y="2226598"/>
            <a:ext cx="553800" cy="34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0" name="Google Shape;930;p43"/>
          <p:cNvCxnSpPr>
            <a:stCxn id="909" idx="4"/>
            <a:endCxn id="908" idx="0"/>
          </p:cNvCxnSpPr>
          <p:nvPr/>
        </p:nvCxnSpPr>
        <p:spPr>
          <a:xfrm>
            <a:off x="7083125" y="2066250"/>
            <a:ext cx="96600" cy="486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31" name="Google Shape;931;p43"/>
          <p:cNvCxnSpPr>
            <a:stCxn id="908" idx="7"/>
            <a:endCxn id="892" idx="3"/>
          </p:cNvCxnSpPr>
          <p:nvPr/>
        </p:nvCxnSpPr>
        <p:spPr>
          <a:xfrm flipH="1" rot="10800000">
            <a:off x="7231273" y="2146352"/>
            <a:ext cx="624900" cy="42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2" name="Google Shape;932;p43"/>
          <p:cNvCxnSpPr>
            <a:stCxn id="908" idx="5"/>
            <a:endCxn id="894" idx="2"/>
          </p:cNvCxnSpPr>
          <p:nvPr/>
        </p:nvCxnSpPr>
        <p:spPr>
          <a:xfrm>
            <a:off x="7231273" y="2677548"/>
            <a:ext cx="603600" cy="191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33" name="Google Shape;933;p43"/>
          <p:cNvCxnSpPr>
            <a:stCxn id="908" idx="4"/>
            <a:endCxn id="896" idx="0"/>
          </p:cNvCxnSpPr>
          <p:nvPr/>
        </p:nvCxnSpPr>
        <p:spPr>
          <a:xfrm>
            <a:off x="7179725" y="2698900"/>
            <a:ext cx="120300" cy="76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4" name="Google Shape;934;p43"/>
          <p:cNvCxnSpPr>
            <a:stCxn id="908" idx="3"/>
            <a:endCxn id="895" idx="7"/>
          </p:cNvCxnSpPr>
          <p:nvPr/>
        </p:nvCxnSpPr>
        <p:spPr>
          <a:xfrm flipH="1">
            <a:off x="6373377" y="2677548"/>
            <a:ext cx="754800" cy="80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5" name="Google Shape;935;p43"/>
          <p:cNvSpPr txBox="1"/>
          <p:nvPr/>
        </p:nvSpPr>
        <p:spPr>
          <a:xfrm>
            <a:off x="5332275" y="786750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36" name="Google Shape;936;p43"/>
          <p:cNvSpPr txBox="1"/>
          <p:nvPr/>
        </p:nvSpPr>
        <p:spPr>
          <a:xfrm>
            <a:off x="8071850" y="2677650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37" name="Google Shape;937;p43"/>
          <p:cNvSpPr txBox="1"/>
          <p:nvPr/>
        </p:nvSpPr>
        <p:spPr>
          <a:xfrm>
            <a:off x="8259800" y="2799563"/>
            <a:ext cx="3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38761D"/>
                </a:solidFill>
                <a:latin typeface="Quicksand"/>
                <a:ea typeface="Quicksand"/>
                <a:cs typeface="Quicksand"/>
                <a:sym typeface="Quicksand"/>
              </a:rPr>
              <a:t>✔</a:t>
            </a:r>
            <a:endParaRPr b="0" i="0" sz="1400" u="none" cap="none" strike="noStrike">
              <a:solidFill>
                <a:srgbClr val="38761D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44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Can you remember the names of all four topologies?</a:t>
            </a:r>
            <a:endParaRPr/>
          </a:p>
        </p:txBody>
      </p:sp>
      <p:sp>
        <p:nvSpPr>
          <p:cNvPr id="943" name="Google Shape;943;p4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44" name="Google Shape;944;p4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945" name="Google Shape;945;p44"/>
          <p:cNvSpPr/>
          <p:nvPr/>
        </p:nvSpPr>
        <p:spPr>
          <a:xfrm>
            <a:off x="1118378" y="2630899"/>
            <a:ext cx="69600" cy="6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44"/>
          <p:cNvSpPr/>
          <p:nvPr/>
        </p:nvSpPr>
        <p:spPr>
          <a:xfrm>
            <a:off x="745712" y="2155332"/>
            <a:ext cx="69600" cy="6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44"/>
          <p:cNvSpPr/>
          <p:nvPr/>
        </p:nvSpPr>
        <p:spPr>
          <a:xfrm>
            <a:off x="1372716" y="2135300"/>
            <a:ext cx="69600" cy="6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44"/>
          <p:cNvSpPr/>
          <p:nvPr/>
        </p:nvSpPr>
        <p:spPr>
          <a:xfrm>
            <a:off x="1576107" y="2988649"/>
            <a:ext cx="69600" cy="6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44"/>
          <p:cNvSpPr/>
          <p:nvPr/>
        </p:nvSpPr>
        <p:spPr>
          <a:xfrm>
            <a:off x="1025098" y="3232656"/>
            <a:ext cx="69600" cy="6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44"/>
          <p:cNvSpPr/>
          <p:nvPr/>
        </p:nvSpPr>
        <p:spPr>
          <a:xfrm>
            <a:off x="616250" y="2841232"/>
            <a:ext cx="69600" cy="6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1" name="Google Shape;951;p44"/>
          <p:cNvCxnSpPr>
            <a:stCxn id="946" idx="5"/>
            <a:endCxn id="945" idx="1"/>
          </p:cNvCxnSpPr>
          <p:nvPr/>
        </p:nvCxnSpPr>
        <p:spPr>
          <a:xfrm>
            <a:off x="805119" y="2214739"/>
            <a:ext cx="323400" cy="42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2" name="Google Shape;952;p44"/>
          <p:cNvCxnSpPr>
            <a:stCxn id="945" idx="7"/>
            <a:endCxn id="947" idx="3"/>
          </p:cNvCxnSpPr>
          <p:nvPr/>
        </p:nvCxnSpPr>
        <p:spPr>
          <a:xfrm flipH="1" rot="10800000">
            <a:off x="1177785" y="2194692"/>
            <a:ext cx="205200" cy="44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3" name="Google Shape;953;p44"/>
          <p:cNvCxnSpPr>
            <a:stCxn id="945" idx="5"/>
            <a:endCxn id="948" idx="1"/>
          </p:cNvCxnSpPr>
          <p:nvPr/>
        </p:nvCxnSpPr>
        <p:spPr>
          <a:xfrm>
            <a:off x="1177785" y="2690306"/>
            <a:ext cx="408600" cy="30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4" name="Google Shape;954;p44"/>
          <p:cNvCxnSpPr>
            <a:stCxn id="945" idx="4"/>
            <a:endCxn id="949" idx="0"/>
          </p:cNvCxnSpPr>
          <p:nvPr/>
        </p:nvCxnSpPr>
        <p:spPr>
          <a:xfrm flipH="1">
            <a:off x="1059878" y="2700499"/>
            <a:ext cx="93300" cy="53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5" name="Google Shape;955;p44"/>
          <p:cNvCxnSpPr>
            <a:stCxn id="945" idx="2"/>
            <a:endCxn id="950" idx="7"/>
          </p:cNvCxnSpPr>
          <p:nvPr/>
        </p:nvCxnSpPr>
        <p:spPr>
          <a:xfrm flipH="1">
            <a:off x="675578" y="2665699"/>
            <a:ext cx="442800" cy="18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6" name="Google Shape;956;p44"/>
          <p:cNvSpPr/>
          <p:nvPr/>
        </p:nvSpPr>
        <p:spPr>
          <a:xfrm>
            <a:off x="2625238" y="2646121"/>
            <a:ext cx="36600" cy="36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7" name="Google Shape;957;p44"/>
          <p:cNvCxnSpPr/>
          <p:nvPr/>
        </p:nvCxnSpPr>
        <p:spPr>
          <a:xfrm rot="10800000">
            <a:off x="2661800" y="2664475"/>
            <a:ext cx="1644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8" name="Google Shape;958;p44"/>
          <p:cNvSpPr/>
          <p:nvPr/>
        </p:nvSpPr>
        <p:spPr>
          <a:xfrm>
            <a:off x="2919665" y="2311075"/>
            <a:ext cx="61200" cy="61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44"/>
          <p:cNvSpPr/>
          <p:nvPr/>
        </p:nvSpPr>
        <p:spPr>
          <a:xfrm>
            <a:off x="3177998" y="2956568"/>
            <a:ext cx="61200" cy="61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44"/>
          <p:cNvSpPr/>
          <p:nvPr/>
        </p:nvSpPr>
        <p:spPr>
          <a:xfrm>
            <a:off x="3440337" y="2311075"/>
            <a:ext cx="61200" cy="61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44"/>
          <p:cNvSpPr/>
          <p:nvPr/>
        </p:nvSpPr>
        <p:spPr>
          <a:xfrm>
            <a:off x="3702675" y="2956568"/>
            <a:ext cx="61200" cy="61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44"/>
          <p:cNvSpPr/>
          <p:nvPr/>
        </p:nvSpPr>
        <p:spPr>
          <a:xfrm>
            <a:off x="3977030" y="2323837"/>
            <a:ext cx="61200" cy="61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3" name="Google Shape;963;p44"/>
          <p:cNvCxnSpPr>
            <a:endCxn id="958" idx="4"/>
          </p:cNvCxnSpPr>
          <p:nvPr/>
        </p:nvCxnSpPr>
        <p:spPr>
          <a:xfrm rot="10800000">
            <a:off x="2950265" y="2372275"/>
            <a:ext cx="300" cy="29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4" name="Google Shape;964;p44"/>
          <p:cNvCxnSpPr>
            <a:endCxn id="959" idx="0"/>
          </p:cNvCxnSpPr>
          <p:nvPr/>
        </p:nvCxnSpPr>
        <p:spPr>
          <a:xfrm>
            <a:off x="3208598" y="2663468"/>
            <a:ext cx="0" cy="29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5" name="Google Shape;965;p44"/>
          <p:cNvCxnSpPr>
            <a:endCxn id="960" idx="4"/>
          </p:cNvCxnSpPr>
          <p:nvPr/>
        </p:nvCxnSpPr>
        <p:spPr>
          <a:xfrm rot="10800000">
            <a:off x="3470937" y="2372275"/>
            <a:ext cx="3000" cy="29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6" name="Google Shape;966;p44"/>
          <p:cNvCxnSpPr>
            <a:endCxn id="962" idx="4"/>
          </p:cNvCxnSpPr>
          <p:nvPr/>
        </p:nvCxnSpPr>
        <p:spPr>
          <a:xfrm rot="10800000">
            <a:off x="4007630" y="2385037"/>
            <a:ext cx="0" cy="28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7" name="Google Shape;967;p44"/>
          <p:cNvCxnSpPr>
            <a:endCxn id="961" idx="0"/>
          </p:cNvCxnSpPr>
          <p:nvPr/>
        </p:nvCxnSpPr>
        <p:spPr>
          <a:xfrm>
            <a:off x="3733275" y="2658368"/>
            <a:ext cx="0" cy="29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8" name="Google Shape;968;p44"/>
          <p:cNvSpPr/>
          <p:nvPr/>
        </p:nvSpPr>
        <p:spPr>
          <a:xfrm>
            <a:off x="4304155" y="2646121"/>
            <a:ext cx="36600" cy="36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44"/>
          <p:cNvSpPr/>
          <p:nvPr/>
        </p:nvSpPr>
        <p:spPr>
          <a:xfrm>
            <a:off x="5298925" y="2458459"/>
            <a:ext cx="65400" cy="6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44"/>
          <p:cNvSpPr/>
          <p:nvPr/>
        </p:nvSpPr>
        <p:spPr>
          <a:xfrm>
            <a:off x="5590329" y="2162138"/>
            <a:ext cx="65400" cy="6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44"/>
          <p:cNvSpPr/>
          <p:nvPr/>
        </p:nvSpPr>
        <p:spPr>
          <a:xfrm>
            <a:off x="6028677" y="2162138"/>
            <a:ext cx="65400" cy="6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44"/>
          <p:cNvSpPr/>
          <p:nvPr/>
        </p:nvSpPr>
        <p:spPr>
          <a:xfrm>
            <a:off x="6301026" y="2458459"/>
            <a:ext cx="65400" cy="6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44"/>
          <p:cNvSpPr/>
          <p:nvPr/>
        </p:nvSpPr>
        <p:spPr>
          <a:xfrm>
            <a:off x="5298925" y="2805076"/>
            <a:ext cx="65400" cy="6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44"/>
          <p:cNvSpPr/>
          <p:nvPr/>
        </p:nvSpPr>
        <p:spPr>
          <a:xfrm>
            <a:off x="6301026" y="2805076"/>
            <a:ext cx="65400" cy="6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44"/>
          <p:cNvSpPr/>
          <p:nvPr/>
        </p:nvSpPr>
        <p:spPr>
          <a:xfrm>
            <a:off x="5590329" y="3103851"/>
            <a:ext cx="65400" cy="6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44"/>
          <p:cNvSpPr/>
          <p:nvPr/>
        </p:nvSpPr>
        <p:spPr>
          <a:xfrm>
            <a:off x="6028677" y="3103851"/>
            <a:ext cx="65400" cy="6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7" name="Google Shape;977;p44"/>
          <p:cNvCxnSpPr>
            <a:stCxn id="970" idx="6"/>
            <a:endCxn id="971" idx="2"/>
          </p:cNvCxnSpPr>
          <p:nvPr/>
        </p:nvCxnSpPr>
        <p:spPr>
          <a:xfrm>
            <a:off x="5655729" y="2194838"/>
            <a:ext cx="372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8" name="Google Shape;978;p44"/>
          <p:cNvCxnSpPr>
            <a:stCxn id="971" idx="5"/>
            <a:endCxn id="972" idx="1"/>
          </p:cNvCxnSpPr>
          <p:nvPr/>
        </p:nvCxnSpPr>
        <p:spPr>
          <a:xfrm>
            <a:off x="6084499" y="2217960"/>
            <a:ext cx="226200" cy="25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9" name="Google Shape;979;p44"/>
          <p:cNvCxnSpPr>
            <a:stCxn id="972" idx="4"/>
            <a:endCxn id="974" idx="0"/>
          </p:cNvCxnSpPr>
          <p:nvPr/>
        </p:nvCxnSpPr>
        <p:spPr>
          <a:xfrm>
            <a:off x="6333726" y="2523859"/>
            <a:ext cx="0" cy="28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0" name="Google Shape;980;p44"/>
          <p:cNvCxnSpPr>
            <a:stCxn id="974" idx="3"/>
            <a:endCxn id="976" idx="7"/>
          </p:cNvCxnSpPr>
          <p:nvPr/>
        </p:nvCxnSpPr>
        <p:spPr>
          <a:xfrm flipH="1">
            <a:off x="6084404" y="2860898"/>
            <a:ext cx="226200" cy="25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1" name="Google Shape;981;p44"/>
          <p:cNvCxnSpPr>
            <a:stCxn id="976" idx="2"/>
            <a:endCxn id="975" idx="6"/>
          </p:cNvCxnSpPr>
          <p:nvPr/>
        </p:nvCxnSpPr>
        <p:spPr>
          <a:xfrm rot="10800000">
            <a:off x="5655777" y="3136551"/>
            <a:ext cx="372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2" name="Google Shape;982;p44"/>
          <p:cNvCxnSpPr>
            <a:stCxn id="975" idx="1"/>
            <a:endCxn id="973" idx="5"/>
          </p:cNvCxnSpPr>
          <p:nvPr/>
        </p:nvCxnSpPr>
        <p:spPr>
          <a:xfrm rot="10800000">
            <a:off x="5354807" y="2860829"/>
            <a:ext cx="245100" cy="25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3" name="Google Shape;983;p44"/>
          <p:cNvCxnSpPr>
            <a:stCxn id="973" idx="0"/>
            <a:endCxn id="969" idx="4"/>
          </p:cNvCxnSpPr>
          <p:nvPr/>
        </p:nvCxnSpPr>
        <p:spPr>
          <a:xfrm rot="10800000">
            <a:off x="5331625" y="2523976"/>
            <a:ext cx="0" cy="28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4" name="Google Shape;984;p44"/>
          <p:cNvCxnSpPr>
            <a:stCxn id="969" idx="7"/>
            <a:endCxn id="970" idx="3"/>
          </p:cNvCxnSpPr>
          <p:nvPr/>
        </p:nvCxnSpPr>
        <p:spPr>
          <a:xfrm flipH="1" rot="10800000">
            <a:off x="5354747" y="2217837"/>
            <a:ext cx="245100" cy="25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5" name="Google Shape;985;p44"/>
          <p:cNvSpPr/>
          <p:nvPr/>
        </p:nvSpPr>
        <p:spPr>
          <a:xfrm>
            <a:off x="7479969" y="2404510"/>
            <a:ext cx="54000" cy="54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44"/>
          <p:cNvSpPr/>
          <p:nvPr/>
        </p:nvSpPr>
        <p:spPr>
          <a:xfrm>
            <a:off x="7721230" y="2159175"/>
            <a:ext cx="54000" cy="54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44"/>
          <p:cNvSpPr/>
          <p:nvPr/>
        </p:nvSpPr>
        <p:spPr>
          <a:xfrm>
            <a:off x="8084152" y="2159175"/>
            <a:ext cx="54000" cy="54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44"/>
          <p:cNvSpPr/>
          <p:nvPr/>
        </p:nvSpPr>
        <p:spPr>
          <a:xfrm>
            <a:off x="8309637" y="2404510"/>
            <a:ext cx="54000" cy="54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44"/>
          <p:cNvSpPr/>
          <p:nvPr/>
        </p:nvSpPr>
        <p:spPr>
          <a:xfrm>
            <a:off x="7479969" y="2691486"/>
            <a:ext cx="54000" cy="54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44"/>
          <p:cNvSpPr/>
          <p:nvPr/>
        </p:nvSpPr>
        <p:spPr>
          <a:xfrm>
            <a:off x="8309637" y="2691486"/>
            <a:ext cx="54000" cy="54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44"/>
          <p:cNvSpPr/>
          <p:nvPr/>
        </p:nvSpPr>
        <p:spPr>
          <a:xfrm>
            <a:off x="7721230" y="2938852"/>
            <a:ext cx="54000" cy="54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44"/>
          <p:cNvSpPr/>
          <p:nvPr/>
        </p:nvSpPr>
        <p:spPr>
          <a:xfrm>
            <a:off x="8084152" y="2938852"/>
            <a:ext cx="54000" cy="54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3" name="Google Shape;993;p44"/>
          <p:cNvCxnSpPr>
            <a:stCxn id="986" idx="6"/>
            <a:endCxn id="987" idx="2"/>
          </p:cNvCxnSpPr>
          <p:nvPr/>
        </p:nvCxnSpPr>
        <p:spPr>
          <a:xfrm>
            <a:off x="7775230" y="2186175"/>
            <a:ext cx="30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4" name="Google Shape;994;p44"/>
          <p:cNvCxnSpPr>
            <a:stCxn id="987" idx="5"/>
            <a:endCxn id="988" idx="1"/>
          </p:cNvCxnSpPr>
          <p:nvPr/>
        </p:nvCxnSpPr>
        <p:spPr>
          <a:xfrm>
            <a:off x="8130244" y="2205267"/>
            <a:ext cx="187200" cy="20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5" name="Google Shape;995;p44"/>
          <p:cNvCxnSpPr>
            <a:stCxn id="988" idx="4"/>
            <a:endCxn id="990" idx="0"/>
          </p:cNvCxnSpPr>
          <p:nvPr/>
        </p:nvCxnSpPr>
        <p:spPr>
          <a:xfrm>
            <a:off x="8336637" y="2458510"/>
            <a:ext cx="0" cy="23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6" name="Google Shape;996;p44"/>
          <p:cNvCxnSpPr>
            <a:stCxn id="990" idx="3"/>
            <a:endCxn id="992" idx="7"/>
          </p:cNvCxnSpPr>
          <p:nvPr/>
        </p:nvCxnSpPr>
        <p:spPr>
          <a:xfrm flipH="1">
            <a:off x="8130345" y="2737578"/>
            <a:ext cx="187200" cy="20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7" name="Google Shape;997;p44"/>
          <p:cNvCxnSpPr>
            <a:stCxn id="992" idx="2"/>
            <a:endCxn id="991" idx="6"/>
          </p:cNvCxnSpPr>
          <p:nvPr/>
        </p:nvCxnSpPr>
        <p:spPr>
          <a:xfrm rot="10800000">
            <a:off x="7775152" y="2965852"/>
            <a:ext cx="30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8" name="Google Shape;998;p44"/>
          <p:cNvCxnSpPr>
            <a:stCxn id="991" idx="1"/>
            <a:endCxn id="989" idx="5"/>
          </p:cNvCxnSpPr>
          <p:nvPr/>
        </p:nvCxnSpPr>
        <p:spPr>
          <a:xfrm rot="10800000">
            <a:off x="7526038" y="2737660"/>
            <a:ext cx="203100" cy="20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9" name="Google Shape;999;p44"/>
          <p:cNvCxnSpPr>
            <a:stCxn id="989" idx="0"/>
            <a:endCxn id="985" idx="4"/>
          </p:cNvCxnSpPr>
          <p:nvPr/>
        </p:nvCxnSpPr>
        <p:spPr>
          <a:xfrm rot="10800000">
            <a:off x="7506969" y="2458386"/>
            <a:ext cx="0" cy="23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0" name="Google Shape;1000;p44"/>
          <p:cNvCxnSpPr>
            <a:stCxn id="985" idx="7"/>
            <a:endCxn id="986" idx="3"/>
          </p:cNvCxnSpPr>
          <p:nvPr/>
        </p:nvCxnSpPr>
        <p:spPr>
          <a:xfrm flipH="1" rot="10800000">
            <a:off x="7526061" y="2205118"/>
            <a:ext cx="203100" cy="20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1" name="Google Shape;1001;p44"/>
          <p:cNvSpPr/>
          <p:nvPr/>
        </p:nvSpPr>
        <p:spPr>
          <a:xfrm>
            <a:off x="7452925" y="2132688"/>
            <a:ext cx="54000" cy="54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44"/>
          <p:cNvSpPr/>
          <p:nvPr/>
        </p:nvSpPr>
        <p:spPr>
          <a:xfrm>
            <a:off x="7795786" y="2434234"/>
            <a:ext cx="54000" cy="54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44"/>
          <p:cNvSpPr/>
          <p:nvPr/>
        </p:nvSpPr>
        <p:spPr>
          <a:xfrm>
            <a:off x="7753199" y="2661975"/>
            <a:ext cx="54000" cy="54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44"/>
          <p:cNvSpPr/>
          <p:nvPr/>
        </p:nvSpPr>
        <p:spPr>
          <a:xfrm>
            <a:off x="8039524" y="2601525"/>
            <a:ext cx="54000" cy="54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44"/>
          <p:cNvSpPr/>
          <p:nvPr/>
        </p:nvSpPr>
        <p:spPr>
          <a:xfrm>
            <a:off x="8003688" y="2366828"/>
            <a:ext cx="54000" cy="54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44"/>
          <p:cNvSpPr/>
          <p:nvPr/>
        </p:nvSpPr>
        <p:spPr>
          <a:xfrm>
            <a:off x="7967871" y="3144724"/>
            <a:ext cx="54000" cy="54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44"/>
          <p:cNvSpPr/>
          <p:nvPr/>
        </p:nvSpPr>
        <p:spPr>
          <a:xfrm>
            <a:off x="7452925" y="2992940"/>
            <a:ext cx="54000" cy="54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8" name="Google Shape;1008;p44"/>
          <p:cNvCxnSpPr>
            <a:stCxn id="1001" idx="4"/>
            <a:endCxn id="985" idx="0"/>
          </p:cNvCxnSpPr>
          <p:nvPr/>
        </p:nvCxnSpPr>
        <p:spPr>
          <a:xfrm>
            <a:off x="7479925" y="2186688"/>
            <a:ext cx="27000" cy="21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9" name="Google Shape;1009;p44"/>
          <p:cNvCxnSpPr>
            <a:stCxn id="1001" idx="6"/>
            <a:endCxn id="986" idx="2"/>
          </p:cNvCxnSpPr>
          <p:nvPr/>
        </p:nvCxnSpPr>
        <p:spPr>
          <a:xfrm>
            <a:off x="7506925" y="2159688"/>
            <a:ext cx="214200" cy="2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0" name="Google Shape;1010;p44"/>
          <p:cNvCxnSpPr>
            <a:stCxn id="989" idx="4"/>
            <a:endCxn id="1007" idx="0"/>
          </p:cNvCxnSpPr>
          <p:nvPr/>
        </p:nvCxnSpPr>
        <p:spPr>
          <a:xfrm flipH="1">
            <a:off x="7479969" y="2745486"/>
            <a:ext cx="27000" cy="24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1" name="Google Shape;1011;p44"/>
          <p:cNvCxnSpPr>
            <a:stCxn id="1007" idx="6"/>
            <a:endCxn id="991" idx="2"/>
          </p:cNvCxnSpPr>
          <p:nvPr/>
        </p:nvCxnSpPr>
        <p:spPr>
          <a:xfrm flipH="1" rot="10800000">
            <a:off x="7506925" y="2965940"/>
            <a:ext cx="214200" cy="5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2" name="Google Shape;1012;p44"/>
          <p:cNvCxnSpPr>
            <a:stCxn id="1001" idx="3"/>
            <a:endCxn id="1007" idx="1"/>
          </p:cNvCxnSpPr>
          <p:nvPr/>
        </p:nvCxnSpPr>
        <p:spPr>
          <a:xfrm>
            <a:off x="7460833" y="2178780"/>
            <a:ext cx="0" cy="82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3" name="Google Shape;1013;p44"/>
          <p:cNvCxnSpPr>
            <a:stCxn id="1007" idx="5"/>
            <a:endCxn id="1006" idx="2"/>
          </p:cNvCxnSpPr>
          <p:nvPr/>
        </p:nvCxnSpPr>
        <p:spPr>
          <a:xfrm>
            <a:off x="7499017" y="3039032"/>
            <a:ext cx="468900" cy="13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4" name="Google Shape;1014;p44"/>
          <p:cNvCxnSpPr>
            <a:stCxn id="991" idx="5"/>
            <a:endCxn id="1006" idx="1"/>
          </p:cNvCxnSpPr>
          <p:nvPr/>
        </p:nvCxnSpPr>
        <p:spPr>
          <a:xfrm>
            <a:off x="7767322" y="2984944"/>
            <a:ext cx="2085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5" name="Google Shape;1015;p44"/>
          <p:cNvCxnSpPr>
            <a:stCxn id="992" idx="3"/>
            <a:endCxn id="1006" idx="7"/>
          </p:cNvCxnSpPr>
          <p:nvPr/>
        </p:nvCxnSpPr>
        <p:spPr>
          <a:xfrm flipH="1">
            <a:off x="8014060" y="2984944"/>
            <a:ext cx="780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6" name="Google Shape;1016;p44"/>
          <p:cNvCxnSpPr>
            <a:stCxn id="1003" idx="4"/>
            <a:endCxn id="991" idx="0"/>
          </p:cNvCxnSpPr>
          <p:nvPr/>
        </p:nvCxnSpPr>
        <p:spPr>
          <a:xfrm flipH="1">
            <a:off x="7748099" y="2715975"/>
            <a:ext cx="32100" cy="22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7" name="Google Shape;1017;p44"/>
          <p:cNvCxnSpPr>
            <a:stCxn id="1003" idx="2"/>
            <a:endCxn id="989" idx="6"/>
          </p:cNvCxnSpPr>
          <p:nvPr/>
        </p:nvCxnSpPr>
        <p:spPr>
          <a:xfrm flipH="1">
            <a:off x="7533899" y="2688975"/>
            <a:ext cx="219300" cy="2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8" name="Google Shape;1018;p44"/>
          <p:cNvCxnSpPr>
            <a:stCxn id="1002" idx="4"/>
            <a:endCxn id="1003" idx="0"/>
          </p:cNvCxnSpPr>
          <p:nvPr/>
        </p:nvCxnSpPr>
        <p:spPr>
          <a:xfrm flipH="1">
            <a:off x="7780186" y="2488234"/>
            <a:ext cx="42600" cy="17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9" name="Google Shape;1019;p44"/>
          <p:cNvCxnSpPr>
            <a:stCxn id="985" idx="6"/>
            <a:endCxn id="1002" idx="2"/>
          </p:cNvCxnSpPr>
          <p:nvPr/>
        </p:nvCxnSpPr>
        <p:spPr>
          <a:xfrm>
            <a:off x="7533969" y="2431510"/>
            <a:ext cx="261900" cy="2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0" name="Google Shape;1020;p44"/>
          <p:cNvCxnSpPr>
            <a:stCxn id="986" idx="4"/>
            <a:endCxn id="1002" idx="0"/>
          </p:cNvCxnSpPr>
          <p:nvPr/>
        </p:nvCxnSpPr>
        <p:spPr>
          <a:xfrm>
            <a:off x="7748230" y="2213175"/>
            <a:ext cx="74700" cy="22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1" name="Google Shape;1021;p44"/>
          <p:cNvCxnSpPr>
            <a:stCxn id="986" idx="5"/>
            <a:endCxn id="1005" idx="1"/>
          </p:cNvCxnSpPr>
          <p:nvPr/>
        </p:nvCxnSpPr>
        <p:spPr>
          <a:xfrm>
            <a:off x="7767322" y="2205267"/>
            <a:ext cx="244200" cy="16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2" name="Google Shape;1022;p44"/>
          <p:cNvCxnSpPr>
            <a:stCxn id="1005" idx="0"/>
            <a:endCxn id="987" idx="3"/>
          </p:cNvCxnSpPr>
          <p:nvPr/>
        </p:nvCxnSpPr>
        <p:spPr>
          <a:xfrm flipH="1" rot="10800000">
            <a:off x="8030688" y="2205128"/>
            <a:ext cx="61500" cy="16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3" name="Google Shape;1023;p44"/>
          <p:cNvCxnSpPr>
            <a:stCxn id="1002" idx="6"/>
            <a:endCxn id="1005" idx="3"/>
          </p:cNvCxnSpPr>
          <p:nvPr/>
        </p:nvCxnSpPr>
        <p:spPr>
          <a:xfrm flipH="1" rot="10800000">
            <a:off x="7849786" y="2412934"/>
            <a:ext cx="161700" cy="4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4" name="Google Shape;1024;p44"/>
          <p:cNvCxnSpPr>
            <a:stCxn id="1003" idx="6"/>
            <a:endCxn id="1004" idx="3"/>
          </p:cNvCxnSpPr>
          <p:nvPr/>
        </p:nvCxnSpPr>
        <p:spPr>
          <a:xfrm flipH="1" rot="10800000">
            <a:off x="7807199" y="2647575"/>
            <a:ext cx="240300" cy="4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5" name="Google Shape;1025;p44"/>
          <p:cNvCxnSpPr>
            <a:stCxn id="1002" idx="5"/>
            <a:endCxn id="1004" idx="1"/>
          </p:cNvCxnSpPr>
          <p:nvPr/>
        </p:nvCxnSpPr>
        <p:spPr>
          <a:xfrm>
            <a:off x="7841878" y="2480326"/>
            <a:ext cx="205500" cy="12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6" name="Google Shape;1026;p44"/>
          <p:cNvCxnSpPr>
            <a:stCxn id="1005" idx="4"/>
            <a:endCxn id="1004" idx="0"/>
          </p:cNvCxnSpPr>
          <p:nvPr/>
        </p:nvCxnSpPr>
        <p:spPr>
          <a:xfrm>
            <a:off x="8030688" y="2420828"/>
            <a:ext cx="35700" cy="18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7" name="Google Shape;1027;p44"/>
          <p:cNvCxnSpPr>
            <a:stCxn id="1004" idx="7"/>
            <a:endCxn id="988" idx="3"/>
          </p:cNvCxnSpPr>
          <p:nvPr/>
        </p:nvCxnSpPr>
        <p:spPr>
          <a:xfrm flipH="1" rot="10800000">
            <a:off x="8085616" y="2450733"/>
            <a:ext cx="231900" cy="15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8" name="Google Shape;1028;p44"/>
          <p:cNvCxnSpPr>
            <a:stCxn id="1004" idx="5"/>
            <a:endCxn id="990" idx="2"/>
          </p:cNvCxnSpPr>
          <p:nvPr/>
        </p:nvCxnSpPr>
        <p:spPr>
          <a:xfrm>
            <a:off x="8085616" y="2647617"/>
            <a:ext cx="224100" cy="7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9" name="Google Shape;1029;p44"/>
          <p:cNvCxnSpPr>
            <a:stCxn id="1004" idx="4"/>
            <a:endCxn id="992" idx="0"/>
          </p:cNvCxnSpPr>
          <p:nvPr/>
        </p:nvCxnSpPr>
        <p:spPr>
          <a:xfrm>
            <a:off x="8066524" y="2655525"/>
            <a:ext cx="44700" cy="28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0" name="Google Shape;1030;p44"/>
          <p:cNvCxnSpPr>
            <a:stCxn id="1004" idx="3"/>
            <a:endCxn id="991" idx="7"/>
          </p:cNvCxnSpPr>
          <p:nvPr/>
        </p:nvCxnSpPr>
        <p:spPr>
          <a:xfrm flipH="1">
            <a:off x="7767232" y="2647617"/>
            <a:ext cx="280200" cy="29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1" name="Google Shape;1031;p44"/>
          <p:cNvSpPr/>
          <p:nvPr/>
        </p:nvSpPr>
        <p:spPr>
          <a:xfrm>
            <a:off x="997325" y="1463475"/>
            <a:ext cx="311700" cy="311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44"/>
          <p:cNvSpPr txBox="1"/>
          <p:nvPr/>
        </p:nvSpPr>
        <p:spPr>
          <a:xfrm>
            <a:off x="1000810" y="1413152"/>
            <a:ext cx="3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endParaRPr b="1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33" name="Google Shape;1033;p44"/>
          <p:cNvSpPr/>
          <p:nvPr/>
        </p:nvSpPr>
        <p:spPr>
          <a:xfrm>
            <a:off x="3308975" y="1463475"/>
            <a:ext cx="311700" cy="311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44"/>
          <p:cNvSpPr txBox="1"/>
          <p:nvPr/>
        </p:nvSpPr>
        <p:spPr>
          <a:xfrm>
            <a:off x="3312460" y="1413152"/>
            <a:ext cx="3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B</a:t>
            </a:r>
            <a:endParaRPr b="1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35" name="Google Shape;1035;p44"/>
          <p:cNvSpPr/>
          <p:nvPr/>
        </p:nvSpPr>
        <p:spPr>
          <a:xfrm>
            <a:off x="5678663" y="1463475"/>
            <a:ext cx="311700" cy="311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44"/>
          <p:cNvSpPr txBox="1"/>
          <p:nvPr/>
        </p:nvSpPr>
        <p:spPr>
          <a:xfrm>
            <a:off x="5682147" y="1413152"/>
            <a:ext cx="3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</a:t>
            </a:r>
            <a:endParaRPr b="1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37" name="Google Shape;1037;p44"/>
          <p:cNvSpPr/>
          <p:nvPr/>
        </p:nvSpPr>
        <p:spPr>
          <a:xfrm>
            <a:off x="7659338" y="1448814"/>
            <a:ext cx="311700" cy="311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44"/>
          <p:cNvSpPr txBox="1"/>
          <p:nvPr/>
        </p:nvSpPr>
        <p:spPr>
          <a:xfrm>
            <a:off x="7662822" y="1398492"/>
            <a:ext cx="3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</a:t>
            </a:r>
            <a:endParaRPr b="1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45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Can you remember the names of all four topologies?</a:t>
            </a:r>
            <a:endParaRPr/>
          </a:p>
        </p:txBody>
      </p:sp>
      <p:sp>
        <p:nvSpPr>
          <p:cNvPr id="1044" name="Google Shape;1044;p4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45" name="Google Shape;1045;p45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046" name="Google Shape;1046;p45"/>
          <p:cNvSpPr/>
          <p:nvPr/>
        </p:nvSpPr>
        <p:spPr>
          <a:xfrm>
            <a:off x="1118378" y="2630899"/>
            <a:ext cx="69600" cy="6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45"/>
          <p:cNvSpPr/>
          <p:nvPr/>
        </p:nvSpPr>
        <p:spPr>
          <a:xfrm>
            <a:off x="745712" y="2155332"/>
            <a:ext cx="69600" cy="6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45"/>
          <p:cNvSpPr/>
          <p:nvPr/>
        </p:nvSpPr>
        <p:spPr>
          <a:xfrm>
            <a:off x="1372716" y="2135300"/>
            <a:ext cx="69600" cy="6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45"/>
          <p:cNvSpPr/>
          <p:nvPr/>
        </p:nvSpPr>
        <p:spPr>
          <a:xfrm>
            <a:off x="1576107" y="2988649"/>
            <a:ext cx="69600" cy="6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45"/>
          <p:cNvSpPr/>
          <p:nvPr/>
        </p:nvSpPr>
        <p:spPr>
          <a:xfrm>
            <a:off x="1025098" y="3232656"/>
            <a:ext cx="69600" cy="6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45"/>
          <p:cNvSpPr/>
          <p:nvPr/>
        </p:nvSpPr>
        <p:spPr>
          <a:xfrm>
            <a:off x="616250" y="2841232"/>
            <a:ext cx="69600" cy="6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2" name="Google Shape;1052;p45"/>
          <p:cNvCxnSpPr>
            <a:stCxn id="1047" idx="5"/>
            <a:endCxn id="1046" idx="1"/>
          </p:cNvCxnSpPr>
          <p:nvPr/>
        </p:nvCxnSpPr>
        <p:spPr>
          <a:xfrm>
            <a:off x="805119" y="2214739"/>
            <a:ext cx="323400" cy="42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3" name="Google Shape;1053;p45"/>
          <p:cNvCxnSpPr>
            <a:stCxn id="1046" idx="7"/>
            <a:endCxn id="1048" idx="3"/>
          </p:cNvCxnSpPr>
          <p:nvPr/>
        </p:nvCxnSpPr>
        <p:spPr>
          <a:xfrm flipH="1" rot="10800000">
            <a:off x="1177785" y="2194692"/>
            <a:ext cx="205200" cy="44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4" name="Google Shape;1054;p45"/>
          <p:cNvCxnSpPr>
            <a:stCxn id="1046" idx="5"/>
            <a:endCxn id="1049" idx="1"/>
          </p:cNvCxnSpPr>
          <p:nvPr/>
        </p:nvCxnSpPr>
        <p:spPr>
          <a:xfrm>
            <a:off x="1177785" y="2690306"/>
            <a:ext cx="408600" cy="30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5" name="Google Shape;1055;p45"/>
          <p:cNvCxnSpPr>
            <a:stCxn id="1046" idx="4"/>
            <a:endCxn id="1050" idx="0"/>
          </p:cNvCxnSpPr>
          <p:nvPr/>
        </p:nvCxnSpPr>
        <p:spPr>
          <a:xfrm flipH="1">
            <a:off x="1059878" y="2700499"/>
            <a:ext cx="93300" cy="53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6" name="Google Shape;1056;p45"/>
          <p:cNvCxnSpPr>
            <a:stCxn id="1046" idx="2"/>
            <a:endCxn id="1051" idx="7"/>
          </p:cNvCxnSpPr>
          <p:nvPr/>
        </p:nvCxnSpPr>
        <p:spPr>
          <a:xfrm flipH="1">
            <a:off x="675578" y="2665699"/>
            <a:ext cx="442800" cy="18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7" name="Google Shape;1057;p45"/>
          <p:cNvSpPr/>
          <p:nvPr/>
        </p:nvSpPr>
        <p:spPr>
          <a:xfrm>
            <a:off x="2625238" y="2646121"/>
            <a:ext cx="36600" cy="36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8" name="Google Shape;1058;p45"/>
          <p:cNvCxnSpPr/>
          <p:nvPr/>
        </p:nvCxnSpPr>
        <p:spPr>
          <a:xfrm rot="10800000">
            <a:off x="2661800" y="2664475"/>
            <a:ext cx="1644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9" name="Google Shape;1059;p45"/>
          <p:cNvSpPr/>
          <p:nvPr/>
        </p:nvSpPr>
        <p:spPr>
          <a:xfrm>
            <a:off x="2919665" y="2311075"/>
            <a:ext cx="61200" cy="61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45"/>
          <p:cNvSpPr/>
          <p:nvPr/>
        </p:nvSpPr>
        <p:spPr>
          <a:xfrm>
            <a:off x="3177998" y="2956568"/>
            <a:ext cx="61200" cy="61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45"/>
          <p:cNvSpPr/>
          <p:nvPr/>
        </p:nvSpPr>
        <p:spPr>
          <a:xfrm>
            <a:off x="3440337" y="2311075"/>
            <a:ext cx="61200" cy="61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45"/>
          <p:cNvSpPr/>
          <p:nvPr/>
        </p:nvSpPr>
        <p:spPr>
          <a:xfrm>
            <a:off x="3702675" y="2956568"/>
            <a:ext cx="61200" cy="61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45"/>
          <p:cNvSpPr/>
          <p:nvPr/>
        </p:nvSpPr>
        <p:spPr>
          <a:xfrm>
            <a:off x="3977030" y="2323837"/>
            <a:ext cx="61200" cy="61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4" name="Google Shape;1064;p45"/>
          <p:cNvCxnSpPr>
            <a:endCxn id="1059" idx="4"/>
          </p:cNvCxnSpPr>
          <p:nvPr/>
        </p:nvCxnSpPr>
        <p:spPr>
          <a:xfrm rot="10800000">
            <a:off x="2950265" y="2372275"/>
            <a:ext cx="300" cy="29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5" name="Google Shape;1065;p45"/>
          <p:cNvCxnSpPr>
            <a:endCxn id="1060" idx="0"/>
          </p:cNvCxnSpPr>
          <p:nvPr/>
        </p:nvCxnSpPr>
        <p:spPr>
          <a:xfrm>
            <a:off x="3208598" y="2663468"/>
            <a:ext cx="0" cy="29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6" name="Google Shape;1066;p45"/>
          <p:cNvCxnSpPr>
            <a:endCxn id="1061" idx="4"/>
          </p:cNvCxnSpPr>
          <p:nvPr/>
        </p:nvCxnSpPr>
        <p:spPr>
          <a:xfrm rot="10800000">
            <a:off x="3470937" y="2372275"/>
            <a:ext cx="3000" cy="29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7" name="Google Shape;1067;p45"/>
          <p:cNvCxnSpPr>
            <a:endCxn id="1063" idx="4"/>
          </p:cNvCxnSpPr>
          <p:nvPr/>
        </p:nvCxnSpPr>
        <p:spPr>
          <a:xfrm rot="10800000">
            <a:off x="4007630" y="2385037"/>
            <a:ext cx="0" cy="28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8" name="Google Shape;1068;p45"/>
          <p:cNvCxnSpPr>
            <a:endCxn id="1062" idx="0"/>
          </p:cNvCxnSpPr>
          <p:nvPr/>
        </p:nvCxnSpPr>
        <p:spPr>
          <a:xfrm>
            <a:off x="3733275" y="2658368"/>
            <a:ext cx="0" cy="29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9" name="Google Shape;1069;p45"/>
          <p:cNvSpPr/>
          <p:nvPr/>
        </p:nvSpPr>
        <p:spPr>
          <a:xfrm>
            <a:off x="4304155" y="2646121"/>
            <a:ext cx="36600" cy="36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45"/>
          <p:cNvSpPr/>
          <p:nvPr/>
        </p:nvSpPr>
        <p:spPr>
          <a:xfrm>
            <a:off x="5298925" y="2458459"/>
            <a:ext cx="65400" cy="6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45"/>
          <p:cNvSpPr/>
          <p:nvPr/>
        </p:nvSpPr>
        <p:spPr>
          <a:xfrm>
            <a:off x="5590329" y="2162138"/>
            <a:ext cx="65400" cy="6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45"/>
          <p:cNvSpPr/>
          <p:nvPr/>
        </p:nvSpPr>
        <p:spPr>
          <a:xfrm>
            <a:off x="6028677" y="2162138"/>
            <a:ext cx="65400" cy="6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45"/>
          <p:cNvSpPr/>
          <p:nvPr/>
        </p:nvSpPr>
        <p:spPr>
          <a:xfrm>
            <a:off x="6301026" y="2458459"/>
            <a:ext cx="65400" cy="6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45"/>
          <p:cNvSpPr/>
          <p:nvPr/>
        </p:nvSpPr>
        <p:spPr>
          <a:xfrm>
            <a:off x="5298925" y="2805076"/>
            <a:ext cx="65400" cy="6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45"/>
          <p:cNvSpPr/>
          <p:nvPr/>
        </p:nvSpPr>
        <p:spPr>
          <a:xfrm>
            <a:off x="6301026" y="2805076"/>
            <a:ext cx="65400" cy="6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45"/>
          <p:cNvSpPr/>
          <p:nvPr/>
        </p:nvSpPr>
        <p:spPr>
          <a:xfrm>
            <a:off x="5590329" y="3103851"/>
            <a:ext cx="65400" cy="6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45"/>
          <p:cNvSpPr/>
          <p:nvPr/>
        </p:nvSpPr>
        <p:spPr>
          <a:xfrm>
            <a:off x="6028677" y="3103851"/>
            <a:ext cx="65400" cy="6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8" name="Google Shape;1078;p45"/>
          <p:cNvCxnSpPr>
            <a:stCxn id="1071" idx="6"/>
            <a:endCxn id="1072" idx="2"/>
          </p:cNvCxnSpPr>
          <p:nvPr/>
        </p:nvCxnSpPr>
        <p:spPr>
          <a:xfrm>
            <a:off x="5655729" y="2194838"/>
            <a:ext cx="372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9" name="Google Shape;1079;p45"/>
          <p:cNvCxnSpPr>
            <a:stCxn id="1072" idx="5"/>
            <a:endCxn id="1073" idx="1"/>
          </p:cNvCxnSpPr>
          <p:nvPr/>
        </p:nvCxnSpPr>
        <p:spPr>
          <a:xfrm>
            <a:off x="6084499" y="2217960"/>
            <a:ext cx="226200" cy="25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0" name="Google Shape;1080;p45"/>
          <p:cNvCxnSpPr>
            <a:stCxn id="1073" idx="4"/>
            <a:endCxn id="1075" idx="0"/>
          </p:cNvCxnSpPr>
          <p:nvPr/>
        </p:nvCxnSpPr>
        <p:spPr>
          <a:xfrm>
            <a:off x="6333726" y="2523859"/>
            <a:ext cx="0" cy="28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1" name="Google Shape;1081;p45"/>
          <p:cNvCxnSpPr>
            <a:stCxn id="1075" idx="3"/>
            <a:endCxn id="1077" idx="7"/>
          </p:cNvCxnSpPr>
          <p:nvPr/>
        </p:nvCxnSpPr>
        <p:spPr>
          <a:xfrm flipH="1">
            <a:off x="6084404" y="2860898"/>
            <a:ext cx="226200" cy="25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2" name="Google Shape;1082;p45"/>
          <p:cNvCxnSpPr>
            <a:stCxn id="1077" idx="2"/>
            <a:endCxn id="1076" idx="6"/>
          </p:cNvCxnSpPr>
          <p:nvPr/>
        </p:nvCxnSpPr>
        <p:spPr>
          <a:xfrm rot="10800000">
            <a:off x="5655777" y="3136551"/>
            <a:ext cx="372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3" name="Google Shape;1083;p45"/>
          <p:cNvCxnSpPr>
            <a:stCxn id="1076" idx="1"/>
            <a:endCxn id="1074" idx="5"/>
          </p:cNvCxnSpPr>
          <p:nvPr/>
        </p:nvCxnSpPr>
        <p:spPr>
          <a:xfrm rot="10800000">
            <a:off x="5354807" y="2860829"/>
            <a:ext cx="245100" cy="25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4" name="Google Shape;1084;p45"/>
          <p:cNvCxnSpPr>
            <a:stCxn id="1074" idx="0"/>
            <a:endCxn id="1070" idx="4"/>
          </p:cNvCxnSpPr>
          <p:nvPr/>
        </p:nvCxnSpPr>
        <p:spPr>
          <a:xfrm rot="10800000">
            <a:off x="5331625" y="2523976"/>
            <a:ext cx="0" cy="28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5" name="Google Shape;1085;p45"/>
          <p:cNvCxnSpPr>
            <a:stCxn id="1070" idx="7"/>
            <a:endCxn id="1071" idx="3"/>
          </p:cNvCxnSpPr>
          <p:nvPr/>
        </p:nvCxnSpPr>
        <p:spPr>
          <a:xfrm flipH="1" rot="10800000">
            <a:off x="5354747" y="2217837"/>
            <a:ext cx="245100" cy="25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6" name="Google Shape;1086;p45"/>
          <p:cNvSpPr/>
          <p:nvPr/>
        </p:nvSpPr>
        <p:spPr>
          <a:xfrm>
            <a:off x="7479969" y="2404510"/>
            <a:ext cx="54000" cy="54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45"/>
          <p:cNvSpPr/>
          <p:nvPr/>
        </p:nvSpPr>
        <p:spPr>
          <a:xfrm>
            <a:off x="7721230" y="2159175"/>
            <a:ext cx="54000" cy="54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45"/>
          <p:cNvSpPr/>
          <p:nvPr/>
        </p:nvSpPr>
        <p:spPr>
          <a:xfrm>
            <a:off x="8084152" y="2159175"/>
            <a:ext cx="54000" cy="54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45"/>
          <p:cNvSpPr/>
          <p:nvPr/>
        </p:nvSpPr>
        <p:spPr>
          <a:xfrm>
            <a:off x="8309637" y="2404510"/>
            <a:ext cx="54000" cy="54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45"/>
          <p:cNvSpPr/>
          <p:nvPr/>
        </p:nvSpPr>
        <p:spPr>
          <a:xfrm>
            <a:off x="7479969" y="2691486"/>
            <a:ext cx="54000" cy="54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45"/>
          <p:cNvSpPr/>
          <p:nvPr/>
        </p:nvSpPr>
        <p:spPr>
          <a:xfrm>
            <a:off x="8309637" y="2691486"/>
            <a:ext cx="54000" cy="54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45"/>
          <p:cNvSpPr/>
          <p:nvPr/>
        </p:nvSpPr>
        <p:spPr>
          <a:xfrm>
            <a:off x="7721230" y="2938852"/>
            <a:ext cx="54000" cy="54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45"/>
          <p:cNvSpPr/>
          <p:nvPr/>
        </p:nvSpPr>
        <p:spPr>
          <a:xfrm>
            <a:off x="8084152" y="2938852"/>
            <a:ext cx="54000" cy="54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4" name="Google Shape;1094;p45"/>
          <p:cNvCxnSpPr>
            <a:stCxn id="1087" idx="6"/>
            <a:endCxn id="1088" idx="2"/>
          </p:cNvCxnSpPr>
          <p:nvPr/>
        </p:nvCxnSpPr>
        <p:spPr>
          <a:xfrm>
            <a:off x="7775230" y="2186175"/>
            <a:ext cx="30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5" name="Google Shape;1095;p45"/>
          <p:cNvCxnSpPr>
            <a:stCxn id="1088" idx="5"/>
            <a:endCxn id="1089" idx="1"/>
          </p:cNvCxnSpPr>
          <p:nvPr/>
        </p:nvCxnSpPr>
        <p:spPr>
          <a:xfrm>
            <a:off x="8130244" y="2205267"/>
            <a:ext cx="187200" cy="20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6" name="Google Shape;1096;p45"/>
          <p:cNvCxnSpPr>
            <a:stCxn id="1089" idx="4"/>
            <a:endCxn id="1091" idx="0"/>
          </p:cNvCxnSpPr>
          <p:nvPr/>
        </p:nvCxnSpPr>
        <p:spPr>
          <a:xfrm>
            <a:off x="8336637" y="2458510"/>
            <a:ext cx="0" cy="23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7" name="Google Shape;1097;p45"/>
          <p:cNvCxnSpPr>
            <a:stCxn id="1091" idx="3"/>
            <a:endCxn id="1093" idx="7"/>
          </p:cNvCxnSpPr>
          <p:nvPr/>
        </p:nvCxnSpPr>
        <p:spPr>
          <a:xfrm flipH="1">
            <a:off x="8130345" y="2737578"/>
            <a:ext cx="187200" cy="20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8" name="Google Shape;1098;p45"/>
          <p:cNvCxnSpPr>
            <a:stCxn id="1093" idx="2"/>
            <a:endCxn id="1092" idx="6"/>
          </p:cNvCxnSpPr>
          <p:nvPr/>
        </p:nvCxnSpPr>
        <p:spPr>
          <a:xfrm rot="10800000">
            <a:off x="7775152" y="2965852"/>
            <a:ext cx="30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9" name="Google Shape;1099;p45"/>
          <p:cNvCxnSpPr>
            <a:stCxn id="1092" idx="1"/>
            <a:endCxn id="1090" idx="5"/>
          </p:cNvCxnSpPr>
          <p:nvPr/>
        </p:nvCxnSpPr>
        <p:spPr>
          <a:xfrm rot="10800000">
            <a:off x="7526038" y="2737660"/>
            <a:ext cx="203100" cy="20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0" name="Google Shape;1100;p45"/>
          <p:cNvCxnSpPr>
            <a:stCxn id="1090" idx="0"/>
            <a:endCxn id="1086" idx="4"/>
          </p:cNvCxnSpPr>
          <p:nvPr/>
        </p:nvCxnSpPr>
        <p:spPr>
          <a:xfrm rot="10800000">
            <a:off x="7506969" y="2458386"/>
            <a:ext cx="0" cy="23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1" name="Google Shape;1101;p45"/>
          <p:cNvCxnSpPr>
            <a:stCxn id="1086" idx="7"/>
            <a:endCxn id="1087" idx="3"/>
          </p:cNvCxnSpPr>
          <p:nvPr/>
        </p:nvCxnSpPr>
        <p:spPr>
          <a:xfrm flipH="1" rot="10800000">
            <a:off x="7526061" y="2205118"/>
            <a:ext cx="203100" cy="20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2" name="Google Shape;1102;p45"/>
          <p:cNvSpPr/>
          <p:nvPr/>
        </p:nvSpPr>
        <p:spPr>
          <a:xfrm>
            <a:off x="7452925" y="2132688"/>
            <a:ext cx="54000" cy="54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45"/>
          <p:cNvSpPr/>
          <p:nvPr/>
        </p:nvSpPr>
        <p:spPr>
          <a:xfrm>
            <a:off x="7795786" y="2434234"/>
            <a:ext cx="54000" cy="54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45"/>
          <p:cNvSpPr/>
          <p:nvPr/>
        </p:nvSpPr>
        <p:spPr>
          <a:xfrm>
            <a:off x="7753199" y="2661975"/>
            <a:ext cx="54000" cy="54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45"/>
          <p:cNvSpPr/>
          <p:nvPr/>
        </p:nvSpPr>
        <p:spPr>
          <a:xfrm>
            <a:off x="8039524" y="2601525"/>
            <a:ext cx="54000" cy="54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45"/>
          <p:cNvSpPr/>
          <p:nvPr/>
        </p:nvSpPr>
        <p:spPr>
          <a:xfrm>
            <a:off x="8003688" y="2366828"/>
            <a:ext cx="54000" cy="54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45"/>
          <p:cNvSpPr/>
          <p:nvPr/>
        </p:nvSpPr>
        <p:spPr>
          <a:xfrm>
            <a:off x="7967871" y="3144724"/>
            <a:ext cx="54000" cy="54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45"/>
          <p:cNvSpPr/>
          <p:nvPr/>
        </p:nvSpPr>
        <p:spPr>
          <a:xfrm>
            <a:off x="7452925" y="2992940"/>
            <a:ext cx="54000" cy="54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9" name="Google Shape;1109;p45"/>
          <p:cNvCxnSpPr>
            <a:stCxn id="1102" idx="4"/>
            <a:endCxn id="1086" idx="0"/>
          </p:cNvCxnSpPr>
          <p:nvPr/>
        </p:nvCxnSpPr>
        <p:spPr>
          <a:xfrm>
            <a:off x="7479925" y="2186688"/>
            <a:ext cx="27000" cy="21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0" name="Google Shape;1110;p45"/>
          <p:cNvCxnSpPr>
            <a:stCxn id="1102" idx="6"/>
            <a:endCxn id="1087" idx="2"/>
          </p:cNvCxnSpPr>
          <p:nvPr/>
        </p:nvCxnSpPr>
        <p:spPr>
          <a:xfrm>
            <a:off x="7506925" y="2159688"/>
            <a:ext cx="214200" cy="2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1" name="Google Shape;1111;p45"/>
          <p:cNvCxnSpPr>
            <a:stCxn id="1090" idx="4"/>
            <a:endCxn id="1108" idx="0"/>
          </p:cNvCxnSpPr>
          <p:nvPr/>
        </p:nvCxnSpPr>
        <p:spPr>
          <a:xfrm flipH="1">
            <a:off x="7479969" y="2745486"/>
            <a:ext cx="27000" cy="24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2" name="Google Shape;1112;p45"/>
          <p:cNvCxnSpPr>
            <a:stCxn id="1108" idx="6"/>
            <a:endCxn id="1092" idx="2"/>
          </p:cNvCxnSpPr>
          <p:nvPr/>
        </p:nvCxnSpPr>
        <p:spPr>
          <a:xfrm flipH="1" rot="10800000">
            <a:off x="7506925" y="2965940"/>
            <a:ext cx="214200" cy="5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3" name="Google Shape;1113;p45"/>
          <p:cNvCxnSpPr>
            <a:stCxn id="1102" idx="3"/>
            <a:endCxn id="1108" idx="1"/>
          </p:cNvCxnSpPr>
          <p:nvPr/>
        </p:nvCxnSpPr>
        <p:spPr>
          <a:xfrm>
            <a:off x="7460833" y="2178780"/>
            <a:ext cx="0" cy="82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4" name="Google Shape;1114;p45"/>
          <p:cNvCxnSpPr>
            <a:stCxn id="1108" idx="5"/>
            <a:endCxn id="1107" idx="2"/>
          </p:cNvCxnSpPr>
          <p:nvPr/>
        </p:nvCxnSpPr>
        <p:spPr>
          <a:xfrm>
            <a:off x="7499017" y="3039032"/>
            <a:ext cx="468900" cy="13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5" name="Google Shape;1115;p45"/>
          <p:cNvCxnSpPr>
            <a:stCxn id="1092" idx="5"/>
            <a:endCxn id="1107" idx="1"/>
          </p:cNvCxnSpPr>
          <p:nvPr/>
        </p:nvCxnSpPr>
        <p:spPr>
          <a:xfrm>
            <a:off x="7767322" y="2984944"/>
            <a:ext cx="2085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6" name="Google Shape;1116;p45"/>
          <p:cNvCxnSpPr>
            <a:stCxn id="1093" idx="3"/>
            <a:endCxn id="1107" idx="7"/>
          </p:cNvCxnSpPr>
          <p:nvPr/>
        </p:nvCxnSpPr>
        <p:spPr>
          <a:xfrm flipH="1">
            <a:off x="8014060" y="2984944"/>
            <a:ext cx="780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7" name="Google Shape;1117;p45"/>
          <p:cNvCxnSpPr>
            <a:stCxn id="1104" idx="4"/>
            <a:endCxn id="1092" idx="0"/>
          </p:cNvCxnSpPr>
          <p:nvPr/>
        </p:nvCxnSpPr>
        <p:spPr>
          <a:xfrm flipH="1">
            <a:off x="7748099" y="2715975"/>
            <a:ext cx="32100" cy="22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8" name="Google Shape;1118;p45"/>
          <p:cNvCxnSpPr>
            <a:stCxn id="1104" idx="2"/>
            <a:endCxn id="1090" idx="6"/>
          </p:cNvCxnSpPr>
          <p:nvPr/>
        </p:nvCxnSpPr>
        <p:spPr>
          <a:xfrm flipH="1">
            <a:off x="7533899" y="2688975"/>
            <a:ext cx="219300" cy="2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9" name="Google Shape;1119;p45"/>
          <p:cNvCxnSpPr>
            <a:stCxn id="1103" idx="4"/>
            <a:endCxn id="1104" idx="0"/>
          </p:cNvCxnSpPr>
          <p:nvPr/>
        </p:nvCxnSpPr>
        <p:spPr>
          <a:xfrm flipH="1">
            <a:off x="7780186" y="2488234"/>
            <a:ext cx="42600" cy="17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0" name="Google Shape;1120;p45"/>
          <p:cNvCxnSpPr>
            <a:stCxn id="1086" idx="6"/>
            <a:endCxn id="1103" idx="2"/>
          </p:cNvCxnSpPr>
          <p:nvPr/>
        </p:nvCxnSpPr>
        <p:spPr>
          <a:xfrm>
            <a:off x="7533969" y="2431510"/>
            <a:ext cx="261900" cy="2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1" name="Google Shape;1121;p45"/>
          <p:cNvCxnSpPr>
            <a:stCxn id="1087" idx="4"/>
            <a:endCxn id="1103" idx="0"/>
          </p:cNvCxnSpPr>
          <p:nvPr/>
        </p:nvCxnSpPr>
        <p:spPr>
          <a:xfrm>
            <a:off x="7748230" y="2213175"/>
            <a:ext cx="74700" cy="22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2" name="Google Shape;1122;p45"/>
          <p:cNvCxnSpPr>
            <a:stCxn id="1087" idx="5"/>
            <a:endCxn id="1106" idx="1"/>
          </p:cNvCxnSpPr>
          <p:nvPr/>
        </p:nvCxnSpPr>
        <p:spPr>
          <a:xfrm>
            <a:off x="7767322" y="2205267"/>
            <a:ext cx="244200" cy="16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3" name="Google Shape;1123;p45"/>
          <p:cNvCxnSpPr>
            <a:stCxn id="1106" idx="0"/>
            <a:endCxn id="1088" idx="3"/>
          </p:cNvCxnSpPr>
          <p:nvPr/>
        </p:nvCxnSpPr>
        <p:spPr>
          <a:xfrm flipH="1" rot="10800000">
            <a:off x="8030688" y="2205128"/>
            <a:ext cx="61500" cy="16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4" name="Google Shape;1124;p45"/>
          <p:cNvCxnSpPr>
            <a:stCxn id="1103" idx="6"/>
            <a:endCxn id="1106" idx="3"/>
          </p:cNvCxnSpPr>
          <p:nvPr/>
        </p:nvCxnSpPr>
        <p:spPr>
          <a:xfrm flipH="1" rot="10800000">
            <a:off x="7849786" y="2412934"/>
            <a:ext cx="161700" cy="4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5" name="Google Shape;1125;p45"/>
          <p:cNvCxnSpPr>
            <a:stCxn id="1104" idx="6"/>
            <a:endCxn id="1105" idx="3"/>
          </p:cNvCxnSpPr>
          <p:nvPr/>
        </p:nvCxnSpPr>
        <p:spPr>
          <a:xfrm flipH="1" rot="10800000">
            <a:off x="7807199" y="2647575"/>
            <a:ext cx="240300" cy="4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6" name="Google Shape;1126;p45"/>
          <p:cNvCxnSpPr>
            <a:stCxn id="1103" idx="5"/>
            <a:endCxn id="1105" idx="1"/>
          </p:cNvCxnSpPr>
          <p:nvPr/>
        </p:nvCxnSpPr>
        <p:spPr>
          <a:xfrm>
            <a:off x="7841878" y="2480326"/>
            <a:ext cx="205500" cy="12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7" name="Google Shape;1127;p45"/>
          <p:cNvCxnSpPr>
            <a:stCxn id="1106" idx="4"/>
            <a:endCxn id="1105" idx="0"/>
          </p:cNvCxnSpPr>
          <p:nvPr/>
        </p:nvCxnSpPr>
        <p:spPr>
          <a:xfrm>
            <a:off x="8030688" y="2420828"/>
            <a:ext cx="35700" cy="18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8" name="Google Shape;1128;p45"/>
          <p:cNvCxnSpPr>
            <a:stCxn id="1105" idx="7"/>
            <a:endCxn id="1089" idx="3"/>
          </p:cNvCxnSpPr>
          <p:nvPr/>
        </p:nvCxnSpPr>
        <p:spPr>
          <a:xfrm flipH="1" rot="10800000">
            <a:off x="8085616" y="2450733"/>
            <a:ext cx="231900" cy="15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9" name="Google Shape;1129;p45"/>
          <p:cNvCxnSpPr>
            <a:stCxn id="1105" idx="5"/>
            <a:endCxn id="1091" idx="2"/>
          </p:cNvCxnSpPr>
          <p:nvPr/>
        </p:nvCxnSpPr>
        <p:spPr>
          <a:xfrm>
            <a:off x="8085616" y="2647617"/>
            <a:ext cx="224100" cy="7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0" name="Google Shape;1130;p45"/>
          <p:cNvCxnSpPr>
            <a:stCxn id="1105" idx="4"/>
            <a:endCxn id="1093" idx="0"/>
          </p:cNvCxnSpPr>
          <p:nvPr/>
        </p:nvCxnSpPr>
        <p:spPr>
          <a:xfrm>
            <a:off x="8066524" y="2655525"/>
            <a:ext cx="44700" cy="28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1" name="Google Shape;1131;p45"/>
          <p:cNvCxnSpPr>
            <a:stCxn id="1105" idx="3"/>
            <a:endCxn id="1092" idx="7"/>
          </p:cNvCxnSpPr>
          <p:nvPr/>
        </p:nvCxnSpPr>
        <p:spPr>
          <a:xfrm flipH="1">
            <a:off x="7767232" y="2647617"/>
            <a:ext cx="280200" cy="29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2" name="Google Shape;1132;p45"/>
          <p:cNvSpPr/>
          <p:nvPr/>
        </p:nvSpPr>
        <p:spPr>
          <a:xfrm>
            <a:off x="997325" y="1463475"/>
            <a:ext cx="311700" cy="311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45"/>
          <p:cNvSpPr txBox="1"/>
          <p:nvPr/>
        </p:nvSpPr>
        <p:spPr>
          <a:xfrm>
            <a:off x="1000810" y="1413152"/>
            <a:ext cx="3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endParaRPr b="1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34" name="Google Shape;1134;p45"/>
          <p:cNvSpPr/>
          <p:nvPr/>
        </p:nvSpPr>
        <p:spPr>
          <a:xfrm>
            <a:off x="3308975" y="1463475"/>
            <a:ext cx="311700" cy="311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45"/>
          <p:cNvSpPr txBox="1"/>
          <p:nvPr/>
        </p:nvSpPr>
        <p:spPr>
          <a:xfrm>
            <a:off x="3312460" y="1413152"/>
            <a:ext cx="3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B</a:t>
            </a:r>
            <a:endParaRPr b="1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36" name="Google Shape;1136;p45"/>
          <p:cNvSpPr/>
          <p:nvPr/>
        </p:nvSpPr>
        <p:spPr>
          <a:xfrm>
            <a:off x="5678663" y="1463475"/>
            <a:ext cx="311700" cy="311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45"/>
          <p:cNvSpPr txBox="1"/>
          <p:nvPr/>
        </p:nvSpPr>
        <p:spPr>
          <a:xfrm>
            <a:off x="5682147" y="1413152"/>
            <a:ext cx="3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</a:t>
            </a:r>
            <a:endParaRPr b="1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38" name="Google Shape;1138;p45"/>
          <p:cNvSpPr/>
          <p:nvPr/>
        </p:nvSpPr>
        <p:spPr>
          <a:xfrm>
            <a:off x="7659338" y="1448814"/>
            <a:ext cx="311700" cy="311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45"/>
          <p:cNvSpPr txBox="1"/>
          <p:nvPr/>
        </p:nvSpPr>
        <p:spPr>
          <a:xfrm>
            <a:off x="7662822" y="1398492"/>
            <a:ext cx="3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</a:t>
            </a:r>
            <a:endParaRPr b="1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40" name="Google Shape;1140;p45"/>
          <p:cNvSpPr txBox="1"/>
          <p:nvPr/>
        </p:nvSpPr>
        <p:spPr>
          <a:xfrm>
            <a:off x="3107450" y="3695125"/>
            <a:ext cx="7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Bus</a:t>
            </a:r>
            <a:endParaRPr b="1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41" name="Google Shape;1141;p45"/>
          <p:cNvSpPr txBox="1"/>
          <p:nvPr/>
        </p:nvSpPr>
        <p:spPr>
          <a:xfrm>
            <a:off x="805125" y="3695125"/>
            <a:ext cx="7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Star</a:t>
            </a:r>
            <a:endParaRPr b="1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42" name="Google Shape;1142;p45"/>
          <p:cNvSpPr txBox="1"/>
          <p:nvPr/>
        </p:nvSpPr>
        <p:spPr>
          <a:xfrm>
            <a:off x="5477150" y="3695125"/>
            <a:ext cx="7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Ring</a:t>
            </a:r>
            <a:endParaRPr b="1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43" name="Google Shape;1143;p45"/>
          <p:cNvSpPr txBox="1"/>
          <p:nvPr/>
        </p:nvSpPr>
        <p:spPr>
          <a:xfrm>
            <a:off x="7465400" y="3683500"/>
            <a:ext cx="7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Mesh</a:t>
            </a:r>
            <a:endParaRPr b="1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46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Complete the </a:t>
            </a:r>
            <a:r>
              <a:rPr b="1" lang="en-GB"/>
              <a:t>activity 2 sheet</a:t>
            </a:r>
            <a:r>
              <a:rPr lang="en-GB"/>
              <a:t> where you will explore the </a:t>
            </a:r>
            <a:r>
              <a:rPr b="1" lang="en-GB"/>
              <a:t>advantages </a:t>
            </a:r>
            <a:r>
              <a:rPr lang="en-GB"/>
              <a:t>and </a:t>
            </a:r>
            <a:r>
              <a:rPr b="1" lang="en-GB"/>
              <a:t>disadvantages </a:t>
            </a:r>
            <a:r>
              <a:rPr lang="en-GB"/>
              <a:t>of each topology.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You will then use the advantages and disadvantages to help you determine the most suitable topology for the scenarios given. </a:t>
            </a:r>
            <a:endParaRPr/>
          </a:p>
        </p:txBody>
      </p:sp>
      <p:sp>
        <p:nvSpPr>
          <p:cNvPr id="1149" name="Google Shape;1149;p4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Exploring the advantages and disadvantages</a:t>
            </a:r>
            <a:endParaRPr/>
          </a:p>
        </p:txBody>
      </p:sp>
      <p:sp>
        <p:nvSpPr>
          <p:cNvPr id="1150" name="Google Shape;1150;p4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51" name="Google Shape;1151;p4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1152" name="Google Shape;115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6750" y="1168925"/>
            <a:ext cx="3556201" cy="365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47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GB"/>
              <a:t>Complete the </a:t>
            </a:r>
            <a:r>
              <a:rPr b="1" lang="en-GB"/>
              <a:t>activity sheet</a:t>
            </a:r>
            <a:r>
              <a:rPr lang="en-GB"/>
              <a:t> to spot which topology is being described. </a:t>
            </a:r>
            <a:endParaRPr/>
          </a:p>
        </p:txBody>
      </p:sp>
      <p:sp>
        <p:nvSpPr>
          <p:cNvPr id="1158" name="Google Shape;1158;p4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Which topology am I?</a:t>
            </a:r>
            <a:endParaRPr/>
          </a:p>
        </p:txBody>
      </p:sp>
      <p:sp>
        <p:nvSpPr>
          <p:cNvPr id="1159" name="Google Shape;1159;p4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60" name="Google Shape;1160;p4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Wrap Up</a:t>
            </a:r>
            <a:endParaRPr/>
          </a:p>
        </p:txBody>
      </p:sp>
      <p:pic>
        <p:nvPicPr>
          <p:cNvPr id="1161" name="Google Shape;116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600" y="1170100"/>
            <a:ext cx="4096501" cy="1830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Explorer task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Network hardware components: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Network interface card (NIC)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Switch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Bridge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Router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Wireless access point (WAP)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Hub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Server</a:t>
            </a:r>
            <a:endParaRPr/>
          </a:p>
        </p:txBody>
      </p:sp>
      <p:sp>
        <p:nvSpPr>
          <p:cNvPr id="74" name="Google Shape;74;p1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Compare two network models</a:t>
            </a:r>
            <a:endParaRPr/>
          </a:p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6" name="Google Shape;76;p1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Starter activity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48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Mesh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Bus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Ring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Star</a:t>
            </a:r>
            <a:endParaRPr/>
          </a:p>
        </p:txBody>
      </p:sp>
      <p:sp>
        <p:nvSpPr>
          <p:cNvPr id="1167" name="Google Shape;1167;p4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Which topology am I?</a:t>
            </a:r>
            <a:endParaRPr/>
          </a:p>
        </p:txBody>
      </p:sp>
      <p:sp>
        <p:nvSpPr>
          <p:cNvPr id="1168" name="Google Shape;1168;p4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69" name="Google Shape;1169;p4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Warp Up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49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In this lesson, you…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Learnt about the star, bus, ring, and mesh topologies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175" name="Google Shape;1175;p4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Next lesson</a:t>
            </a:r>
            <a:endParaRPr/>
          </a:p>
        </p:txBody>
      </p:sp>
      <p:sp>
        <p:nvSpPr>
          <p:cNvPr id="1176" name="Google Shape;1176;p4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77" name="Google Shape;1177;p49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Next lesson, you will…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Delve into wired and wireless data transmission</a:t>
            </a:r>
            <a:endParaRPr/>
          </a:p>
        </p:txBody>
      </p:sp>
      <p:sp>
        <p:nvSpPr>
          <p:cNvPr id="1178" name="Google Shape;1178;p4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Summary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In this lesson, you will: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Draw and describe a star, bus, mesh, and ring topology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Describe the advantages and disadvantages of the star, bus, mesh, and ring topologies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Select an appropriate topology for a given scenario</a:t>
            </a:r>
            <a:endParaRPr/>
          </a:p>
        </p:txBody>
      </p:sp>
      <p:sp>
        <p:nvSpPr>
          <p:cNvPr id="82" name="Google Shape;82;p13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Lesson 4: Network topologies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" name="Google Shape;84;p13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Objectives</a:t>
            </a:r>
            <a:endParaRPr/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1300" y="364800"/>
            <a:ext cx="4191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At this point in the unit you should be aware of the two main </a:t>
            </a:r>
            <a:r>
              <a:rPr b="1" lang="en-GB"/>
              <a:t>models </a:t>
            </a:r>
            <a:r>
              <a:rPr lang="en-GB"/>
              <a:t>used in a computer network: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Peer-to-peer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Client–server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You should also be aware of the three types of </a:t>
            </a:r>
            <a:r>
              <a:rPr b="1" lang="en-GB"/>
              <a:t>area network</a:t>
            </a:r>
            <a:r>
              <a:rPr lang="en-GB"/>
              <a:t>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PAN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LAN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WAN</a:t>
            </a:r>
            <a:endParaRPr/>
          </a:p>
        </p:txBody>
      </p:sp>
      <p:sp>
        <p:nvSpPr>
          <p:cNvPr id="91" name="Google Shape;91;p1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Networks recap</a:t>
            </a:r>
            <a:endParaRPr/>
          </a:p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And you should know some of the common hardware components used in a network: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Network interface card (NIC)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Switch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Bridge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Router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Wireless access point (WAP)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Hub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Server</a:t>
            </a:r>
            <a:endParaRPr/>
          </a:p>
        </p:txBody>
      </p:sp>
      <p:sp>
        <p:nvSpPr>
          <p:cNvPr id="100" name="Google Shape;100;p1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Networks recap</a:t>
            </a:r>
            <a:endParaRPr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2" name="Google Shape;102;p1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9145" y="2920696"/>
            <a:ext cx="742951" cy="572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86475" y="2915326"/>
            <a:ext cx="695324" cy="552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6152" y="2208144"/>
            <a:ext cx="1375949" cy="270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73421" y="1289308"/>
            <a:ext cx="822856" cy="51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20675" y="3747687"/>
            <a:ext cx="465336" cy="734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99275" y="3857626"/>
            <a:ext cx="1156498" cy="51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96275" y="2129834"/>
            <a:ext cx="1028702" cy="426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You are now going to look at how devices and components in a network can be </a:t>
            </a:r>
            <a:r>
              <a:rPr b="1" lang="en-GB"/>
              <a:t>arranged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There are many different arrangements for network engineers to choose from.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These arrangements are called </a:t>
            </a:r>
            <a:r>
              <a:rPr b="1" lang="en-GB"/>
              <a:t>topologies</a:t>
            </a:r>
            <a:r>
              <a:rPr lang="en-GB"/>
              <a:t>.</a:t>
            </a:r>
            <a:r>
              <a:rPr b="1" lang="en-GB"/>
              <a:t> </a:t>
            </a:r>
            <a:endParaRPr b="1"/>
          </a:p>
        </p:txBody>
      </p:sp>
      <p:sp>
        <p:nvSpPr>
          <p:cNvPr id="115" name="Google Shape;115;p1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Network topologies</a:t>
            </a:r>
            <a:endParaRPr/>
          </a:p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7" name="Google Shape;117;p16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Graphs </a:t>
            </a:r>
            <a:r>
              <a:rPr lang="en-GB"/>
              <a:t>are sometimes used to represent the different </a:t>
            </a:r>
            <a:r>
              <a:rPr b="1" lang="en-GB"/>
              <a:t>topologies </a:t>
            </a:r>
            <a:r>
              <a:rPr lang="en-GB"/>
              <a:t>(arrangements).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The </a:t>
            </a:r>
            <a:r>
              <a:rPr b="1" lang="en-GB"/>
              <a:t>nodes </a:t>
            </a:r>
            <a:r>
              <a:rPr lang="en-GB"/>
              <a:t>(dots) illustrate a component in the network and the </a:t>
            </a:r>
            <a:r>
              <a:rPr b="1" lang="en-GB"/>
              <a:t>edges </a:t>
            </a:r>
            <a:r>
              <a:rPr lang="en-GB"/>
              <a:t>(lines) represent how they are connected to each other. </a:t>
            </a:r>
            <a:endParaRPr/>
          </a:p>
        </p:txBody>
      </p:sp>
      <p:sp>
        <p:nvSpPr>
          <p:cNvPr id="124" name="Google Shape;124;p1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Network topologies</a:t>
            </a:r>
            <a:endParaRPr/>
          </a:p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6" name="Google Shape;126;p1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6798500" y="25990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6018550" y="16037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7330800" y="1561825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7756475" y="3347775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6603275" y="38584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5747600" y="3039250"/>
            <a:ext cx="145800" cy="14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17"/>
          <p:cNvCxnSpPr>
            <a:stCxn id="128" idx="5"/>
            <a:endCxn id="127" idx="1"/>
          </p:cNvCxnSpPr>
          <p:nvPr/>
        </p:nvCxnSpPr>
        <p:spPr>
          <a:xfrm>
            <a:off x="6142998" y="1728198"/>
            <a:ext cx="676800" cy="89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17"/>
          <p:cNvCxnSpPr>
            <a:stCxn id="127" idx="7"/>
            <a:endCxn id="129" idx="3"/>
          </p:cNvCxnSpPr>
          <p:nvPr/>
        </p:nvCxnSpPr>
        <p:spPr>
          <a:xfrm flipH="1" rot="10800000">
            <a:off x="6922948" y="1686202"/>
            <a:ext cx="429300" cy="93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17"/>
          <p:cNvCxnSpPr>
            <a:stCxn id="127" idx="5"/>
            <a:endCxn id="130" idx="1"/>
          </p:cNvCxnSpPr>
          <p:nvPr/>
        </p:nvCxnSpPr>
        <p:spPr>
          <a:xfrm>
            <a:off x="6922948" y="2723498"/>
            <a:ext cx="855000" cy="64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17"/>
          <p:cNvCxnSpPr>
            <a:stCxn id="127" idx="4"/>
            <a:endCxn id="131" idx="0"/>
          </p:cNvCxnSpPr>
          <p:nvPr/>
        </p:nvCxnSpPr>
        <p:spPr>
          <a:xfrm flipH="1">
            <a:off x="6676100" y="2744850"/>
            <a:ext cx="195300" cy="111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p17"/>
          <p:cNvCxnSpPr>
            <a:stCxn id="127" idx="2"/>
            <a:endCxn id="132" idx="7"/>
          </p:cNvCxnSpPr>
          <p:nvPr/>
        </p:nvCxnSpPr>
        <p:spPr>
          <a:xfrm flipH="1">
            <a:off x="5872100" y="2671950"/>
            <a:ext cx="926400" cy="38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CCE Slides">
  <a:themeElements>
    <a:clrScheme name="Simple Light">
      <a:dk1>
        <a:srgbClr val="5B5BA5"/>
      </a:dk1>
      <a:lt1>
        <a:srgbClr val="FFFFFF"/>
      </a:lt1>
      <a:dk2>
        <a:srgbClr val="E9E9F3"/>
      </a:dk2>
      <a:lt2>
        <a:srgbClr val="F2F6FC"/>
      </a:lt2>
      <a:accent1>
        <a:srgbClr val="E9F7FC"/>
      </a:accent1>
      <a:accent2>
        <a:srgbClr val="FFEFDA"/>
      </a:accent2>
      <a:accent3>
        <a:srgbClr val="ECF8F5"/>
      </a:accent3>
      <a:accent4>
        <a:srgbClr val="FEF2F6"/>
      </a:accent4>
      <a:accent5>
        <a:srgbClr val="E6E6EA"/>
      </a:accent5>
      <a:accent6>
        <a:srgbClr val="F0F6ED"/>
      </a:accent6>
      <a:hlink>
        <a:srgbClr val="3197A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