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Quicksand"/>
      <p:regular r:id="rId35"/>
      <p:bold r:id="rId36"/>
    </p:embeddedFont>
    <p:embeddedFont>
      <p:font typeface="Roboto Mono"/>
      <p:regular r:id="rId37"/>
      <p:bold r:id="rId38"/>
      <p:italic r:id="rId39"/>
      <p:boldItalic r:id="rId40"/>
    </p:embeddedFont>
    <p:embeddedFont>
      <p:font typeface="Quicksand Medium"/>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6.xml"/><Relationship Id="rId42" Type="http://schemas.openxmlformats.org/officeDocument/2006/relationships/font" Target="fonts/QuicksandMedium-bold.fntdata"/><Relationship Id="rId41" Type="http://schemas.openxmlformats.org/officeDocument/2006/relationships/font" Target="fonts/QuicksandMedium-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Quicksand-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Mono-regular.fntdata"/><Relationship Id="rId14" Type="http://schemas.openxmlformats.org/officeDocument/2006/relationships/slide" Target="slides/slide10.xml"/><Relationship Id="rId36" Type="http://schemas.openxmlformats.org/officeDocument/2006/relationships/font" Target="fonts/Quicksand-bold.fntdata"/><Relationship Id="rId17" Type="http://schemas.openxmlformats.org/officeDocument/2006/relationships/slide" Target="slides/slide13.xml"/><Relationship Id="rId39" Type="http://schemas.openxmlformats.org/officeDocument/2006/relationships/font" Target="fonts/RobotoMono-italic.fntdata"/><Relationship Id="rId16" Type="http://schemas.openxmlformats.org/officeDocument/2006/relationships/slide" Target="slides/slide12.xml"/><Relationship Id="rId38" Type="http://schemas.openxmlformats.org/officeDocument/2006/relationships/font" Target="fonts/RobotoMon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ncce.io/tcc" TargetMode="External"/><Relationship Id="rId3" Type="http://schemas.openxmlformats.org/officeDocument/2006/relationships/hyperlink" Target="http://ncce.io/og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vectors/wireless-signal-icon-image-vector-1119306/"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vectors/tablet-ipad-homebutton-app-1717178/" TargetMode="External"/><Relationship Id="rId3" Type="http://schemas.openxmlformats.org/officeDocument/2006/relationships/hyperlink" Target="https://pixabay.com/vectors/board-pc-screen-vector-background-1362851/" TargetMode="External"/><Relationship Id="rId4" Type="http://schemas.openxmlformats.org/officeDocument/2006/relationships/hyperlink" Target="https://pixabay.com/vectors/laptop-computer-business-technology-312499/"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exels.com/photo/cable-connection-connector-cord-415043/"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ons.wikimedia.org/wiki/File:Optical_fiber_cable.jp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vectors/wifi-access-internet-logo-network-158401/"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vectors/bluetooth-icon-bluetooth-logo-670069/"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illustrations/balance-swing-equality-measurement-2108024/"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latin typeface="Quicksand"/>
                <a:ea typeface="Quicksand"/>
                <a:cs typeface="Quicksand"/>
                <a:sym typeface="Quicksand"/>
              </a:rPr>
              <a:t>Last updated 30-11-2021</a:t>
            </a:r>
            <a:endParaRPr sz="1000">
              <a:solidFill>
                <a:schemeClr val="dk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lang="en-GB" sz="900">
                <a:solidFill>
                  <a:srgbClr val="666666"/>
                </a:solidFill>
                <a:latin typeface="Quicksand"/>
                <a:ea typeface="Quicksand"/>
                <a:cs typeface="Quicksand"/>
                <a:sym typeface="Quicksand"/>
              </a:rPr>
              <a:t>Resources are updated regularly — the latest version is available at: </a:t>
            </a:r>
            <a:r>
              <a:rPr lang="en-GB" sz="900" u="sng">
                <a:solidFill>
                  <a:srgbClr val="1155CC"/>
                </a:solidFill>
                <a:latin typeface="Quicksand"/>
                <a:ea typeface="Quicksand"/>
                <a:cs typeface="Quicksand"/>
                <a:sym typeface="Quicksand"/>
                <a:hlinkClick r:id="rId2">
                  <a:extLst>
                    <a:ext uri="{A12FA001-AC4F-418D-AE19-62706E023703}">
                      <ahyp:hlinkClr val="tx"/>
                    </a:ext>
                  </a:extLst>
                </a:hlinkClick>
              </a:rPr>
              <a:t>ncce.io/tcc</a:t>
            </a:r>
            <a:r>
              <a:rPr lang="en-GB" sz="900">
                <a:solidFill>
                  <a:srgbClr val="666666"/>
                </a:solidFill>
                <a:latin typeface="Quicksand"/>
                <a:ea typeface="Quicksand"/>
                <a:cs typeface="Quicksand"/>
                <a:sym typeface="Quicksand"/>
              </a:rPr>
              <a:t>.</a:t>
            </a:r>
            <a:endParaRPr sz="900">
              <a:solidFill>
                <a:srgbClr val="666666"/>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t/>
            </a:r>
            <a:endParaRPr sz="900">
              <a:solidFill>
                <a:srgbClr val="666666"/>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rPr lang="en-GB" sz="900">
                <a:solidFill>
                  <a:srgbClr val="666666"/>
                </a:solidFill>
                <a:latin typeface="Quicksand"/>
                <a:ea typeface="Quicksand"/>
                <a:cs typeface="Quicksand"/>
                <a:sym typeface="Quicksand"/>
              </a:rPr>
              <a:t>This resource is licensed under the Open Government Licence, version 3. For more information on this licence, see</a:t>
            </a:r>
            <a:r>
              <a:rPr lang="en-GB" sz="900" u="sng">
                <a:solidFill>
                  <a:srgbClr val="1155CC"/>
                </a:solidFill>
                <a:latin typeface="Quicksand"/>
                <a:ea typeface="Quicksand"/>
                <a:cs typeface="Quicksand"/>
                <a:sym typeface="Quicksand"/>
                <a:hlinkClick r:id="rId3">
                  <a:extLst>
                    <a:ext uri="{A12FA001-AC4F-418D-AE19-62706E023703}">
                      <ahyp:hlinkClr val="tx"/>
                    </a:ext>
                  </a:extLst>
                </a:hlinkClick>
              </a:rPr>
              <a:t> ncce.io/ogl</a:t>
            </a:r>
            <a:r>
              <a:rPr lang="en-GB" sz="900">
                <a:solidFill>
                  <a:srgbClr val="666666"/>
                </a:solidFill>
                <a:latin typeface="Quicksand"/>
                <a:ea typeface="Quicksand"/>
                <a:cs typeface="Quicksand"/>
                <a:sym typeface="Quicksand"/>
              </a:rPr>
              <a:t>.</a:t>
            </a:r>
            <a:endParaRPr sz="900">
              <a:solidFill>
                <a:srgbClr val="666666"/>
              </a:solidFill>
              <a:latin typeface="Quicksand"/>
              <a:ea typeface="Quicksand"/>
              <a:cs typeface="Quicksand"/>
              <a:sym typeface="Quicksand"/>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Quicksand"/>
              <a:ea typeface="Quicksand"/>
              <a:cs typeface="Quicksand"/>
              <a:sym typeface="Quicksand"/>
            </a:endParaRPr>
          </a:p>
          <a:p>
            <a:pPr indent="0" lvl="0" marL="0" rtl="0" algn="l">
              <a:lnSpc>
                <a:spcPct val="115000"/>
              </a:lnSpc>
              <a:spcBef>
                <a:spcPts val="0"/>
              </a:spcBef>
              <a:spcAft>
                <a:spcPts val="0"/>
              </a:spcAft>
              <a:buSzPts val="1100"/>
              <a:buNone/>
            </a:pPr>
            <a:r>
              <a:t/>
            </a:r>
            <a:endParaRPr sz="1000">
              <a:latin typeface="Quicksand"/>
              <a:ea typeface="Quicksand"/>
              <a:cs typeface="Quicksand"/>
              <a:sym typeface="Quicksan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Wireless symbol source: </a:t>
            </a:r>
            <a:r>
              <a:rPr lang="en-GB" u="sng">
                <a:solidFill>
                  <a:schemeClr val="hlink"/>
                </a:solidFill>
                <a:hlinkClick r:id="rId2"/>
              </a:rPr>
              <a:t>https://pixabay.com/vectors/wireless-signal-icon-image-vector-1119306/</a:t>
            </a:r>
            <a:r>
              <a:rPr lang="en-GB"/>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Image source: </a:t>
            </a:r>
            <a:r>
              <a:rPr lang="en-GB" u="sng">
                <a:solidFill>
                  <a:schemeClr val="hlink"/>
                </a:solidFill>
                <a:hlinkClick r:id="rId2"/>
              </a:rPr>
              <a:t>https://pixabay.com/vectors/tablet-ipad-homebutton-app-1717178/</a:t>
            </a:r>
            <a:r>
              <a:rPr lang="en-GB"/>
              <a:t> (tablet with black screen)</a:t>
            </a:r>
            <a:endParaRPr/>
          </a:p>
          <a:p>
            <a:pPr indent="0" lvl="0" marL="0" rtl="0" algn="l">
              <a:lnSpc>
                <a:spcPct val="100000"/>
              </a:lnSpc>
              <a:spcBef>
                <a:spcPts val="0"/>
              </a:spcBef>
              <a:spcAft>
                <a:spcPts val="0"/>
              </a:spcAft>
              <a:buSzPts val="1100"/>
              <a:buNone/>
            </a:pPr>
            <a:r>
              <a:rPr lang="en-GB"/>
              <a:t>Image source: </a:t>
            </a:r>
            <a:r>
              <a:rPr lang="en-GB" u="sng">
                <a:solidFill>
                  <a:schemeClr val="hlink"/>
                </a:solidFill>
                <a:hlinkClick r:id="rId3"/>
              </a:rPr>
              <a:t>https://pixabay.com/vectors/board-pc-screen-vector-background-1362851/</a:t>
            </a:r>
            <a:r>
              <a:rPr lang="en-GB"/>
              <a:t> (tablet with grey screen)</a:t>
            </a:r>
            <a:endParaRPr/>
          </a:p>
          <a:p>
            <a:pPr indent="0" lvl="0" marL="0" rtl="0" algn="l">
              <a:lnSpc>
                <a:spcPct val="100000"/>
              </a:lnSpc>
              <a:spcBef>
                <a:spcPts val="0"/>
              </a:spcBef>
              <a:spcAft>
                <a:spcPts val="0"/>
              </a:spcAft>
              <a:buSzPts val="1100"/>
              <a:buNone/>
            </a:pPr>
            <a:r>
              <a:rPr lang="en-GB"/>
              <a:t>Image source: </a:t>
            </a:r>
            <a:r>
              <a:rPr lang="en-GB" u="sng">
                <a:solidFill>
                  <a:schemeClr val="hlink"/>
                </a:solidFill>
                <a:hlinkClick r:id="rId4"/>
              </a:rPr>
              <a:t>https://pixabay.com/vectors/laptop-computer-business-technology-312499/</a:t>
            </a:r>
            <a:r>
              <a:rPr lang="en-GB"/>
              <a:t> (laptop)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Image source: </a:t>
            </a:r>
            <a:r>
              <a:rPr lang="en-GB" u="sng">
                <a:solidFill>
                  <a:schemeClr val="hlink"/>
                </a:solidFill>
                <a:hlinkClick r:id="rId2"/>
              </a:rPr>
              <a:t>https://www.pexels.com/photo/cable-connection-connector-cord-415043/</a:t>
            </a:r>
            <a:r>
              <a:rPr lang="en-GB"/>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Image source: </a:t>
            </a:r>
            <a:r>
              <a:rPr lang="en-GB" u="sng">
                <a:solidFill>
                  <a:schemeClr val="hlink"/>
                </a:solidFill>
                <a:hlinkClick r:id="rId2"/>
              </a:rPr>
              <a:t>https://commons.wikimedia.org/wiki/File:Optical_fiber_cable.jpg</a:t>
            </a:r>
            <a:r>
              <a:rPr lang="en-GB"/>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Image source: </a:t>
            </a:r>
            <a:r>
              <a:rPr lang="en-GB" u="sng">
                <a:solidFill>
                  <a:schemeClr val="hlink"/>
                </a:solidFill>
                <a:hlinkClick r:id="rId2"/>
              </a:rPr>
              <a:t>https://pixabay.com/vectors/wifi-access-internet-logo-network-158401/</a:t>
            </a:r>
            <a:r>
              <a:rPr lang="en-GB"/>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Image source: </a:t>
            </a:r>
            <a:r>
              <a:rPr lang="en-GB" u="sng">
                <a:solidFill>
                  <a:schemeClr val="hlink"/>
                </a:solidFill>
                <a:hlinkClick r:id="rId2"/>
              </a:rPr>
              <a:t>https://pixabay.com/vectors/bluetooth-icon-bluetooth-logo-670069/</a:t>
            </a:r>
            <a:r>
              <a:rPr lang="en-GB"/>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Image source: </a:t>
            </a:r>
            <a:r>
              <a:rPr lang="en-GB" u="sng">
                <a:solidFill>
                  <a:schemeClr val="hlink"/>
                </a:solidFill>
                <a:hlinkClick r:id="rId2"/>
              </a:rPr>
              <a:t>https://pixabay.com/illustrations/balance-swing-equality-measurement-2108024/</a:t>
            </a:r>
            <a:r>
              <a:rPr lang="en-GB"/>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10" name="Shape 10"/>
        <p:cNvGrpSpPr/>
        <p:nvPr/>
      </p:nvGrpSpPr>
      <p:grpSpPr>
        <a:xfrm>
          <a:off x="0" y="0"/>
          <a:ext cx="0" cy="0"/>
          <a:chOff x="0" y="0"/>
          <a:chExt cx="0" cy="0"/>
        </a:xfrm>
      </p:grpSpPr>
      <p:sp>
        <p:nvSpPr>
          <p:cNvPr id="11" name="Google Shape;11;p2"/>
          <p:cNvSpPr txBox="1"/>
          <p:nvPr>
            <p:ph type="title"/>
          </p:nvPr>
        </p:nvSpPr>
        <p:spPr>
          <a:xfrm>
            <a:off x="526875" y="576775"/>
            <a:ext cx="8095800" cy="20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58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2"/>
          <p:cNvSpPr txBox="1"/>
          <p:nvPr>
            <p:ph idx="1" type="subTitle"/>
          </p:nvPr>
        </p:nvSpPr>
        <p:spPr>
          <a:xfrm>
            <a:off x="532725" y="2665400"/>
            <a:ext cx="8095800" cy="73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 name="Google Shape;13;p2"/>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lvl1pPr lvl="0" algn="r">
              <a:lnSpc>
                <a:spcPct val="100000"/>
              </a:lnSpc>
              <a:spcBef>
                <a:spcPts val="0"/>
              </a:spcBef>
              <a:spcAft>
                <a:spcPts val="0"/>
              </a:spcAft>
              <a:buSzPts val="1600"/>
              <a:buNone/>
              <a:defRPr b="1" sz="12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pic>
        <p:nvPicPr>
          <p:cNvPr id="14" name="Google Shape;14;p2"/>
          <p:cNvPicPr preferRelativeResize="0"/>
          <p:nvPr/>
        </p:nvPicPr>
        <p:blipFill rotWithShape="1">
          <a:blip r:embed="rId2">
            <a:alphaModFix/>
          </a:blip>
          <a:srcRect b="0" l="0" r="0" t="0"/>
          <a:stretch/>
        </p:blipFill>
        <p:spPr>
          <a:xfrm>
            <a:off x="7367675" y="4249150"/>
            <a:ext cx="1465423" cy="650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r Images side by side">
  <p:cSld name="TITLE_4_1_1_1_3_1_1_1">
    <p:spTree>
      <p:nvGrpSpPr>
        <p:cNvPr id="15" name="Shape 15"/>
        <p:cNvGrpSpPr/>
        <p:nvPr/>
      </p:nvGrpSpPr>
      <p:grpSpPr>
        <a:xfrm>
          <a:off x="0" y="0"/>
          <a:ext cx="0" cy="0"/>
          <a:chOff x="0" y="0"/>
          <a:chExt cx="0" cy="0"/>
        </a:xfrm>
      </p:grpSpPr>
      <p:sp>
        <p:nvSpPr>
          <p:cNvPr id="16" name="Google Shape;16;p3"/>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Char char="●"/>
              <a:defRPr sz="16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9pPr>
          </a:lstStyle>
          <a:p>
            <a:pPr indent="0" lvl="0" marL="0" rtl="0" algn="ctr">
              <a:spcBef>
                <a:spcPts val="0"/>
              </a:spcBef>
              <a:spcAft>
                <a:spcPts val="0"/>
              </a:spcAft>
              <a:buNone/>
            </a:pPr>
            <a:fld id="{00000000-1234-1234-1234-123412341234}" type="slidenum">
              <a:rPr lang="en-GB"/>
              <a:t>‹#›</a:t>
            </a:fld>
            <a:endParaRPr/>
          </a:p>
        </p:txBody>
      </p:sp>
      <p:sp>
        <p:nvSpPr>
          <p:cNvPr id="19" name="Google Shape;19;p3"/>
          <p:cNvSpPr txBox="1"/>
          <p:nvPr>
            <p:ph idx="2" type="body"/>
          </p:nvPr>
        </p:nvSpPr>
        <p:spPr>
          <a:xfrm>
            <a:off x="4736600" y="1170100"/>
            <a:ext cx="4096500" cy="36591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Char char="●"/>
              <a:defRPr sz="16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lvl1pPr lvl="0" algn="r">
              <a:lnSpc>
                <a:spcPct val="100000"/>
              </a:lnSpc>
              <a:spcBef>
                <a:spcPts val="0"/>
              </a:spcBef>
              <a:spcAft>
                <a:spcPts val="0"/>
              </a:spcAft>
              <a:buSzPts val="1600"/>
              <a:buNone/>
              <a:defRPr b="1" sz="12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 Questions / Lists">
  <p:cSld name="TITLE_4_1_1_1_2">
    <p:spTree>
      <p:nvGrpSpPr>
        <p:cNvPr id="21" name="Shape 21"/>
        <p:cNvGrpSpPr/>
        <p:nvPr/>
      </p:nvGrpSpPr>
      <p:grpSpPr>
        <a:xfrm>
          <a:off x="0" y="0"/>
          <a:ext cx="0" cy="0"/>
          <a:chOff x="0" y="0"/>
          <a:chExt cx="0" cy="0"/>
        </a:xfrm>
      </p:grpSpPr>
      <p:sp>
        <p:nvSpPr>
          <p:cNvPr id="22" name="Google Shape;22;p4"/>
          <p:cNvSpPr txBox="1"/>
          <p:nvPr>
            <p:ph idx="1" type="body"/>
          </p:nvPr>
        </p:nvSpPr>
        <p:spPr>
          <a:xfrm>
            <a:off x="310900" y="1017725"/>
            <a:ext cx="8522100" cy="38115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4"/>
          <p:cNvSpPr txBox="1"/>
          <p:nvPr>
            <p:ph type="title"/>
          </p:nvPr>
        </p:nvSpPr>
        <p:spPr>
          <a:xfrm>
            <a:off x="310900" y="310900"/>
            <a:ext cx="8522100" cy="70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9pPr>
          </a:lstStyle>
          <a:p>
            <a:pPr indent="0" lvl="0" marL="0" rtl="0" algn="ctr">
              <a:spcBef>
                <a:spcPts val="0"/>
              </a:spcBef>
              <a:spcAft>
                <a:spcPts val="0"/>
              </a:spcAft>
              <a:buNone/>
            </a:pPr>
            <a:fld id="{00000000-1234-1234-1234-123412341234}" type="slidenum">
              <a:rPr lang="en-GB"/>
              <a:t>‹#›</a:t>
            </a:fld>
            <a:endParaRPr/>
          </a:p>
        </p:txBody>
      </p:sp>
      <p:sp>
        <p:nvSpPr>
          <p:cNvPr id="25" name="Google Shape;25;p4"/>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lvl1pPr lvl="0" algn="r">
              <a:lnSpc>
                <a:spcPct val="100000"/>
              </a:lnSpc>
              <a:spcBef>
                <a:spcPts val="0"/>
              </a:spcBef>
              <a:spcAft>
                <a:spcPts val="0"/>
              </a:spcAft>
              <a:buSzPts val="1600"/>
              <a:buNone/>
              <a:defRPr b="1" sz="12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mage and text under (with heading)">
  <p:cSld name="TITLE_4_1_1_2_1">
    <p:spTree>
      <p:nvGrpSpPr>
        <p:cNvPr id="26" name="Shape 26"/>
        <p:cNvGrpSpPr/>
        <p:nvPr/>
      </p:nvGrpSpPr>
      <p:grpSpPr>
        <a:xfrm>
          <a:off x="0" y="0"/>
          <a:ext cx="0" cy="0"/>
          <a:chOff x="0" y="0"/>
          <a:chExt cx="0" cy="0"/>
        </a:xfrm>
      </p:grpSpPr>
      <p:sp>
        <p:nvSpPr>
          <p:cNvPr id="27" name="Google Shape;27;p5"/>
          <p:cNvSpPr txBox="1"/>
          <p:nvPr>
            <p:ph idx="1" type="body"/>
          </p:nvPr>
        </p:nvSpPr>
        <p:spPr>
          <a:xfrm>
            <a:off x="310900" y="1017725"/>
            <a:ext cx="8521200" cy="30972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5"/>
          <p:cNvSpPr txBox="1"/>
          <p:nvPr>
            <p:ph idx="2" type="body"/>
          </p:nvPr>
        </p:nvSpPr>
        <p:spPr>
          <a:xfrm>
            <a:off x="310900" y="4117599"/>
            <a:ext cx="8521200" cy="6981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5"/>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5"/>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9pPr>
          </a:lstStyle>
          <a:p>
            <a:pPr indent="0" lvl="0" marL="0" rtl="0" algn="ctr">
              <a:spcBef>
                <a:spcPts val="0"/>
              </a:spcBef>
              <a:spcAft>
                <a:spcPts val="0"/>
              </a:spcAft>
              <a:buNone/>
            </a:pPr>
            <a:fld id="{00000000-1234-1234-1234-123412341234}" type="slidenum">
              <a:rPr lang="en-GB"/>
              <a:t>‹#›</a:t>
            </a:fld>
            <a:endParaRPr/>
          </a:p>
        </p:txBody>
      </p:sp>
      <p:sp>
        <p:nvSpPr>
          <p:cNvPr id="31" name="Google Shape;31;p5"/>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lvl1pPr lvl="0" algn="r">
              <a:lnSpc>
                <a:spcPct val="100000"/>
              </a:lnSpc>
              <a:spcBef>
                <a:spcPts val="0"/>
              </a:spcBef>
              <a:spcAft>
                <a:spcPts val="0"/>
              </a:spcAft>
              <a:buSzPts val="1600"/>
              <a:buNone/>
              <a:defRPr b="1" sz="12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mage and text under (no heading)">
  <p:cSld name="TITLE_4_1_1_1_4_1">
    <p:spTree>
      <p:nvGrpSpPr>
        <p:cNvPr id="32" name="Shape 32"/>
        <p:cNvGrpSpPr/>
        <p:nvPr/>
      </p:nvGrpSpPr>
      <p:grpSpPr>
        <a:xfrm>
          <a:off x="0" y="0"/>
          <a:ext cx="0" cy="0"/>
          <a:chOff x="0" y="0"/>
          <a:chExt cx="0" cy="0"/>
        </a:xfrm>
      </p:grpSpPr>
      <p:sp>
        <p:nvSpPr>
          <p:cNvPr id="33" name="Google Shape;33;p6"/>
          <p:cNvSpPr txBox="1"/>
          <p:nvPr>
            <p:ph idx="1" type="body"/>
          </p:nvPr>
        </p:nvSpPr>
        <p:spPr>
          <a:xfrm>
            <a:off x="310900" y="472000"/>
            <a:ext cx="8521200" cy="37953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 name="Google Shape;34;p6"/>
          <p:cNvSpPr txBox="1"/>
          <p:nvPr>
            <p:ph idx="2" type="body"/>
          </p:nvPr>
        </p:nvSpPr>
        <p:spPr>
          <a:xfrm>
            <a:off x="310900" y="4282175"/>
            <a:ext cx="8521200" cy="5460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5" name="Google Shape;35;p6"/>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9pPr>
          </a:lstStyle>
          <a:p>
            <a:pPr indent="0" lvl="0" marL="0" rtl="0" algn="ctr">
              <a:spcBef>
                <a:spcPts val="0"/>
              </a:spcBef>
              <a:spcAft>
                <a:spcPts val="0"/>
              </a:spcAft>
              <a:buNone/>
            </a:pPr>
            <a:fld id="{00000000-1234-1234-1234-123412341234}" type="slidenum">
              <a:rPr lang="en-GB"/>
              <a:t>‹#›</a:t>
            </a:fld>
            <a:endParaRPr/>
          </a:p>
        </p:txBody>
      </p:sp>
      <p:sp>
        <p:nvSpPr>
          <p:cNvPr id="36" name="Google Shape;36;p6"/>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lvl1pPr lvl="0" algn="r">
              <a:lnSpc>
                <a:spcPct val="100000"/>
              </a:lnSpc>
              <a:spcBef>
                <a:spcPts val="0"/>
              </a:spcBef>
              <a:spcAft>
                <a:spcPts val="0"/>
              </a:spcAft>
              <a:buSzPts val="1600"/>
              <a:buNone/>
              <a:defRPr b="1" sz="12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mage (no text under)">
  <p:cSld name="TITLE_4_1_1_1_3_2_1">
    <p:spTree>
      <p:nvGrpSpPr>
        <p:cNvPr id="37" name="Shape 37"/>
        <p:cNvGrpSpPr/>
        <p:nvPr/>
      </p:nvGrpSpPr>
      <p:grpSpPr>
        <a:xfrm>
          <a:off x="0" y="0"/>
          <a:ext cx="0" cy="0"/>
          <a:chOff x="0" y="0"/>
          <a:chExt cx="0" cy="0"/>
        </a:xfrm>
      </p:grpSpPr>
      <p:sp>
        <p:nvSpPr>
          <p:cNvPr id="38" name="Google Shape;38;p7"/>
          <p:cNvSpPr txBox="1"/>
          <p:nvPr>
            <p:ph idx="1" type="body"/>
          </p:nvPr>
        </p:nvSpPr>
        <p:spPr>
          <a:xfrm>
            <a:off x="310900" y="1017725"/>
            <a:ext cx="8521200" cy="38115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7"/>
          <p:cNvSpPr txBox="1"/>
          <p:nvPr>
            <p:ph type="title"/>
          </p:nvPr>
        </p:nvSpPr>
        <p:spPr>
          <a:xfrm>
            <a:off x="310900" y="319600"/>
            <a:ext cx="8521200" cy="70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7"/>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9pPr>
          </a:lstStyle>
          <a:p>
            <a:pPr indent="0" lvl="0" marL="0" rtl="0" algn="ctr">
              <a:spcBef>
                <a:spcPts val="0"/>
              </a:spcBef>
              <a:spcAft>
                <a:spcPts val="0"/>
              </a:spcAft>
              <a:buNone/>
            </a:pPr>
            <a:fld id="{00000000-1234-1234-1234-123412341234}" type="slidenum">
              <a:rPr lang="en-GB"/>
              <a:t>‹#›</a:t>
            </a:fld>
            <a:endParaRPr/>
          </a:p>
        </p:txBody>
      </p:sp>
      <p:sp>
        <p:nvSpPr>
          <p:cNvPr id="41" name="Google Shape;41;p7"/>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lvl1pPr lvl="0" algn="r">
              <a:lnSpc>
                <a:spcPct val="100000"/>
              </a:lnSpc>
              <a:spcBef>
                <a:spcPts val="0"/>
              </a:spcBef>
              <a:spcAft>
                <a:spcPts val="0"/>
              </a:spcAft>
              <a:buSzPts val="1600"/>
              <a:buNone/>
              <a:defRPr b="1" sz="12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text">
  <p:cSld name="TITLE_4_1_1_1_1_1_1">
    <p:spTree>
      <p:nvGrpSpPr>
        <p:cNvPr id="42" name="Shape 42"/>
        <p:cNvGrpSpPr/>
        <p:nvPr/>
      </p:nvGrpSpPr>
      <p:grpSpPr>
        <a:xfrm>
          <a:off x="0" y="0"/>
          <a:ext cx="0" cy="0"/>
          <a:chOff x="0" y="0"/>
          <a:chExt cx="0" cy="0"/>
        </a:xfrm>
      </p:grpSpPr>
      <p:sp>
        <p:nvSpPr>
          <p:cNvPr id="43" name="Google Shape;43;p8"/>
          <p:cNvSpPr txBox="1"/>
          <p:nvPr>
            <p:ph type="title"/>
          </p:nvPr>
        </p:nvSpPr>
        <p:spPr>
          <a:xfrm>
            <a:off x="310900" y="319600"/>
            <a:ext cx="8521200" cy="450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sz="3600">
                <a:latin typeface="Quicksand Medium"/>
                <a:ea typeface="Quicksand Medium"/>
                <a:cs typeface="Quicksand Medium"/>
                <a:sym typeface="Quicksand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8"/>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9pPr>
          </a:lstStyle>
          <a:p>
            <a:pPr indent="0" lvl="0" marL="0" rtl="0" algn="ctr">
              <a:spcBef>
                <a:spcPts val="0"/>
              </a:spcBef>
              <a:spcAft>
                <a:spcPts val="0"/>
              </a:spcAft>
              <a:buNone/>
            </a:pPr>
            <a:fld id="{00000000-1234-1234-1234-123412341234}" type="slidenum">
              <a:rPr lang="en-GB"/>
              <a:t>‹#›</a:t>
            </a:fld>
            <a:endParaRPr/>
          </a:p>
        </p:txBody>
      </p:sp>
      <p:sp>
        <p:nvSpPr>
          <p:cNvPr id="45" name="Google Shape;45;p8"/>
          <p:cNvSpPr txBox="1"/>
          <p:nvPr>
            <p:ph idx="1"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lvl1pPr lvl="0" algn="r">
              <a:lnSpc>
                <a:spcPct val="100000"/>
              </a:lnSpc>
              <a:spcBef>
                <a:spcPts val="0"/>
              </a:spcBef>
              <a:spcAft>
                <a:spcPts val="0"/>
              </a:spcAft>
              <a:buSzPts val="1600"/>
              <a:buNone/>
              <a:defRPr b="1" sz="12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155CC">
            <a:alpha val="5490"/>
          </a:srgbClr>
        </a:solidFill>
      </p:bgPr>
    </p:bg>
    <p:spTree>
      <p:nvGrpSpPr>
        <p:cNvPr id="5" name="Shape 5"/>
        <p:cNvGrpSpPr/>
        <p:nvPr/>
      </p:nvGrpSpPr>
      <p:grpSpPr>
        <a:xfrm>
          <a:off x="0" y="0"/>
          <a:ext cx="0" cy="0"/>
          <a:chOff x="0" y="0"/>
          <a:chExt cx="0" cy="0"/>
        </a:xfrm>
      </p:grpSpPr>
      <p:sp>
        <p:nvSpPr>
          <p:cNvPr id="6" name="Google Shape;6;p1"/>
          <p:cNvSpPr/>
          <p:nvPr/>
        </p:nvSpPr>
        <p:spPr>
          <a:xfrm>
            <a:off x="0" y="2725"/>
            <a:ext cx="9144000" cy="30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310900" y="310900"/>
            <a:ext cx="8521500" cy="706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Quicksand"/>
              <a:buNone/>
              <a:defRPr b="1" i="0" sz="2800" u="none" cap="none" strike="noStrike">
                <a:solidFill>
                  <a:schemeClr val="dk1"/>
                </a:solidFill>
                <a:latin typeface="Quicksand"/>
                <a:ea typeface="Quicksand"/>
                <a:cs typeface="Quicksand"/>
                <a:sym typeface="Quicksan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0900" y="1017725"/>
            <a:ext cx="8521500" cy="38103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dk1"/>
              </a:buClr>
              <a:buSzPts val="1600"/>
              <a:buFont typeface="Quicksand"/>
              <a:buChar char="●"/>
              <a:defRPr b="0" i="0" sz="1600" u="none" cap="none" strike="noStrike">
                <a:solidFill>
                  <a:schemeClr val="dk1"/>
                </a:solidFill>
                <a:latin typeface="Quicksand"/>
                <a:ea typeface="Quicksand"/>
                <a:cs typeface="Quicksand"/>
                <a:sym typeface="Quicksand"/>
              </a:defRPr>
            </a:lvl1pPr>
            <a:lvl2pPr indent="-317500" lvl="1" marL="914400" marR="0" rtl="0" algn="l">
              <a:lnSpc>
                <a:spcPct val="115000"/>
              </a:lnSpc>
              <a:spcBef>
                <a:spcPts val="1600"/>
              </a:spcBef>
              <a:spcAft>
                <a:spcPts val="0"/>
              </a:spcAft>
              <a:buClr>
                <a:schemeClr val="dk1"/>
              </a:buClr>
              <a:buSzPts val="1400"/>
              <a:buFont typeface="Quicksand"/>
              <a:buChar char="○"/>
              <a:defRPr b="0" i="0" sz="1400" u="none" cap="none" strike="noStrike">
                <a:solidFill>
                  <a:schemeClr val="dk1"/>
                </a:solidFill>
                <a:latin typeface="Quicksand"/>
                <a:ea typeface="Quicksand"/>
                <a:cs typeface="Quicksand"/>
                <a:sym typeface="Quicksand"/>
              </a:defRPr>
            </a:lvl2pPr>
            <a:lvl3pPr indent="-317500" lvl="2" marL="1371600" marR="0" rtl="0" algn="l">
              <a:lnSpc>
                <a:spcPct val="115000"/>
              </a:lnSpc>
              <a:spcBef>
                <a:spcPts val="1600"/>
              </a:spcBef>
              <a:spcAft>
                <a:spcPts val="0"/>
              </a:spcAft>
              <a:buClr>
                <a:schemeClr val="dk1"/>
              </a:buClr>
              <a:buSzPts val="1400"/>
              <a:buFont typeface="Quicksand"/>
              <a:buChar char="■"/>
              <a:defRPr b="0" i="0" sz="1400" u="none" cap="none" strike="noStrike">
                <a:solidFill>
                  <a:schemeClr val="dk1"/>
                </a:solidFill>
                <a:latin typeface="Quicksand"/>
                <a:ea typeface="Quicksand"/>
                <a:cs typeface="Quicksand"/>
                <a:sym typeface="Quicksand"/>
              </a:defRPr>
            </a:lvl3pPr>
            <a:lvl4pPr indent="-317500" lvl="3" marL="1828800" marR="0" rtl="0" algn="l">
              <a:lnSpc>
                <a:spcPct val="115000"/>
              </a:lnSpc>
              <a:spcBef>
                <a:spcPts val="1600"/>
              </a:spcBef>
              <a:spcAft>
                <a:spcPts val="0"/>
              </a:spcAft>
              <a:buClr>
                <a:schemeClr val="dk1"/>
              </a:buClr>
              <a:buSzPts val="1400"/>
              <a:buFont typeface="Quicksand"/>
              <a:buChar char="●"/>
              <a:defRPr b="0" i="0" sz="1400" u="none" cap="none" strike="noStrike">
                <a:solidFill>
                  <a:schemeClr val="dk1"/>
                </a:solidFill>
                <a:latin typeface="Quicksand"/>
                <a:ea typeface="Quicksand"/>
                <a:cs typeface="Quicksand"/>
                <a:sym typeface="Quicksand"/>
              </a:defRPr>
            </a:lvl4pPr>
            <a:lvl5pPr indent="-317500" lvl="4" marL="2286000" marR="0" rtl="0" algn="l">
              <a:lnSpc>
                <a:spcPct val="115000"/>
              </a:lnSpc>
              <a:spcBef>
                <a:spcPts val="1600"/>
              </a:spcBef>
              <a:spcAft>
                <a:spcPts val="0"/>
              </a:spcAft>
              <a:buClr>
                <a:schemeClr val="dk1"/>
              </a:buClr>
              <a:buSzPts val="1400"/>
              <a:buFont typeface="Quicksand"/>
              <a:buChar char="○"/>
              <a:defRPr b="0" i="0" sz="1400" u="none" cap="none" strike="noStrike">
                <a:solidFill>
                  <a:schemeClr val="dk1"/>
                </a:solidFill>
                <a:latin typeface="Quicksand"/>
                <a:ea typeface="Quicksand"/>
                <a:cs typeface="Quicksand"/>
                <a:sym typeface="Quicksand"/>
              </a:defRPr>
            </a:lvl5pPr>
            <a:lvl6pPr indent="-317500" lvl="5" marL="2743200" marR="0" rtl="0" algn="l">
              <a:lnSpc>
                <a:spcPct val="115000"/>
              </a:lnSpc>
              <a:spcBef>
                <a:spcPts val="1600"/>
              </a:spcBef>
              <a:spcAft>
                <a:spcPts val="0"/>
              </a:spcAft>
              <a:buClr>
                <a:schemeClr val="dk1"/>
              </a:buClr>
              <a:buSzPts val="1400"/>
              <a:buFont typeface="Quicksand"/>
              <a:buChar char="■"/>
              <a:defRPr b="0" i="0" sz="1400" u="none" cap="none" strike="noStrike">
                <a:solidFill>
                  <a:schemeClr val="dk1"/>
                </a:solidFill>
                <a:latin typeface="Quicksand"/>
                <a:ea typeface="Quicksand"/>
                <a:cs typeface="Quicksand"/>
                <a:sym typeface="Quicksand"/>
              </a:defRPr>
            </a:lvl6pPr>
            <a:lvl7pPr indent="-317500" lvl="6" marL="3200400" marR="0" rtl="0" algn="l">
              <a:lnSpc>
                <a:spcPct val="115000"/>
              </a:lnSpc>
              <a:spcBef>
                <a:spcPts val="1600"/>
              </a:spcBef>
              <a:spcAft>
                <a:spcPts val="0"/>
              </a:spcAft>
              <a:buClr>
                <a:schemeClr val="dk1"/>
              </a:buClr>
              <a:buSzPts val="1400"/>
              <a:buFont typeface="Quicksand"/>
              <a:buChar char="●"/>
              <a:defRPr b="0" i="0" sz="1400" u="none" cap="none" strike="noStrike">
                <a:solidFill>
                  <a:schemeClr val="dk1"/>
                </a:solidFill>
                <a:latin typeface="Quicksand"/>
                <a:ea typeface="Quicksand"/>
                <a:cs typeface="Quicksand"/>
                <a:sym typeface="Quicksand"/>
              </a:defRPr>
            </a:lvl7pPr>
            <a:lvl8pPr indent="-317500" lvl="7" marL="3657600" marR="0" rtl="0" algn="l">
              <a:lnSpc>
                <a:spcPct val="115000"/>
              </a:lnSpc>
              <a:spcBef>
                <a:spcPts val="1600"/>
              </a:spcBef>
              <a:spcAft>
                <a:spcPts val="0"/>
              </a:spcAft>
              <a:buClr>
                <a:schemeClr val="dk1"/>
              </a:buClr>
              <a:buSzPts val="1400"/>
              <a:buFont typeface="Quicksand"/>
              <a:buChar char="○"/>
              <a:defRPr b="0" i="0" sz="1400" u="none" cap="none" strike="noStrike">
                <a:solidFill>
                  <a:schemeClr val="dk1"/>
                </a:solidFill>
                <a:latin typeface="Quicksand"/>
                <a:ea typeface="Quicksand"/>
                <a:cs typeface="Quicksand"/>
                <a:sym typeface="Quicksand"/>
              </a:defRPr>
            </a:lvl8pPr>
            <a:lvl9pPr indent="-317500" lvl="8" marL="4114800" marR="0" rtl="0" algn="l">
              <a:lnSpc>
                <a:spcPct val="115000"/>
              </a:lnSpc>
              <a:spcBef>
                <a:spcPts val="1600"/>
              </a:spcBef>
              <a:spcAft>
                <a:spcPts val="1600"/>
              </a:spcAft>
              <a:buClr>
                <a:schemeClr val="dk1"/>
              </a:buClr>
              <a:buSzPts val="1400"/>
              <a:buFont typeface="Quicksand"/>
              <a:buChar char="■"/>
              <a:defRPr b="0" i="0" sz="1400" u="none" cap="none" strike="noStrike">
                <a:solidFill>
                  <a:schemeClr val="dk1"/>
                </a:solidFill>
                <a:latin typeface="Quicksand"/>
                <a:ea typeface="Quicksand"/>
                <a:cs typeface="Quicksand"/>
                <a:sym typeface="Quicksand"/>
              </a:defRPr>
            </a:lvl9pPr>
          </a:lstStyle>
          <a:p/>
        </p:txBody>
      </p:sp>
      <p:sp>
        <p:nvSpPr>
          <p:cNvPr id="9" name="Google Shape;9;p1"/>
          <p:cNvSpPr txBox="1"/>
          <p:nvPr>
            <p:ph idx="12" type="sldNum"/>
          </p:nvPr>
        </p:nvSpPr>
        <p:spPr>
          <a:xfrm>
            <a:off x="8832200" y="4829300"/>
            <a:ext cx="311700" cy="314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494985"/>
                </a:solidFill>
                <a:latin typeface="Quicksand Medium"/>
                <a:ea typeface="Quicksand Medium"/>
                <a:cs typeface="Quicksand Medium"/>
                <a:sym typeface="Quicksand Medium"/>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orient="horz" pos="196">
          <p15:clr>
            <a:srgbClr val="EA4335"/>
          </p15:clr>
        </p15:guide>
        <p15:guide id="3" orient="horz" pos="641">
          <p15:clr>
            <a:srgbClr val="EA4335"/>
          </p15:clr>
        </p15:guide>
        <p15:guide id="4" pos="2776">
          <p15:clr>
            <a:srgbClr val="EA4335"/>
          </p15:clr>
        </p15:guide>
        <p15:guide id="5" orient="horz" pos="812">
          <p15:clr>
            <a:srgbClr val="EA4335"/>
          </p15:clr>
        </p15:guide>
        <p15:guide id="6" pos="2984">
          <p15:clr>
            <a:srgbClr val="EA4335"/>
          </p15:clr>
        </p15:guide>
        <p15:guide id="7" pos="5564">
          <p15:clr>
            <a:srgbClr val="EA4335"/>
          </p15:clr>
        </p15:guide>
        <p15:guide id="8" orient="horz" pos="2592">
          <p15:clr>
            <a:srgbClr val="EA4335"/>
          </p15:clr>
        </p15:guide>
        <p15:guide id="9" pos="2448">
          <p15:clr>
            <a:srgbClr val="EA4335"/>
          </p15:clr>
        </p15:guide>
        <p15:guide id="10" pos="3312">
          <p15:clr>
            <a:srgbClr val="EA4335"/>
          </p15:clr>
        </p15:guide>
        <p15:guide id="11" orient="horz" pos="304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9" name="Shape 49"/>
        <p:cNvGrpSpPr/>
        <p:nvPr/>
      </p:nvGrpSpPr>
      <p:grpSpPr>
        <a:xfrm>
          <a:off x="0" y="0"/>
          <a:ext cx="0" cy="0"/>
          <a:chOff x="0" y="0"/>
          <a:chExt cx="0" cy="0"/>
        </a:xfrm>
      </p:grpSpPr>
      <p:sp>
        <p:nvSpPr>
          <p:cNvPr id="50" name="Google Shape;50;p9"/>
          <p:cNvSpPr txBox="1"/>
          <p:nvPr>
            <p:ph type="title"/>
          </p:nvPr>
        </p:nvSpPr>
        <p:spPr>
          <a:xfrm>
            <a:off x="526875" y="576775"/>
            <a:ext cx="8095800" cy="20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Lesson 5: Wired and wireless transmission media</a:t>
            </a:r>
            <a:endParaRPr/>
          </a:p>
        </p:txBody>
      </p:sp>
      <p:sp>
        <p:nvSpPr>
          <p:cNvPr id="51" name="Google Shape;51;p9"/>
          <p:cNvSpPr txBox="1"/>
          <p:nvPr>
            <p:ph idx="1" type="subTitle"/>
          </p:nvPr>
        </p:nvSpPr>
        <p:spPr>
          <a:xfrm>
            <a:off x="526875" y="3596250"/>
            <a:ext cx="8095800" cy="7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lang="en-GB"/>
              <a:t>Mack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2" name="Shape 132"/>
        <p:cNvGrpSpPr/>
        <p:nvPr/>
      </p:nvGrpSpPr>
      <p:grpSpPr>
        <a:xfrm>
          <a:off x="0" y="0"/>
          <a:ext cx="0" cy="0"/>
          <a:chOff x="0" y="0"/>
          <a:chExt cx="0" cy="0"/>
        </a:xfrm>
      </p:grpSpPr>
      <p:sp>
        <p:nvSpPr>
          <p:cNvPr id="133" name="Google Shape;133;p18"/>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Wireless transmission media</a:t>
            </a:r>
            <a:r>
              <a:rPr lang="en-GB"/>
              <a:t> doesn’t require a physical cable. Wireless signals are sent through the air. </a:t>
            </a:r>
            <a:endParaRPr/>
          </a:p>
          <a:p>
            <a:pPr indent="0" lvl="0" marL="0" rtl="0" algn="l">
              <a:lnSpc>
                <a:spcPct val="115000"/>
              </a:lnSpc>
              <a:spcBef>
                <a:spcPts val="1600"/>
              </a:spcBef>
              <a:spcAft>
                <a:spcPts val="1600"/>
              </a:spcAft>
              <a:buSzPts val="1600"/>
              <a:buNone/>
            </a:pPr>
            <a:r>
              <a:rPr lang="en-GB"/>
              <a:t>A wireless connection is often shown using a short dotted line or a wave symbol. </a:t>
            </a:r>
            <a:endParaRPr/>
          </a:p>
        </p:txBody>
      </p:sp>
      <p:sp>
        <p:nvSpPr>
          <p:cNvPr id="134" name="Google Shape;134;p18"/>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Wireless transmission media</a:t>
            </a:r>
            <a:endParaRPr/>
          </a:p>
        </p:txBody>
      </p:sp>
      <p:sp>
        <p:nvSpPr>
          <p:cNvPr id="135" name="Google Shape;135;p18"/>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136" name="Google Shape;136;p18"/>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cxnSp>
        <p:nvCxnSpPr>
          <p:cNvPr id="137" name="Google Shape;137;p18"/>
          <p:cNvCxnSpPr/>
          <p:nvPr/>
        </p:nvCxnSpPr>
        <p:spPr>
          <a:xfrm>
            <a:off x="5319600" y="1633550"/>
            <a:ext cx="2398800" cy="0"/>
          </a:xfrm>
          <a:prstGeom prst="straightConnector1">
            <a:avLst/>
          </a:prstGeom>
          <a:noFill/>
          <a:ln cap="flat" cmpd="sng" w="38100">
            <a:solidFill>
              <a:schemeClr val="dk1"/>
            </a:solidFill>
            <a:prstDash val="dot"/>
            <a:round/>
            <a:headEnd len="sm" w="sm" type="none"/>
            <a:tailEnd len="sm" w="sm" type="none"/>
          </a:ln>
        </p:spPr>
      </p:cxnSp>
      <p:pic>
        <p:nvPicPr>
          <p:cNvPr id="138" name="Google Shape;138;p18"/>
          <p:cNvPicPr preferRelativeResize="0"/>
          <p:nvPr/>
        </p:nvPicPr>
        <p:blipFill rotWithShape="1">
          <a:blip r:embed="rId3">
            <a:alphaModFix/>
          </a:blip>
          <a:srcRect b="0" l="0" r="0" t="0"/>
          <a:stretch/>
        </p:blipFill>
        <p:spPr>
          <a:xfrm>
            <a:off x="6031064" y="2198400"/>
            <a:ext cx="975876" cy="66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2" name="Shape 142"/>
        <p:cNvGrpSpPr/>
        <p:nvPr/>
      </p:nvGrpSpPr>
      <p:grpSpPr>
        <a:xfrm>
          <a:off x="0" y="0"/>
          <a:ext cx="0" cy="0"/>
          <a:chOff x="0" y="0"/>
          <a:chExt cx="0" cy="0"/>
        </a:xfrm>
      </p:grpSpPr>
      <p:sp>
        <p:nvSpPr>
          <p:cNvPr id="143" name="Google Shape;143;p19"/>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b="1" lang="en-GB"/>
              <a:t>List </a:t>
            </a:r>
            <a:r>
              <a:rPr lang="en-GB"/>
              <a:t>any examples of </a:t>
            </a:r>
            <a:r>
              <a:rPr b="1" lang="en-GB"/>
              <a:t>wired </a:t>
            </a:r>
            <a:r>
              <a:rPr lang="en-GB"/>
              <a:t>or </a:t>
            </a:r>
            <a:r>
              <a:rPr b="1" lang="en-GB"/>
              <a:t>wireless </a:t>
            </a:r>
            <a:r>
              <a:rPr lang="en-GB"/>
              <a:t>networks that you might have seen in your day-to-day lives?</a:t>
            </a:r>
            <a:endParaRPr/>
          </a:p>
        </p:txBody>
      </p:sp>
      <p:sp>
        <p:nvSpPr>
          <p:cNvPr id="144" name="Google Shape;144;p19"/>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Wired and wireless networks (think, write, pair, share)</a:t>
            </a:r>
            <a:endParaRPr/>
          </a:p>
        </p:txBody>
      </p:sp>
      <p:sp>
        <p:nvSpPr>
          <p:cNvPr id="145" name="Google Shape;145;p19"/>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146" name="Google Shape;146;p19"/>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pic>
        <p:nvPicPr>
          <p:cNvPr id="147" name="Google Shape;147;p19"/>
          <p:cNvPicPr preferRelativeResize="0"/>
          <p:nvPr/>
        </p:nvPicPr>
        <p:blipFill rotWithShape="1">
          <a:blip r:embed="rId3">
            <a:alphaModFix/>
          </a:blip>
          <a:srcRect b="0" l="0" r="0" t="0"/>
          <a:stretch/>
        </p:blipFill>
        <p:spPr>
          <a:xfrm>
            <a:off x="6031064" y="2198400"/>
            <a:ext cx="975876" cy="667875"/>
          </a:xfrm>
          <a:prstGeom prst="rect">
            <a:avLst/>
          </a:prstGeom>
          <a:noFill/>
          <a:ln>
            <a:noFill/>
          </a:ln>
        </p:spPr>
      </p:pic>
      <p:cxnSp>
        <p:nvCxnSpPr>
          <p:cNvPr id="148" name="Google Shape;148;p19"/>
          <p:cNvCxnSpPr/>
          <p:nvPr/>
        </p:nvCxnSpPr>
        <p:spPr>
          <a:xfrm>
            <a:off x="5319600" y="1633550"/>
            <a:ext cx="2398800" cy="0"/>
          </a:xfrm>
          <a:prstGeom prst="straightConnector1">
            <a:avLst/>
          </a:prstGeom>
          <a:noFill/>
          <a:ln cap="flat" cmpd="sng" w="38100">
            <a:solidFill>
              <a:schemeClr val="dk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2" name="Shape 152"/>
        <p:cNvGrpSpPr/>
        <p:nvPr/>
      </p:nvGrpSpPr>
      <p:grpSpPr>
        <a:xfrm>
          <a:off x="0" y="0"/>
          <a:ext cx="0" cy="0"/>
          <a:chOff x="0" y="0"/>
          <a:chExt cx="0" cy="0"/>
        </a:xfrm>
      </p:grpSpPr>
      <p:sp>
        <p:nvSpPr>
          <p:cNvPr id="153" name="Google Shape;153;p20"/>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b="1" lang="en-GB"/>
              <a:t>List </a:t>
            </a:r>
            <a:r>
              <a:rPr lang="en-GB"/>
              <a:t>any examples of </a:t>
            </a:r>
            <a:r>
              <a:rPr b="1" lang="en-GB"/>
              <a:t>wired </a:t>
            </a:r>
            <a:r>
              <a:rPr lang="en-GB"/>
              <a:t>or </a:t>
            </a:r>
            <a:r>
              <a:rPr b="1" lang="en-GB"/>
              <a:t>wireless </a:t>
            </a:r>
            <a:r>
              <a:rPr lang="en-GB"/>
              <a:t>networks that you might have seen in your day-to-day lives?</a:t>
            </a:r>
            <a:endParaRPr/>
          </a:p>
        </p:txBody>
      </p:sp>
      <p:sp>
        <p:nvSpPr>
          <p:cNvPr id="154" name="Google Shape;154;p20"/>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Wired and wireless networks (think, write, pair, share)</a:t>
            </a:r>
            <a:endParaRPr/>
          </a:p>
        </p:txBody>
      </p:sp>
      <p:sp>
        <p:nvSpPr>
          <p:cNvPr id="155" name="Google Shape;155;p20"/>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156" name="Google Shape;156;p20"/>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sp>
        <p:nvSpPr>
          <p:cNvPr id="157" name="Google Shape;157;p20"/>
          <p:cNvSpPr/>
          <p:nvPr/>
        </p:nvSpPr>
        <p:spPr>
          <a:xfrm>
            <a:off x="4407400" y="3407700"/>
            <a:ext cx="1820400" cy="1086600"/>
          </a:xfrm>
          <a:prstGeom prst="wedgeRoundRectCallout">
            <a:avLst>
              <a:gd fmla="val -20833" name="adj1"/>
              <a:gd fmla="val 62500" name="adj2"/>
              <a:gd fmla="val 0" name="adj3"/>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Home wireless network</a:t>
            </a:r>
            <a:endParaRPr b="1" i="0" sz="1600" u="none" cap="none" strike="noStrike">
              <a:solidFill>
                <a:schemeClr val="dk1"/>
              </a:solidFill>
              <a:latin typeface="Quicksand"/>
              <a:ea typeface="Quicksand"/>
              <a:cs typeface="Quicksand"/>
              <a:sym typeface="Quicksand"/>
            </a:endParaRPr>
          </a:p>
        </p:txBody>
      </p:sp>
      <p:sp>
        <p:nvSpPr>
          <p:cNvPr id="158" name="Google Shape;158;p20"/>
          <p:cNvSpPr/>
          <p:nvPr/>
        </p:nvSpPr>
        <p:spPr>
          <a:xfrm>
            <a:off x="2276150" y="2456375"/>
            <a:ext cx="1820400" cy="1086600"/>
          </a:xfrm>
          <a:prstGeom prst="wedgeRoundRectCallout">
            <a:avLst>
              <a:gd fmla="val -20833" name="adj1"/>
              <a:gd fmla="val 62500" name="adj2"/>
              <a:gd fmla="val 0" name="adj3"/>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The school network</a:t>
            </a:r>
            <a:endParaRPr b="1" i="0" sz="1600" u="none" cap="none" strike="noStrike">
              <a:solidFill>
                <a:schemeClr val="dk1"/>
              </a:solidFill>
              <a:latin typeface="Quicksand"/>
              <a:ea typeface="Quicksand"/>
              <a:cs typeface="Quicksand"/>
              <a:sym typeface="Quicksand"/>
            </a:endParaRPr>
          </a:p>
        </p:txBody>
      </p:sp>
      <p:sp>
        <p:nvSpPr>
          <p:cNvPr id="159" name="Google Shape;159;p20"/>
          <p:cNvSpPr/>
          <p:nvPr/>
        </p:nvSpPr>
        <p:spPr>
          <a:xfrm>
            <a:off x="4736600" y="1317600"/>
            <a:ext cx="1820400" cy="1086600"/>
          </a:xfrm>
          <a:prstGeom prst="wedgeRoundRectCallout">
            <a:avLst>
              <a:gd fmla="val -20833" name="adj1"/>
              <a:gd fmla="val 62500" name="adj2"/>
              <a:gd fmla="val 0" name="adj3"/>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Free WiFi on public transport</a:t>
            </a:r>
            <a:endParaRPr b="1" i="0" sz="1600" u="none" cap="none" strike="noStrike">
              <a:solidFill>
                <a:schemeClr val="dk1"/>
              </a:solidFill>
              <a:latin typeface="Quicksand"/>
              <a:ea typeface="Quicksand"/>
              <a:cs typeface="Quicksand"/>
              <a:sym typeface="Quicksand"/>
            </a:endParaRPr>
          </a:p>
        </p:txBody>
      </p:sp>
      <p:sp>
        <p:nvSpPr>
          <p:cNvPr id="160" name="Google Shape;160;p20"/>
          <p:cNvSpPr/>
          <p:nvPr/>
        </p:nvSpPr>
        <p:spPr>
          <a:xfrm>
            <a:off x="6901775" y="2456375"/>
            <a:ext cx="1820400" cy="1086600"/>
          </a:xfrm>
          <a:prstGeom prst="wedgeRoundRectCallout">
            <a:avLst>
              <a:gd fmla="val -20833" name="adj1"/>
              <a:gd fmla="val 62500" name="adj2"/>
              <a:gd fmla="val 0" name="adj3"/>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Supermarket check out system</a:t>
            </a:r>
            <a:endParaRPr b="1" i="0" sz="1600" u="none" cap="none" strike="noStrike">
              <a:solidFill>
                <a:schemeClr val="dk1"/>
              </a:solidFill>
              <a:latin typeface="Quicksand"/>
              <a:ea typeface="Quicksand"/>
              <a:cs typeface="Quicksand"/>
              <a:sym typeface="Quicksand"/>
            </a:endParaRPr>
          </a:p>
        </p:txBody>
      </p:sp>
      <p:sp>
        <p:nvSpPr>
          <p:cNvPr id="161" name="Google Shape;161;p20"/>
          <p:cNvSpPr/>
          <p:nvPr/>
        </p:nvSpPr>
        <p:spPr>
          <a:xfrm>
            <a:off x="310900" y="3295000"/>
            <a:ext cx="1820400" cy="1086600"/>
          </a:xfrm>
          <a:prstGeom prst="wedgeRoundRectCallout">
            <a:avLst>
              <a:gd fmla="val -20833" name="adj1"/>
              <a:gd fmla="val 62500" name="adj2"/>
              <a:gd fmla="val 0" name="adj3"/>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Touch screen ordering system for fast food</a:t>
            </a:r>
            <a:endParaRPr b="1" i="0" sz="1600" u="none" cap="none" strike="noStrike">
              <a:solidFill>
                <a:schemeClr val="dk1"/>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5" name="Shape 165"/>
        <p:cNvGrpSpPr/>
        <p:nvPr/>
      </p:nvGrpSpPr>
      <p:grpSpPr>
        <a:xfrm>
          <a:off x="0" y="0"/>
          <a:ext cx="0" cy="0"/>
          <a:chOff x="0" y="0"/>
          <a:chExt cx="0" cy="0"/>
        </a:xfrm>
      </p:grpSpPr>
      <p:sp>
        <p:nvSpPr>
          <p:cNvPr id="166" name="Google Shape;166;p21"/>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GB"/>
              <a:t>A network can be made up of both </a:t>
            </a:r>
            <a:r>
              <a:rPr b="1" lang="en-GB"/>
              <a:t>wired </a:t>
            </a:r>
            <a:r>
              <a:rPr lang="en-GB"/>
              <a:t>and </a:t>
            </a:r>
            <a:r>
              <a:rPr b="1" lang="en-GB"/>
              <a:t>wireless transmission media</a:t>
            </a:r>
            <a:r>
              <a:rPr lang="en-GB"/>
              <a:t>. </a:t>
            </a:r>
            <a:endParaRPr/>
          </a:p>
          <a:p>
            <a:pPr indent="0" lvl="0" marL="0" rtl="0" algn="l">
              <a:lnSpc>
                <a:spcPct val="115000"/>
              </a:lnSpc>
              <a:spcBef>
                <a:spcPts val="1600"/>
              </a:spcBef>
              <a:spcAft>
                <a:spcPts val="0"/>
              </a:spcAft>
              <a:buSzPts val="1600"/>
              <a:buNone/>
            </a:pPr>
            <a:r>
              <a:rPr lang="en-GB"/>
              <a:t>For example, a school might use a </a:t>
            </a:r>
            <a:r>
              <a:rPr b="1" lang="en-GB"/>
              <a:t>wired connection</a:t>
            </a:r>
            <a:r>
              <a:rPr lang="en-GB"/>
              <a:t> in a computer room that uses desktop computers that aren’t designed to move around. </a:t>
            </a:r>
            <a:endParaRPr/>
          </a:p>
          <a:p>
            <a:pPr indent="0" lvl="0" marL="0" rtl="0" algn="l">
              <a:lnSpc>
                <a:spcPct val="115000"/>
              </a:lnSpc>
              <a:spcBef>
                <a:spcPts val="1600"/>
              </a:spcBef>
              <a:spcAft>
                <a:spcPts val="1600"/>
              </a:spcAft>
              <a:buSzPts val="1600"/>
              <a:buNone/>
            </a:pPr>
            <a:r>
              <a:rPr lang="en-GB"/>
              <a:t>The school might also have a </a:t>
            </a:r>
            <a:r>
              <a:rPr b="1" lang="en-GB"/>
              <a:t>wireless access point</a:t>
            </a:r>
            <a:r>
              <a:rPr lang="en-GB"/>
              <a:t> for a teacher to connect portable devices to for marking work or calling the register. </a:t>
            </a:r>
            <a:endParaRPr/>
          </a:p>
        </p:txBody>
      </p:sp>
      <p:sp>
        <p:nvSpPr>
          <p:cNvPr id="167" name="Google Shape;167;p21"/>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Wired and wireless</a:t>
            </a:r>
            <a:endParaRPr/>
          </a:p>
        </p:txBody>
      </p:sp>
      <p:sp>
        <p:nvSpPr>
          <p:cNvPr id="168" name="Google Shape;168;p21"/>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169" name="Google Shape;169;p21"/>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pic>
        <p:nvPicPr>
          <p:cNvPr id="170" name="Google Shape;170;p21"/>
          <p:cNvPicPr preferRelativeResize="0"/>
          <p:nvPr/>
        </p:nvPicPr>
        <p:blipFill rotWithShape="1">
          <a:blip r:embed="rId3">
            <a:alphaModFix/>
          </a:blip>
          <a:srcRect b="0" l="0" r="0" t="0"/>
          <a:stretch/>
        </p:blipFill>
        <p:spPr>
          <a:xfrm>
            <a:off x="5082849" y="1289300"/>
            <a:ext cx="515446" cy="314100"/>
          </a:xfrm>
          <a:prstGeom prst="rect">
            <a:avLst/>
          </a:prstGeom>
          <a:noFill/>
          <a:ln>
            <a:noFill/>
          </a:ln>
        </p:spPr>
      </p:pic>
      <p:pic>
        <p:nvPicPr>
          <p:cNvPr id="171" name="Google Shape;171;p21"/>
          <p:cNvPicPr preferRelativeResize="0"/>
          <p:nvPr/>
        </p:nvPicPr>
        <p:blipFill rotWithShape="1">
          <a:blip r:embed="rId3">
            <a:alphaModFix/>
          </a:blip>
          <a:srcRect b="0" l="0" r="0" t="0"/>
          <a:stretch/>
        </p:blipFill>
        <p:spPr>
          <a:xfrm>
            <a:off x="5082849" y="1800000"/>
            <a:ext cx="515446" cy="314100"/>
          </a:xfrm>
          <a:prstGeom prst="rect">
            <a:avLst/>
          </a:prstGeom>
          <a:noFill/>
          <a:ln>
            <a:noFill/>
          </a:ln>
        </p:spPr>
      </p:pic>
      <p:pic>
        <p:nvPicPr>
          <p:cNvPr id="172" name="Google Shape;172;p21"/>
          <p:cNvPicPr preferRelativeResize="0"/>
          <p:nvPr/>
        </p:nvPicPr>
        <p:blipFill rotWithShape="1">
          <a:blip r:embed="rId3">
            <a:alphaModFix/>
          </a:blip>
          <a:srcRect b="0" l="0" r="0" t="0"/>
          <a:stretch/>
        </p:blipFill>
        <p:spPr>
          <a:xfrm>
            <a:off x="5082849" y="2310700"/>
            <a:ext cx="515446" cy="314100"/>
          </a:xfrm>
          <a:prstGeom prst="rect">
            <a:avLst/>
          </a:prstGeom>
          <a:noFill/>
          <a:ln>
            <a:noFill/>
          </a:ln>
        </p:spPr>
      </p:pic>
      <p:pic>
        <p:nvPicPr>
          <p:cNvPr id="173" name="Google Shape;173;p21"/>
          <p:cNvPicPr preferRelativeResize="0"/>
          <p:nvPr/>
        </p:nvPicPr>
        <p:blipFill rotWithShape="1">
          <a:blip r:embed="rId3">
            <a:alphaModFix/>
          </a:blip>
          <a:srcRect b="0" l="0" r="0" t="0"/>
          <a:stretch/>
        </p:blipFill>
        <p:spPr>
          <a:xfrm>
            <a:off x="5082849" y="2797050"/>
            <a:ext cx="515446" cy="314100"/>
          </a:xfrm>
          <a:prstGeom prst="rect">
            <a:avLst/>
          </a:prstGeom>
          <a:noFill/>
          <a:ln>
            <a:noFill/>
          </a:ln>
        </p:spPr>
      </p:pic>
      <p:pic>
        <p:nvPicPr>
          <p:cNvPr id="174" name="Google Shape;174;p21"/>
          <p:cNvPicPr preferRelativeResize="0"/>
          <p:nvPr/>
        </p:nvPicPr>
        <p:blipFill rotWithShape="1">
          <a:blip r:embed="rId3">
            <a:alphaModFix/>
          </a:blip>
          <a:srcRect b="0" l="0" r="0" t="0"/>
          <a:stretch/>
        </p:blipFill>
        <p:spPr>
          <a:xfrm>
            <a:off x="5082849" y="3283400"/>
            <a:ext cx="515446" cy="314100"/>
          </a:xfrm>
          <a:prstGeom prst="rect">
            <a:avLst/>
          </a:prstGeom>
          <a:noFill/>
          <a:ln>
            <a:noFill/>
          </a:ln>
        </p:spPr>
      </p:pic>
      <p:pic>
        <p:nvPicPr>
          <p:cNvPr id="175" name="Google Shape;175;p21"/>
          <p:cNvPicPr preferRelativeResize="0"/>
          <p:nvPr/>
        </p:nvPicPr>
        <p:blipFill rotWithShape="1">
          <a:blip r:embed="rId3">
            <a:alphaModFix/>
          </a:blip>
          <a:srcRect b="0" l="0" r="0" t="0"/>
          <a:stretch/>
        </p:blipFill>
        <p:spPr>
          <a:xfrm>
            <a:off x="5850924" y="1289300"/>
            <a:ext cx="515446" cy="314100"/>
          </a:xfrm>
          <a:prstGeom prst="rect">
            <a:avLst/>
          </a:prstGeom>
          <a:noFill/>
          <a:ln>
            <a:noFill/>
          </a:ln>
        </p:spPr>
      </p:pic>
      <p:pic>
        <p:nvPicPr>
          <p:cNvPr id="176" name="Google Shape;176;p21"/>
          <p:cNvPicPr preferRelativeResize="0"/>
          <p:nvPr/>
        </p:nvPicPr>
        <p:blipFill rotWithShape="1">
          <a:blip r:embed="rId3">
            <a:alphaModFix/>
          </a:blip>
          <a:srcRect b="0" l="0" r="0" t="0"/>
          <a:stretch/>
        </p:blipFill>
        <p:spPr>
          <a:xfrm>
            <a:off x="6555924" y="1289300"/>
            <a:ext cx="515446" cy="314100"/>
          </a:xfrm>
          <a:prstGeom prst="rect">
            <a:avLst/>
          </a:prstGeom>
          <a:noFill/>
          <a:ln>
            <a:noFill/>
          </a:ln>
        </p:spPr>
      </p:pic>
      <p:pic>
        <p:nvPicPr>
          <p:cNvPr id="177" name="Google Shape;177;p21"/>
          <p:cNvPicPr preferRelativeResize="0"/>
          <p:nvPr/>
        </p:nvPicPr>
        <p:blipFill rotWithShape="1">
          <a:blip r:embed="rId3">
            <a:alphaModFix/>
          </a:blip>
          <a:srcRect b="0" l="0" r="0" t="0"/>
          <a:stretch/>
        </p:blipFill>
        <p:spPr>
          <a:xfrm>
            <a:off x="7303449" y="1289300"/>
            <a:ext cx="515446" cy="314100"/>
          </a:xfrm>
          <a:prstGeom prst="rect">
            <a:avLst/>
          </a:prstGeom>
          <a:noFill/>
          <a:ln>
            <a:noFill/>
          </a:ln>
        </p:spPr>
      </p:pic>
      <p:pic>
        <p:nvPicPr>
          <p:cNvPr id="178" name="Google Shape;178;p21"/>
          <p:cNvPicPr preferRelativeResize="0"/>
          <p:nvPr/>
        </p:nvPicPr>
        <p:blipFill rotWithShape="1">
          <a:blip r:embed="rId3">
            <a:alphaModFix/>
          </a:blip>
          <a:srcRect b="0" l="0" r="0" t="0"/>
          <a:stretch/>
        </p:blipFill>
        <p:spPr>
          <a:xfrm>
            <a:off x="7965949" y="1289300"/>
            <a:ext cx="515446" cy="314100"/>
          </a:xfrm>
          <a:prstGeom prst="rect">
            <a:avLst/>
          </a:prstGeom>
          <a:noFill/>
          <a:ln>
            <a:noFill/>
          </a:ln>
        </p:spPr>
      </p:pic>
      <p:pic>
        <p:nvPicPr>
          <p:cNvPr id="179" name="Google Shape;179;p21"/>
          <p:cNvPicPr preferRelativeResize="0"/>
          <p:nvPr/>
        </p:nvPicPr>
        <p:blipFill rotWithShape="1">
          <a:blip r:embed="rId3">
            <a:alphaModFix/>
          </a:blip>
          <a:srcRect b="0" l="0" r="0" t="0"/>
          <a:stretch/>
        </p:blipFill>
        <p:spPr>
          <a:xfrm>
            <a:off x="7965949" y="1800000"/>
            <a:ext cx="515446" cy="314100"/>
          </a:xfrm>
          <a:prstGeom prst="rect">
            <a:avLst/>
          </a:prstGeom>
          <a:noFill/>
          <a:ln>
            <a:noFill/>
          </a:ln>
        </p:spPr>
      </p:pic>
      <p:pic>
        <p:nvPicPr>
          <p:cNvPr id="180" name="Google Shape;180;p21"/>
          <p:cNvPicPr preferRelativeResize="0"/>
          <p:nvPr/>
        </p:nvPicPr>
        <p:blipFill rotWithShape="1">
          <a:blip r:embed="rId3">
            <a:alphaModFix/>
          </a:blip>
          <a:srcRect b="0" l="0" r="0" t="0"/>
          <a:stretch/>
        </p:blipFill>
        <p:spPr>
          <a:xfrm>
            <a:off x="7965949" y="2310700"/>
            <a:ext cx="515446" cy="314100"/>
          </a:xfrm>
          <a:prstGeom prst="rect">
            <a:avLst/>
          </a:prstGeom>
          <a:noFill/>
          <a:ln>
            <a:noFill/>
          </a:ln>
        </p:spPr>
      </p:pic>
      <p:pic>
        <p:nvPicPr>
          <p:cNvPr id="181" name="Google Shape;181;p21"/>
          <p:cNvPicPr preferRelativeResize="0"/>
          <p:nvPr/>
        </p:nvPicPr>
        <p:blipFill rotWithShape="1">
          <a:blip r:embed="rId3">
            <a:alphaModFix/>
          </a:blip>
          <a:srcRect b="0" l="0" r="0" t="0"/>
          <a:stretch/>
        </p:blipFill>
        <p:spPr>
          <a:xfrm>
            <a:off x="7965949" y="2797050"/>
            <a:ext cx="515446" cy="314100"/>
          </a:xfrm>
          <a:prstGeom prst="rect">
            <a:avLst/>
          </a:prstGeom>
          <a:noFill/>
          <a:ln>
            <a:noFill/>
          </a:ln>
        </p:spPr>
      </p:pic>
      <p:pic>
        <p:nvPicPr>
          <p:cNvPr id="182" name="Google Shape;182;p21"/>
          <p:cNvPicPr preferRelativeResize="0"/>
          <p:nvPr/>
        </p:nvPicPr>
        <p:blipFill rotWithShape="1">
          <a:blip r:embed="rId3">
            <a:alphaModFix/>
          </a:blip>
          <a:srcRect b="0" l="0" r="0" t="0"/>
          <a:stretch/>
        </p:blipFill>
        <p:spPr>
          <a:xfrm>
            <a:off x="7965949" y="3283400"/>
            <a:ext cx="515446" cy="314100"/>
          </a:xfrm>
          <a:prstGeom prst="rect">
            <a:avLst/>
          </a:prstGeom>
          <a:noFill/>
          <a:ln>
            <a:noFill/>
          </a:ln>
        </p:spPr>
      </p:pic>
      <p:cxnSp>
        <p:nvCxnSpPr>
          <p:cNvPr id="183" name="Google Shape;183;p21"/>
          <p:cNvCxnSpPr/>
          <p:nvPr/>
        </p:nvCxnSpPr>
        <p:spPr>
          <a:xfrm>
            <a:off x="5586800" y="1597100"/>
            <a:ext cx="267300" cy="0"/>
          </a:xfrm>
          <a:prstGeom prst="straightConnector1">
            <a:avLst/>
          </a:prstGeom>
          <a:noFill/>
          <a:ln cap="flat" cmpd="sng" w="9525">
            <a:solidFill>
              <a:srgbClr val="000000"/>
            </a:solidFill>
            <a:prstDash val="solid"/>
            <a:round/>
            <a:headEnd len="sm" w="sm" type="none"/>
            <a:tailEnd len="sm" w="sm" type="none"/>
          </a:ln>
        </p:spPr>
      </p:cxnSp>
      <p:cxnSp>
        <p:nvCxnSpPr>
          <p:cNvPr id="184" name="Google Shape;184;p21"/>
          <p:cNvCxnSpPr/>
          <p:nvPr/>
        </p:nvCxnSpPr>
        <p:spPr>
          <a:xfrm>
            <a:off x="6351957" y="1597102"/>
            <a:ext cx="224700" cy="0"/>
          </a:xfrm>
          <a:prstGeom prst="straightConnector1">
            <a:avLst/>
          </a:prstGeom>
          <a:noFill/>
          <a:ln cap="flat" cmpd="sng" w="9525">
            <a:solidFill>
              <a:srgbClr val="000000"/>
            </a:solidFill>
            <a:prstDash val="solid"/>
            <a:round/>
            <a:headEnd len="sm" w="sm" type="none"/>
            <a:tailEnd len="sm" w="sm" type="none"/>
          </a:ln>
        </p:spPr>
      </p:cxnSp>
      <p:cxnSp>
        <p:nvCxnSpPr>
          <p:cNvPr id="185" name="Google Shape;185;p21"/>
          <p:cNvCxnSpPr/>
          <p:nvPr/>
        </p:nvCxnSpPr>
        <p:spPr>
          <a:xfrm>
            <a:off x="7074193" y="1597102"/>
            <a:ext cx="224700" cy="0"/>
          </a:xfrm>
          <a:prstGeom prst="straightConnector1">
            <a:avLst/>
          </a:prstGeom>
          <a:noFill/>
          <a:ln cap="flat" cmpd="sng" w="9525">
            <a:solidFill>
              <a:srgbClr val="000000"/>
            </a:solidFill>
            <a:prstDash val="solid"/>
            <a:round/>
            <a:headEnd len="sm" w="sm" type="none"/>
            <a:tailEnd len="sm" w="sm" type="none"/>
          </a:ln>
        </p:spPr>
      </p:cxnSp>
      <p:cxnSp>
        <p:nvCxnSpPr>
          <p:cNvPr id="186" name="Google Shape;186;p21"/>
          <p:cNvCxnSpPr/>
          <p:nvPr/>
        </p:nvCxnSpPr>
        <p:spPr>
          <a:xfrm>
            <a:off x="7799757" y="1597102"/>
            <a:ext cx="224700" cy="0"/>
          </a:xfrm>
          <a:prstGeom prst="straightConnector1">
            <a:avLst/>
          </a:prstGeom>
          <a:noFill/>
          <a:ln cap="flat" cmpd="sng" w="9525">
            <a:solidFill>
              <a:srgbClr val="000000"/>
            </a:solidFill>
            <a:prstDash val="solid"/>
            <a:round/>
            <a:headEnd len="sm" w="sm" type="none"/>
            <a:tailEnd len="sm" w="sm" type="none"/>
          </a:ln>
        </p:spPr>
      </p:cxnSp>
      <p:cxnSp>
        <p:nvCxnSpPr>
          <p:cNvPr id="187" name="Google Shape;187;p21"/>
          <p:cNvCxnSpPr>
            <a:stCxn id="170" idx="2"/>
            <a:endCxn id="171" idx="0"/>
          </p:cNvCxnSpPr>
          <p:nvPr/>
        </p:nvCxnSpPr>
        <p:spPr>
          <a:xfrm>
            <a:off x="5340572" y="1603400"/>
            <a:ext cx="0" cy="196500"/>
          </a:xfrm>
          <a:prstGeom prst="straightConnector1">
            <a:avLst/>
          </a:prstGeom>
          <a:noFill/>
          <a:ln cap="flat" cmpd="sng" w="9525">
            <a:solidFill>
              <a:srgbClr val="000000"/>
            </a:solidFill>
            <a:prstDash val="solid"/>
            <a:round/>
            <a:headEnd len="sm" w="sm" type="none"/>
            <a:tailEnd len="sm" w="sm" type="none"/>
          </a:ln>
        </p:spPr>
      </p:cxnSp>
      <p:cxnSp>
        <p:nvCxnSpPr>
          <p:cNvPr id="188" name="Google Shape;188;p21"/>
          <p:cNvCxnSpPr>
            <a:stCxn id="171" idx="2"/>
            <a:endCxn id="172" idx="0"/>
          </p:cNvCxnSpPr>
          <p:nvPr/>
        </p:nvCxnSpPr>
        <p:spPr>
          <a:xfrm>
            <a:off x="5340572" y="2114100"/>
            <a:ext cx="0" cy="196500"/>
          </a:xfrm>
          <a:prstGeom prst="straightConnector1">
            <a:avLst/>
          </a:prstGeom>
          <a:noFill/>
          <a:ln cap="flat" cmpd="sng" w="9525">
            <a:solidFill>
              <a:srgbClr val="000000"/>
            </a:solidFill>
            <a:prstDash val="solid"/>
            <a:round/>
            <a:headEnd len="sm" w="sm" type="none"/>
            <a:tailEnd len="sm" w="sm" type="none"/>
          </a:ln>
        </p:spPr>
      </p:cxnSp>
      <p:cxnSp>
        <p:nvCxnSpPr>
          <p:cNvPr id="189" name="Google Shape;189;p21"/>
          <p:cNvCxnSpPr>
            <a:stCxn id="172" idx="2"/>
            <a:endCxn id="173" idx="0"/>
          </p:cNvCxnSpPr>
          <p:nvPr/>
        </p:nvCxnSpPr>
        <p:spPr>
          <a:xfrm>
            <a:off x="5340572" y="2624800"/>
            <a:ext cx="0" cy="172200"/>
          </a:xfrm>
          <a:prstGeom prst="straightConnector1">
            <a:avLst/>
          </a:prstGeom>
          <a:noFill/>
          <a:ln cap="flat" cmpd="sng" w="9525">
            <a:solidFill>
              <a:srgbClr val="000000"/>
            </a:solidFill>
            <a:prstDash val="solid"/>
            <a:round/>
            <a:headEnd len="sm" w="sm" type="none"/>
            <a:tailEnd len="sm" w="sm" type="none"/>
          </a:ln>
        </p:spPr>
      </p:cxnSp>
      <p:cxnSp>
        <p:nvCxnSpPr>
          <p:cNvPr id="190" name="Google Shape;190;p21"/>
          <p:cNvCxnSpPr>
            <a:stCxn id="173" idx="2"/>
            <a:endCxn id="174" idx="0"/>
          </p:cNvCxnSpPr>
          <p:nvPr/>
        </p:nvCxnSpPr>
        <p:spPr>
          <a:xfrm>
            <a:off x="5340572" y="3111150"/>
            <a:ext cx="0" cy="172200"/>
          </a:xfrm>
          <a:prstGeom prst="straightConnector1">
            <a:avLst/>
          </a:prstGeom>
          <a:noFill/>
          <a:ln cap="flat" cmpd="sng" w="9525">
            <a:solidFill>
              <a:srgbClr val="000000"/>
            </a:solidFill>
            <a:prstDash val="solid"/>
            <a:round/>
            <a:headEnd len="sm" w="sm" type="none"/>
            <a:tailEnd len="sm" w="sm" type="none"/>
          </a:ln>
        </p:spPr>
      </p:cxnSp>
      <p:cxnSp>
        <p:nvCxnSpPr>
          <p:cNvPr id="191" name="Google Shape;191;p21"/>
          <p:cNvCxnSpPr>
            <a:stCxn id="178" idx="2"/>
            <a:endCxn id="179" idx="0"/>
          </p:cNvCxnSpPr>
          <p:nvPr/>
        </p:nvCxnSpPr>
        <p:spPr>
          <a:xfrm>
            <a:off x="8223672" y="1603400"/>
            <a:ext cx="0" cy="196500"/>
          </a:xfrm>
          <a:prstGeom prst="straightConnector1">
            <a:avLst/>
          </a:prstGeom>
          <a:noFill/>
          <a:ln cap="flat" cmpd="sng" w="9525">
            <a:solidFill>
              <a:srgbClr val="000000"/>
            </a:solidFill>
            <a:prstDash val="solid"/>
            <a:round/>
            <a:headEnd len="sm" w="sm" type="none"/>
            <a:tailEnd len="sm" w="sm" type="none"/>
          </a:ln>
        </p:spPr>
      </p:cxnSp>
      <p:cxnSp>
        <p:nvCxnSpPr>
          <p:cNvPr id="192" name="Google Shape;192;p21"/>
          <p:cNvCxnSpPr>
            <a:stCxn id="179" idx="2"/>
            <a:endCxn id="180" idx="0"/>
          </p:cNvCxnSpPr>
          <p:nvPr/>
        </p:nvCxnSpPr>
        <p:spPr>
          <a:xfrm>
            <a:off x="8223672" y="2114100"/>
            <a:ext cx="0" cy="196500"/>
          </a:xfrm>
          <a:prstGeom prst="straightConnector1">
            <a:avLst/>
          </a:prstGeom>
          <a:noFill/>
          <a:ln cap="flat" cmpd="sng" w="9525">
            <a:solidFill>
              <a:srgbClr val="000000"/>
            </a:solidFill>
            <a:prstDash val="solid"/>
            <a:round/>
            <a:headEnd len="sm" w="sm" type="none"/>
            <a:tailEnd len="sm" w="sm" type="none"/>
          </a:ln>
        </p:spPr>
      </p:cxnSp>
      <p:cxnSp>
        <p:nvCxnSpPr>
          <p:cNvPr id="193" name="Google Shape;193;p21"/>
          <p:cNvCxnSpPr>
            <a:stCxn id="180" idx="2"/>
            <a:endCxn id="181" idx="0"/>
          </p:cNvCxnSpPr>
          <p:nvPr/>
        </p:nvCxnSpPr>
        <p:spPr>
          <a:xfrm>
            <a:off x="8223672" y="2624800"/>
            <a:ext cx="0" cy="172200"/>
          </a:xfrm>
          <a:prstGeom prst="straightConnector1">
            <a:avLst/>
          </a:prstGeom>
          <a:noFill/>
          <a:ln cap="flat" cmpd="sng" w="9525">
            <a:solidFill>
              <a:srgbClr val="000000"/>
            </a:solidFill>
            <a:prstDash val="solid"/>
            <a:round/>
            <a:headEnd len="sm" w="sm" type="none"/>
            <a:tailEnd len="sm" w="sm" type="none"/>
          </a:ln>
        </p:spPr>
      </p:cxnSp>
      <p:cxnSp>
        <p:nvCxnSpPr>
          <p:cNvPr id="194" name="Google Shape;194;p21"/>
          <p:cNvCxnSpPr>
            <a:stCxn id="181" idx="2"/>
            <a:endCxn id="182" idx="0"/>
          </p:cNvCxnSpPr>
          <p:nvPr/>
        </p:nvCxnSpPr>
        <p:spPr>
          <a:xfrm>
            <a:off x="8223672" y="3111150"/>
            <a:ext cx="0" cy="172200"/>
          </a:xfrm>
          <a:prstGeom prst="straightConnector1">
            <a:avLst/>
          </a:prstGeom>
          <a:noFill/>
          <a:ln cap="flat" cmpd="sng" w="9525">
            <a:solidFill>
              <a:srgbClr val="000000"/>
            </a:solidFill>
            <a:prstDash val="solid"/>
            <a:round/>
            <a:headEnd len="sm" w="sm" type="none"/>
            <a:tailEnd len="sm" w="sm" type="none"/>
          </a:ln>
        </p:spPr>
      </p:cxnSp>
      <p:cxnSp>
        <p:nvCxnSpPr>
          <p:cNvPr id="195" name="Google Shape;195;p21"/>
          <p:cNvCxnSpPr/>
          <p:nvPr/>
        </p:nvCxnSpPr>
        <p:spPr>
          <a:xfrm rot="10800000">
            <a:off x="6942200" y="3590275"/>
            <a:ext cx="1051800" cy="0"/>
          </a:xfrm>
          <a:prstGeom prst="straightConnector1">
            <a:avLst/>
          </a:prstGeom>
          <a:noFill/>
          <a:ln cap="flat" cmpd="sng" w="9525">
            <a:solidFill>
              <a:srgbClr val="000000"/>
            </a:solidFill>
            <a:prstDash val="solid"/>
            <a:round/>
            <a:headEnd len="sm" w="sm" type="none"/>
            <a:tailEnd len="sm" w="sm" type="none"/>
          </a:ln>
        </p:spPr>
      </p:cxnSp>
      <p:pic>
        <p:nvPicPr>
          <p:cNvPr id="196" name="Google Shape;196;p21"/>
          <p:cNvPicPr preferRelativeResize="0"/>
          <p:nvPr/>
        </p:nvPicPr>
        <p:blipFill rotWithShape="1">
          <a:blip r:embed="rId4">
            <a:alphaModFix/>
          </a:blip>
          <a:srcRect b="0" l="0" r="0" t="0"/>
          <a:stretch/>
        </p:blipFill>
        <p:spPr>
          <a:xfrm>
            <a:off x="6573206" y="3180912"/>
            <a:ext cx="480870" cy="519075"/>
          </a:xfrm>
          <a:prstGeom prst="rect">
            <a:avLst/>
          </a:prstGeom>
          <a:noFill/>
          <a:ln>
            <a:noFill/>
          </a:ln>
        </p:spPr>
      </p:pic>
      <p:pic>
        <p:nvPicPr>
          <p:cNvPr id="197" name="Google Shape;197;p21"/>
          <p:cNvPicPr preferRelativeResize="0"/>
          <p:nvPr/>
        </p:nvPicPr>
        <p:blipFill rotWithShape="1">
          <a:blip r:embed="rId5">
            <a:alphaModFix/>
          </a:blip>
          <a:srcRect b="0" l="0" r="0" t="0"/>
          <a:stretch/>
        </p:blipFill>
        <p:spPr>
          <a:xfrm rot="-1780153">
            <a:off x="5843803" y="2006775"/>
            <a:ext cx="299419" cy="299419"/>
          </a:xfrm>
          <a:prstGeom prst="rect">
            <a:avLst/>
          </a:prstGeom>
          <a:noFill/>
          <a:ln>
            <a:noFill/>
          </a:ln>
        </p:spPr>
      </p:pic>
      <p:pic>
        <p:nvPicPr>
          <p:cNvPr id="198" name="Google Shape;198;p21"/>
          <p:cNvPicPr preferRelativeResize="0"/>
          <p:nvPr/>
        </p:nvPicPr>
        <p:blipFill rotWithShape="1">
          <a:blip r:embed="rId6">
            <a:alphaModFix/>
          </a:blip>
          <a:srcRect b="0" l="0" r="0" t="0"/>
          <a:stretch/>
        </p:blipFill>
        <p:spPr>
          <a:xfrm rot="8856687">
            <a:off x="6006224" y="2325589"/>
            <a:ext cx="236201" cy="161652"/>
          </a:xfrm>
          <a:prstGeom prst="rect">
            <a:avLst/>
          </a:prstGeom>
          <a:noFill/>
          <a:ln>
            <a:noFill/>
          </a:ln>
        </p:spPr>
      </p:pic>
      <p:pic>
        <p:nvPicPr>
          <p:cNvPr id="199" name="Google Shape;199;p21"/>
          <p:cNvPicPr preferRelativeResize="0"/>
          <p:nvPr/>
        </p:nvPicPr>
        <p:blipFill rotWithShape="1">
          <a:blip r:embed="rId7">
            <a:alphaModFix/>
          </a:blip>
          <a:srcRect b="0" l="0" r="0" t="0"/>
          <a:stretch/>
        </p:blipFill>
        <p:spPr>
          <a:xfrm rot="924701">
            <a:off x="6763321" y="1899475"/>
            <a:ext cx="224700" cy="299599"/>
          </a:xfrm>
          <a:prstGeom prst="rect">
            <a:avLst/>
          </a:prstGeom>
          <a:noFill/>
          <a:ln>
            <a:noFill/>
          </a:ln>
        </p:spPr>
      </p:pic>
      <p:pic>
        <p:nvPicPr>
          <p:cNvPr id="200" name="Google Shape;200;p21"/>
          <p:cNvPicPr preferRelativeResize="0"/>
          <p:nvPr/>
        </p:nvPicPr>
        <p:blipFill rotWithShape="1">
          <a:blip r:embed="rId6">
            <a:alphaModFix/>
          </a:blip>
          <a:srcRect b="0" l="0" r="0" t="0"/>
          <a:stretch/>
        </p:blipFill>
        <p:spPr>
          <a:xfrm rot="10586298">
            <a:off x="6700250" y="2230738"/>
            <a:ext cx="236201" cy="161652"/>
          </a:xfrm>
          <a:prstGeom prst="rect">
            <a:avLst/>
          </a:prstGeom>
          <a:noFill/>
          <a:ln>
            <a:noFill/>
          </a:ln>
        </p:spPr>
      </p:pic>
      <p:pic>
        <p:nvPicPr>
          <p:cNvPr id="201" name="Google Shape;201;p21"/>
          <p:cNvPicPr preferRelativeResize="0"/>
          <p:nvPr/>
        </p:nvPicPr>
        <p:blipFill rotWithShape="1">
          <a:blip r:embed="rId8">
            <a:alphaModFix/>
          </a:blip>
          <a:srcRect b="0" l="0" r="0" t="0"/>
          <a:stretch/>
        </p:blipFill>
        <p:spPr>
          <a:xfrm>
            <a:off x="7369343" y="2029835"/>
            <a:ext cx="408375" cy="385866"/>
          </a:xfrm>
          <a:prstGeom prst="rect">
            <a:avLst/>
          </a:prstGeom>
          <a:noFill/>
          <a:ln>
            <a:noFill/>
          </a:ln>
        </p:spPr>
      </p:pic>
      <p:pic>
        <p:nvPicPr>
          <p:cNvPr id="202" name="Google Shape;202;p21"/>
          <p:cNvPicPr preferRelativeResize="0"/>
          <p:nvPr/>
        </p:nvPicPr>
        <p:blipFill rotWithShape="1">
          <a:blip r:embed="rId6">
            <a:alphaModFix/>
          </a:blip>
          <a:srcRect b="0" l="0" r="0" t="0"/>
          <a:stretch/>
        </p:blipFill>
        <p:spPr>
          <a:xfrm rot="-9010992">
            <a:off x="7349999" y="2391563"/>
            <a:ext cx="236202" cy="1616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6" name="Shape 206"/>
        <p:cNvGrpSpPr/>
        <p:nvPr/>
      </p:nvGrpSpPr>
      <p:grpSpPr>
        <a:xfrm>
          <a:off x="0" y="0"/>
          <a:ext cx="0" cy="0"/>
          <a:chOff x="0" y="0"/>
          <a:chExt cx="0" cy="0"/>
        </a:xfrm>
      </p:grpSpPr>
      <p:sp>
        <p:nvSpPr>
          <p:cNvPr id="207" name="Google Shape;207;p22"/>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Transmission media</a:t>
            </a:r>
            <a:r>
              <a:rPr lang="en-GB"/>
              <a:t> is the media used to transmit </a:t>
            </a:r>
            <a:r>
              <a:rPr b="1" lang="en-GB"/>
              <a:t>data</a:t>
            </a:r>
            <a:r>
              <a:rPr lang="en-GB"/>
              <a:t>. </a:t>
            </a:r>
            <a:endParaRPr/>
          </a:p>
          <a:p>
            <a:pPr indent="0" lvl="0" marL="0" rtl="0" algn="l">
              <a:lnSpc>
                <a:spcPct val="115000"/>
              </a:lnSpc>
              <a:spcBef>
                <a:spcPts val="1600"/>
              </a:spcBef>
              <a:spcAft>
                <a:spcPts val="0"/>
              </a:spcAft>
              <a:buSzPts val="1600"/>
              <a:buNone/>
            </a:pPr>
            <a:r>
              <a:rPr lang="en-GB"/>
              <a:t>In computing,</a:t>
            </a:r>
            <a:r>
              <a:rPr b="1" lang="en-GB"/>
              <a:t> data</a:t>
            </a:r>
            <a:r>
              <a:rPr lang="en-GB"/>
              <a:t> in its simplest form is </a:t>
            </a:r>
            <a:r>
              <a:rPr lang="en-GB">
                <a:latin typeface="Roboto Mono"/>
                <a:ea typeface="Roboto Mono"/>
                <a:cs typeface="Roboto Mono"/>
                <a:sym typeface="Roboto Mono"/>
              </a:rPr>
              <a:t>0</a:t>
            </a:r>
            <a:r>
              <a:rPr lang="en-GB"/>
              <a:t>s and </a:t>
            </a:r>
            <a:r>
              <a:rPr lang="en-GB">
                <a:latin typeface="Roboto Mono"/>
                <a:ea typeface="Roboto Mono"/>
                <a:cs typeface="Roboto Mono"/>
                <a:sym typeface="Roboto Mono"/>
              </a:rPr>
              <a:t>1</a:t>
            </a:r>
            <a:r>
              <a:rPr lang="en-GB"/>
              <a:t>s.</a:t>
            </a:r>
            <a:endParaRPr/>
          </a:p>
          <a:p>
            <a:pPr indent="0" lvl="0" marL="0" rtl="0" algn="l">
              <a:lnSpc>
                <a:spcPct val="115000"/>
              </a:lnSpc>
              <a:spcBef>
                <a:spcPts val="1600"/>
              </a:spcBef>
              <a:spcAft>
                <a:spcPts val="1600"/>
              </a:spcAft>
              <a:buSzPts val="1600"/>
              <a:buNone/>
            </a:pPr>
            <a:r>
              <a:rPr lang="en-GB"/>
              <a:t>The </a:t>
            </a:r>
            <a:r>
              <a:rPr b="1" lang="en-GB"/>
              <a:t>signals </a:t>
            </a:r>
            <a:r>
              <a:rPr lang="en-GB"/>
              <a:t>used to transmit the </a:t>
            </a:r>
            <a:r>
              <a:rPr lang="en-GB">
                <a:latin typeface="Roboto Mono"/>
                <a:ea typeface="Roboto Mono"/>
                <a:cs typeface="Roboto Mono"/>
                <a:sym typeface="Roboto Mono"/>
              </a:rPr>
              <a:t>0</a:t>
            </a:r>
            <a:r>
              <a:rPr lang="en-GB"/>
              <a:t>s and </a:t>
            </a:r>
            <a:r>
              <a:rPr lang="en-GB">
                <a:latin typeface="Roboto Mono"/>
                <a:ea typeface="Roboto Mono"/>
                <a:cs typeface="Roboto Mono"/>
                <a:sym typeface="Roboto Mono"/>
              </a:rPr>
              <a:t>1</a:t>
            </a:r>
            <a:r>
              <a:rPr lang="en-GB"/>
              <a:t>s vary depending on the </a:t>
            </a:r>
            <a:r>
              <a:rPr b="1" lang="en-GB"/>
              <a:t>type </a:t>
            </a:r>
            <a:r>
              <a:rPr lang="en-GB"/>
              <a:t>of transmission media being used. </a:t>
            </a:r>
            <a:endParaRPr/>
          </a:p>
        </p:txBody>
      </p:sp>
      <p:sp>
        <p:nvSpPr>
          <p:cNvPr id="208" name="Google Shape;208;p22"/>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Transmission media</a:t>
            </a:r>
            <a:endParaRPr/>
          </a:p>
        </p:txBody>
      </p:sp>
      <p:sp>
        <p:nvSpPr>
          <p:cNvPr id="209" name="Google Shape;209;p22"/>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210" name="Google Shape;210;p22"/>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cxnSp>
        <p:nvCxnSpPr>
          <p:cNvPr id="211" name="Google Shape;211;p22"/>
          <p:cNvCxnSpPr/>
          <p:nvPr/>
        </p:nvCxnSpPr>
        <p:spPr>
          <a:xfrm>
            <a:off x="5319600" y="3081350"/>
            <a:ext cx="2398800" cy="0"/>
          </a:xfrm>
          <a:prstGeom prst="straightConnector1">
            <a:avLst/>
          </a:prstGeom>
          <a:noFill/>
          <a:ln cap="flat" cmpd="sng" w="38100">
            <a:solidFill>
              <a:schemeClr val="dk1"/>
            </a:solidFill>
            <a:prstDash val="dot"/>
            <a:round/>
            <a:headEnd len="sm" w="sm" type="none"/>
            <a:tailEnd len="sm" w="sm" type="none"/>
          </a:ln>
        </p:spPr>
      </p:cxnSp>
      <p:pic>
        <p:nvPicPr>
          <p:cNvPr id="212" name="Google Shape;212;p22"/>
          <p:cNvPicPr preferRelativeResize="0"/>
          <p:nvPr/>
        </p:nvPicPr>
        <p:blipFill rotWithShape="1">
          <a:blip r:embed="rId3">
            <a:alphaModFix/>
          </a:blip>
          <a:srcRect b="0" l="0" r="0" t="0"/>
          <a:stretch/>
        </p:blipFill>
        <p:spPr>
          <a:xfrm>
            <a:off x="6031064" y="3646200"/>
            <a:ext cx="975876" cy="667875"/>
          </a:xfrm>
          <a:prstGeom prst="rect">
            <a:avLst/>
          </a:prstGeom>
          <a:noFill/>
          <a:ln>
            <a:noFill/>
          </a:ln>
        </p:spPr>
      </p:pic>
      <p:cxnSp>
        <p:nvCxnSpPr>
          <p:cNvPr id="213" name="Google Shape;213;p22"/>
          <p:cNvCxnSpPr/>
          <p:nvPr/>
        </p:nvCxnSpPr>
        <p:spPr>
          <a:xfrm>
            <a:off x="5243400" y="1633550"/>
            <a:ext cx="2398800" cy="0"/>
          </a:xfrm>
          <a:prstGeom prst="straightConnector1">
            <a:avLst/>
          </a:prstGeom>
          <a:noFill/>
          <a:ln cap="flat" cmpd="sng" w="38100">
            <a:solidFill>
              <a:schemeClr val="dk1"/>
            </a:solidFill>
            <a:prstDash val="solid"/>
            <a:round/>
            <a:headEnd len="sm" w="sm" type="none"/>
            <a:tailEnd len="sm" w="sm" type="none"/>
          </a:ln>
        </p:spPr>
      </p:cxnSp>
      <p:cxnSp>
        <p:nvCxnSpPr>
          <p:cNvPr id="214" name="Google Shape;214;p22"/>
          <p:cNvCxnSpPr/>
          <p:nvPr/>
        </p:nvCxnSpPr>
        <p:spPr>
          <a:xfrm>
            <a:off x="5243400" y="2249400"/>
            <a:ext cx="2496000" cy="900"/>
          </a:xfrm>
          <a:prstGeom prst="straightConnector1">
            <a:avLst/>
          </a:prstGeom>
          <a:noFill/>
          <a:ln cap="flat" cmpd="sng" w="38100">
            <a:solidFill>
              <a:schemeClr val="dk1"/>
            </a:solidFill>
            <a:prstDash val="lgDash"/>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18" name="Shape 218"/>
        <p:cNvGrpSpPr/>
        <p:nvPr/>
      </p:nvGrpSpPr>
      <p:grpSpPr>
        <a:xfrm>
          <a:off x="0" y="0"/>
          <a:ext cx="0" cy="0"/>
          <a:chOff x="0" y="0"/>
          <a:chExt cx="0" cy="0"/>
        </a:xfrm>
      </p:grpSpPr>
      <p:sp>
        <p:nvSpPr>
          <p:cNvPr id="219" name="Google Shape;219;p23"/>
          <p:cNvSpPr txBox="1"/>
          <p:nvPr>
            <p:ph idx="1" type="body"/>
          </p:nvPr>
        </p:nvSpPr>
        <p:spPr>
          <a:xfrm>
            <a:off x="310900" y="1170199"/>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Copper cable</a:t>
            </a:r>
            <a:r>
              <a:rPr lang="en-GB"/>
              <a:t> is a type of </a:t>
            </a:r>
            <a:r>
              <a:rPr b="1" lang="en-GB"/>
              <a:t>wired </a:t>
            </a:r>
            <a:r>
              <a:rPr lang="en-GB"/>
              <a:t>transmission media. It uses electrical </a:t>
            </a:r>
            <a:r>
              <a:rPr b="1" lang="en-GB"/>
              <a:t>signals </a:t>
            </a:r>
            <a:r>
              <a:rPr lang="en-GB"/>
              <a:t>to transmit data. </a:t>
            </a:r>
            <a:endParaRPr/>
          </a:p>
          <a:p>
            <a:pPr indent="0" lvl="0" marL="0" rtl="0" algn="l">
              <a:lnSpc>
                <a:spcPct val="115000"/>
              </a:lnSpc>
              <a:spcBef>
                <a:spcPts val="1600"/>
              </a:spcBef>
              <a:spcAft>
                <a:spcPts val="0"/>
              </a:spcAft>
              <a:buSzPts val="1600"/>
              <a:buNone/>
            </a:pPr>
            <a:r>
              <a:rPr lang="en-GB"/>
              <a:t>A </a:t>
            </a:r>
            <a:r>
              <a:rPr lang="en-GB">
                <a:latin typeface="Roboto Mono"/>
                <a:ea typeface="Roboto Mono"/>
                <a:cs typeface="Roboto Mono"/>
                <a:sym typeface="Roboto Mono"/>
              </a:rPr>
              <a:t>1</a:t>
            </a:r>
            <a:r>
              <a:rPr lang="en-GB"/>
              <a:t> is represented by a voltage of </a:t>
            </a:r>
            <a:r>
              <a:rPr lang="en-GB">
                <a:latin typeface="Roboto Mono"/>
                <a:ea typeface="Roboto Mono"/>
                <a:cs typeface="Roboto Mono"/>
                <a:sym typeface="Roboto Mono"/>
              </a:rPr>
              <a:t>3.3</a:t>
            </a:r>
            <a:r>
              <a:rPr lang="en-GB"/>
              <a:t> or </a:t>
            </a:r>
            <a:r>
              <a:rPr lang="en-GB">
                <a:latin typeface="Roboto Mono"/>
                <a:ea typeface="Roboto Mono"/>
                <a:cs typeface="Roboto Mono"/>
                <a:sym typeface="Roboto Mono"/>
              </a:rPr>
              <a:t>5V</a:t>
            </a:r>
            <a:r>
              <a:rPr lang="en-GB"/>
              <a:t>.</a:t>
            </a:r>
            <a:endParaRPr/>
          </a:p>
          <a:p>
            <a:pPr indent="0" lvl="0" marL="0" rtl="0" algn="l">
              <a:lnSpc>
                <a:spcPct val="115000"/>
              </a:lnSpc>
              <a:spcBef>
                <a:spcPts val="1600"/>
              </a:spcBef>
              <a:spcAft>
                <a:spcPts val="0"/>
              </a:spcAft>
              <a:buSzPts val="1600"/>
              <a:buNone/>
            </a:pPr>
            <a:r>
              <a:rPr lang="en-GB"/>
              <a:t>A </a:t>
            </a:r>
            <a:r>
              <a:rPr lang="en-GB">
                <a:latin typeface="Roboto Mono"/>
                <a:ea typeface="Roboto Mono"/>
                <a:cs typeface="Roboto Mono"/>
                <a:sym typeface="Roboto Mono"/>
              </a:rPr>
              <a:t>0</a:t>
            </a:r>
            <a:r>
              <a:rPr lang="en-GB"/>
              <a:t> is represented by a voltage of </a:t>
            </a:r>
            <a:r>
              <a:rPr lang="en-GB">
                <a:latin typeface="Roboto Mono"/>
                <a:ea typeface="Roboto Mono"/>
                <a:cs typeface="Roboto Mono"/>
                <a:sym typeface="Roboto Mono"/>
              </a:rPr>
              <a:t>0V</a:t>
            </a:r>
            <a:r>
              <a:rPr lang="en-GB"/>
              <a:t>.</a:t>
            </a:r>
            <a:endParaRPr/>
          </a:p>
          <a:p>
            <a:pPr indent="0" lvl="0" marL="0" rtl="0" algn="l">
              <a:lnSpc>
                <a:spcPct val="115000"/>
              </a:lnSpc>
              <a:spcBef>
                <a:spcPts val="1600"/>
              </a:spcBef>
              <a:spcAft>
                <a:spcPts val="0"/>
              </a:spcAft>
              <a:buSzPts val="1600"/>
              <a:buNone/>
            </a:pPr>
            <a:r>
              <a:t/>
            </a:r>
            <a:endParaRPr/>
          </a:p>
          <a:p>
            <a:pPr indent="0" lvl="0" marL="0" rtl="0" algn="l">
              <a:lnSpc>
                <a:spcPct val="115000"/>
              </a:lnSpc>
              <a:spcBef>
                <a:spcPts val="1600"/>
              </a:spcBef>
              <a:spcAft>
                <a:spcPts val="1600"/>
              </a:spcAft>
              <a:buSzPts val="1600"/>
              <a:buNone/>
            </a:pPr>
            <a:r>
              <a:t/>
            </a:r>
            <a:endParaRPr/>
          </a:p>
        </p:txBody>
      </p:sp>
      <p:sp>
        <p:nvSpPr>
          <p:cNvPr id="220" name="Google Shape;220;p23"/>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Copper cable</a:t>
            </a:r>
            <a:endParaRPr/>
          </a:p>
        </p:txBody>
      </p:sp>
      <p:sp>
        <p:nvSpPr>
          <p:cNvPr id="221" name="Google Shape;221;p23"/>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222" name="Google Shape;222;p23"/>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pic>
        <p:nvPicPr>
          <p:cNvPr id="223" name="Google Shape;223;p23"/>
          <p:cNvPicPr preferRelativeResize="0"/>
          <p:nvPr/>
        </p:nvPicPr>
        <p:blipFill rotWithShape="1">
          <a:blip r:embed="rId3">
            <a:alphaModFix/>
          </a:blip>
          <a:srcRect b="0" l="0" r="0" t="0"/>
          <a:stretch/>
        </p:blipFill>
        <p:spPr>
          <a:xfrm>
            <a:off x="5059625" y="1170199"/>
            <a:ext cx="3763077" cy="250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7" name="Shape 227"/>
        <p:cNvGrpSpPr/>
        <p:nvPr/>
      </p:nvGrpSpPr>
      <p:grpSpPr>
        <a:xfrm>
          <a:off x="0" y="0"/>
          <a:ext cx="0" cy="0"/>
          <a:chOff x="0" y="0"/>
          <a:chExt cx="0" cy="0"/>
        </a:xfrm>
      </p:grpSpPr>
      <p:sp>
        <p:nvSpPr>
          <p:cNvPr id="228" name="Google Shape;228;p24"/>
          <p:cNvSpPr txBox="1"/>
          <p:nvPr>
            <p:ph idx="1" type="body"/>
          </p:nvPr>
        </p:nvSpPr>
        <p:spPr>
          <a:xfrm>
            <a:off x="310900" y="1170199"/>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Fibre optic cable</a:t>
            </a:r>
            <a:r>
              <a:rPr lang="en-GB"/>
              <a:t> is a type of </a:t>
            </a:r>
            <a:r>
              <a:rPr b="1" lang="en-GB"/>
              <a:t>wired </a:t>
            </a:r>
            <a:r>
              <a:rPr lang="en-GB"/>
              <a:t>transmission media. It uses </a:t>
            </a:r>
            <a:r>
              <a:rPr b="1" lang="en-GB"/>
              <a:t>light pulses</a:t>
            </a:r>
            <a:r>
              <a:rPr lang="en-GB"/>
              <a:t> as </a:t>
            </a:r>
            <a:r>
              <a:rPr b="1" lang="en-GB"/>
              <a:t>signals </a:t>
            </a:r>
            <a:r>
              <a:rPr lang="en-GB"/>
              <a:t>to transmit data. </a:t>
            </a:r>
            <a:endParaRPr/>
          </a:p>
          <a:p>
            <a:pPr indent="0" lvl="0" marL="0" rtl="0" algn="l">
              <a:lnSpc>
                <a:spcPct val="115000"/>
              </a:lnSpc>
              <a:spcBef>
                <a:spcPts val="1600"/>
              </a:spcBef>
              <a:spcAft>
                <a:spcPts val="0"/>
              </a:spcAft>
              <a:buSzPts val="1600"/>
              <a:buNone/>
            </a:pPr>
            <a:r>
              <a:rPr lang="en-GB"/>
              <a:t>A </a:t>
            </a:r>
            <a:r>
              <a:rPr lang="en-GB">
                <a:latin typeface="Roboto Mono"/>
                <a:ea typeface="Roboto Mono"/>
                <a:cs typeface="Roboto Mono"/>
                <a:sym typeface="Roboto Mono"/>
              </a:rPr>
              <a:t>1</a:t>
            </a:r>
            <a:r>
              <a:rPr lang="en-GB"/>
              <a:t> is represented by the light being </a:t>
            </a:r>
            <a:r>
              <a:rPr b="1" lang="en-GB"/>
              <a:t>on</a:t>
            </a:r>
            <a:r>
              <a:rPr lang="en-GB"/>
              <a:t>.</a:t>
            </a:r>
            <a:endParaRPr/>
          </a:p>
          <a:p>
            <a:pPr indent="0" lvl="0" marL="0" rtl="0" algn="l">
              <a:lnSpc>
                <a:spcPct val="115000"/>
              </a:lnSpc>
              <a:spcBef>
                <a:spcPts val="1600"/>
              </a:spcBef>
              <a:spcAft>
                <a:spcPts val="0"/>
              </a:spcAft>
              <a:buSzPts val="1600"/>
              <a:buNone/>
            </a:pPr>
            <a:r>
              <a:rPr lang="en-GB"/>
              <a:t>A </a:t>
            </a:r>
            <a:r>
              <a:rPr lang="en-GB">
                <a:latin typeface="Roboto Mono"/>
                <a:ea typeface="Roboto Mono"/>
                <a:cs typeface="Roboto Mono"/>
                <a:sym typeface="Roboto Mono"/>
              </a:rPr>
              <a:t>0</a:t>
            </a:r>
            <a:r>
              <a:rPr lang="en-GB"/>
              <a:t> is represented by the light being </a:t>
            </a:r>
            <a:r>
              <a:rPr b="1" lang="en-GB"/>
              <a:t>off</a:t>
            </a:r>
            <a:r>
              <a:rPr lang="en-GB"/>
              <a:t>.</a:t>
            </a:r>
            <a:endParaRPr/>
          </a:p>
          <a:p>
            <a:pPr indent="0" lvl="0" marL="0" rtl="0" algn="l">
              <a:lnSpc>
                <a:spcPct val="115000"/>
              </a:lnSpc>
              <a:spcBef>
                <a:spcPts val="1600"/>
              </a:spcBef>
              <a:spcAft>
                <a:spcPts val="0"/>
              </a:spcAft>
              <a:buSzPts val="1600"/>
              <a:buNone/>
            </a:pPr>
            <a:r>
              <a:t/>
            </a:r>
            <a:endParaRPr/>
          </a:p>
          <a:p>
            <a:pPr indent="0" lvl="0" marL="0" rtl="0" algn="l">
              <a:lnSpc>
                <a:spcPct val="115000"/>
              </a:lnSpc>
              <a:spcBef>
                <a:spcPts val="1600"/>
              </a:spcBef>
              <a:spcAft>
                <a:spcPts val="1600"/>
              </a:spcAft>
              <a:buSzPts val="1600"/>
              <a:buNone/>
            </a:pPr>
            <a:r>
              <a:t/>
            </a:r>
            <a:endParaRPr/>
          </a:p>
        </p:txBody>
      </p:sp>
      <p:sp>
        <p:nvSpPr>
          <p:cNvPr id="229" name="Google Shape;229;p24"/>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Fibre optic cable</a:t>
            </a:r>
            <a:endParaRPr/>
          </a:p>
        </p:txBody>
      </p:sp>
      <p:sp>
        <p:nvSpPr>
          <p:cNvPr id="230" name="Google Shape;230;p24"/>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231" name="Google Shape;231;p24"/>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pic>
        <p:nvPicPr>
          <p:cNvPr id="232" name="Google Shape;232;p24"/>
          <p:cNvPicPr preferRelativeResize="0"/>
          <p:nvPr/>
        </p:nvPicPr>
        <p:blipFill rotWithShape="1">
          <a:blip r:embed="rId3">
            <a:alphaModFix/>
          </a:blip>
          <a:srcRect b="0" l="0" r="0" t="0"/>
          <a:stretch/>
        </p:blipFill>
        <p:spPr>
          <a:xfrm>
            <a:off x="5126425" y="1170200"/>
            <a:ext cx="3696275" cy="153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6" name="Shape 236"/>
        <p:cNvGrpSpPr/>
        <p:nvPr/>
      </p:nvGrpSpPr>
      <p:grpSpPr>
        <a:xfrm>
          <a:off x="0" y="0"/>
          <a:ext cx="0" cy="0"/>
          <a:chOff x="0" y="0"/>
          <a:chExt cx="0" cy="0"/>
        </a:xfrm>
      </p:grpSpPr>
      <p:sp>
        <p:nvSpPr>
          <p:cNvPr id="237" name="Google Shape;237;p25"/>
          <p:cNvSpPr txBox="1"/>
          <p:nvPr>
            <p:ph idx="1" type="body"/>
          </p:nvPr>
        </p:nvSpPr>
        <p:spPr>
          <a:xfrm>
            <a:off x="310900" y="1170199"/>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WiFi</a:t>
            </a:r>
            <a:r>
              <a:rPr lang="en-GB"/>
              <a:t> is a suite of protocols used for </a:t>
            </a:r>
            <a:r>
              <a:rPr b="1" lang="en-GB"/>
              <a:t>wireless </a:t>
            </a:r>
            <a:r>
              <a:rPr lang="en-GB"/>
              <a:t>transmission. It uses </a:t>
            </a:r>
            <a:r>
              <a:rPr b="1" lang="en-GB"/>
              <a:t>radio frequencies </a:t>
            </a:r>
            <a:r>
              <a:rPr lang="en-GB"/>
              <a:t>to send signals.</a:t>
            </a:r>
            <a:endParaRPr/>
          </a:p>
          <a:p>
            <a:pPr indent="0" lvl="0" marL="0" rtl="0" algn="l">
              <a:lnSpc>
                <a:spcPct val="115000"/>
              </a:lnSpc>
              <a:spcBef>
                <a:spcPts val="1600"/>
              </a:spcBef>
              <a:spcAft>
                <a:spcPts val="0"/>
              </a:spcAft>
              <a:buSzPts val="1600"/>
              <a:buNone/>
            </a:pPr>
            <a:r>
              <a:rPr lang="en-GB"/>
              <a:t>Changes in the radio frequency signify a </a:t>
            </a:r>
            <a:r>
              <a:rPr lang="en-GB">
                <a:latin typeface="Roboto Mono"/>
                <a:ea typeface="Roboto Mono"/>
                <a:cs typeface="Roboto Mono"/>
                <a:sym typeface="Roboto Mono"/>
              </a:rPr>
              <a:t>1</a:t>
            </a:r>
            <a:r>
              <a:rPr lang="en-GB"/>
              <a:t> or a </a:t>
            </a:r>
            <a:r>
              <a:rPr lang="en-GB">
                <a:latin typeface="Roboto Mono"/>
                <a:ea typeface="Roboto Mono"/>
                <a:cs typeface="Roboto Mono"/>
                <a:sym typeface="Roboto Mono"/>
              </a:rPr>
              <a:t>0</a:t>
            </a:r>
            <a:r>
              <a:rPr lang="en-GB"/>
              <a:t>. </a:t>
            </a:r>
            <a:endParaRPr/>
          </a:p>
          <a:p>
            <a:pPr indent="0" lvl="0" marL="0" rtl="0" algn="l">
              <a:lnSpc>
                <a:spcPct val="115000"/>
              </a:lnSpc>
              <a:spcBef>
                <a:spcPts val="1600"/>
              </a:spcBef>
              <a:spcAft>
                <a:spcPts val="0"/>
              </a:spcAft>
              <a:buSzPts val="1600"/>
              <a:buNone/>
            </a:pPr>
            <a:r>
              <a:rPr lang="en-GB"/>
              <a:t>WiFi signals can transmit data up to </a:t>
            </a:r>
            <a:r>
              <a:rPr b="1" lang="en-GB"/>
              <a:t>50 metres</a:t>
            </a:r>
            <a:r>
              <a:rPr lang="en-GB"/>
              <a:t>. </a:t>
            </a:r>
            <a:endParaRPr/>
          </a:p>
          <a:p>
            <a:pPr indent="0" lvl="0" marL="457200" rtl="0" algn="l">
              <a:lnSpc>
                <a:spcPct val="115000"/>
              </a:lnSpc>
              <a:spcBef>
                <a:spcPts val="1600"/>
              </a:spcBef>
              <a:spcAft>
                <a:spcPts val="0"/>
              </a:spcAft>
              <a:buSzPts val="1600"/>
              <a:buNone/>
            </a:pPr>
            <a:r>
              <a:t/>
            </a:r>
            <a:endParaRPr sz="1400"/>
          </a:p>
          <a:p>
            <a:pPr indent="0" lvl="0" marL="457200" rtl="0" algn="l">
              <a:lnSpc>
                <a:spcPct val="115000"/>
              </a:lnSpc>
              <a:spcBef>
                <a:spcPts val="1600"/>
              </a:spcBef>
              <a:spcAft>
                <a:spcPts val="0"/>
              </a:spcAft>
              <a:buSzPts val="1600"/>
              <a:buNone/>
            </a:pPr>
            <a:r>
              <a:rPr lang="en-GB" sz="1400"/>
              <a:t>You will learn more about </a:t>
            </a:r>
            <a:r>
              <a:rPr b="1" lang="en-GB" sz="1400"/>
              <a:t>protocols</a:t>
            </a:r>
            <a:r>
              <a:rPr lang="en-GB" sz="1400"/>
              <a:t> in a future lesson. </a:t>
            </a:r>
            <a:endParaRPr sz="1400"/>
          </a:p>
          <a:p>
            <a:pPr indent="0" lvl="0" marL="0" rtl="0" algn="l">
              <a:lnSpc>
                <a:spcPct val="115000"/>
              </a:lnSpc>
              <a:spcBef>
                <a:spcPts val="1600"/>
              </a:spcBef>
              <a:spcAft>
                <a:spcPts val="0"/>
              </a:spcAft>
              <a:buSzPts val="1600"/>
              <a:buNone/>
            </a:pPr>
            <a:r>
              <a:t/>
            </a:r>
            <a:endParaRPr/>
          </a:p>
          <a:p>
            <a:pPr indent="0" lvl="0" marL="0" rtl="0" algn="l">
              <a:lnSpc>
                <a:spcPct val="115000"/>
              </a:lnSpc>
              <a:spcBef>
                <a:spcPts val="1600"/>
              </a:spcBef>
              <a:spcAft>
                <a:spcPts val="1600"/>
              </a:spcAft>
              <a:buSzPts val="1600"/>
              <a:buNone/>
            </a:pPr>
            <a:r>
              <a:t/>
            </a:r>
            <a:endParaRPr/>
          </a:p>
        </p:txBody>
      </p:sp>
      <p:sp>
        <p:nvSpPr>
          <p:cNvPr id="238" name="Google Shape;238;p25"/>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WiFi</a:t>
            </a:r>
            <a:endParaRPr/>
          </a:p>
        </p:txBody>
      </p:sp>
      <p:sp>
        <p:nvSpPr>
          <p:cNvPr id="239" name="Google Shape;239;p25"/>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240" name="Google Shape;240;p25"/>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pic>
        <p:nvPicPr>
          <p:cNvPr id="241" name="Google Shape;241;p25"/>
          <p:cNvPicPr preferRelativeResize="0"/>
          <p:nvPr/>
        </p:nvPicPr>
        <p:blipFill rotWithShape="1">
          <a:blip r:embed="rId3">
            <a:alphaModFix/>
          </a:blip>
          <a:srcRect b="0" l="0" r="0" t="0"/>
          <a:stretch/>
        </p:blipFill>
        <p:spPr>
          <a:xfrm>
            <a:off x="5720425" y="1621749"/>
            <a:ext cx="2639650" cy="1900000"/>
          </a:xfrm>
          <a:prstGeom prst="rect">
            <a:avLst/>
          </a:prstGeom>
          <a:noFill/>
          <a:ln>
            <a:noFill/>
          </a:ln>
        </p:spPr>
      </p:pic>
      <p:pic>
        <p:nvPicPr>
          <p:cNvPr id="242" name="Google Shape;242;p25"/>
          <p:cNvPicPr preferRelativeResize="0"/>
          <p:nvPr/>
        </p:nvPicPr>
        <p:blipFill rotWithShape="1">
          <a:blip r:embed="rId4">
            <a:alphaModFix/>
          </a:blip>
          <a:srcRect b="0" l="0" r="0" t="0"/>
          <a:stretch/>
        </p:blipFill>
        <p:spPr>
          <a:xfrm>
            <a:off x="353325" y="4265913"/>
            <a:ext cx="428625" cy="42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6" name="Shape 246"/>
        <p:cNvGrpSpPr/>
        <p:nvPr/>
      </p:nvGrpSpPr>
      <p:grpSpPr>
        <a:xfrm>
          <a:off x="0" y="0"/>
          <a:ext cx="0" cy="0"/>
          <a:chOff x="0" y="0"/>
          <a:chExt cx="0" cy="0"/>
        </a:xfrm>
      </p:grpSpPr>
      <p:sp>
        <p:nvSpPr>
          <p:cNvPr id="247" name="Google Shape;247;p26"/>
          <p:cNvSpPr txBox="1"/>
          <p:nvPr>
            <p:ph idx="1" type="body"/>
          </p:nvPr>
        </p:nvSpPr>
        <p:spPr>
          <a:xfrm>
            <a:off x="310900" y="1170199"/>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Bluetooth</a:t>
            </a:r>
            <a:r>
              <a:rPr lang="en-GB"/>
              <a:t> is another form of </a:t>
            </a:r>
            <a:r>
              <a:rPr b="1" lang="en-GB"/>
              <a:t>wireless </a:t>
            </a:r>
            <a:r>
              <a:rPr lang="en-GB"/>
              <a:t>transmission media. It also uses </a:t>
            </a:r>
            <a:r>
              <a:rPr b="1" lang="en-GB"/>
              <a:t>radio frequencies</a:t>
            </a:r>
            <a:r>
              <a:rPr lang="en-GB"/>
              <a:t> to transmit data.</a:t>
            </a:r>
            <a:endParaRPr/>
          </a:p>
          <a:p>
            <a:pPr indent="0" lvl="0" marL="0" rtl="0" algn="l">
              <a:lnSpc>
                <a:spcPct val="115000"/>
              </a:lnSpc>
              <a:spcBef>
                <a:spcPts val="1600"/>
              </a:spcBef>
              <a:spcAft>
                <a:spcPts val="0"/>
              </a:spcAft>
              <a:buSzPts val="1600"/>
              <a:buNone/>
            </a:pPr>
            <a:r>
              <a:rPr lang="en-GB"/>
              <a:t>Bluetooth signals can transmit data up to </a:t>
            </a:r>
            <a:r>
              <a:rPr b="1" lang="en-GB"/>
              <a:t>10 metres</a:t>
            </a:r>
            <a:r>
              <a:rPr lang="en-GB"/>
              <a:t>.  </a:t>
            </a:r>
            <a:endParaRPr/>
          </a:p>
          <a:p>
            <a:pPr indent="0" lvl="0" marL="0" rtl="0" algn="l">
              <a:lnSpc>
                <a:spcPct val="115000"/>
              </a:lnSpc>
              <a:spcBef>
                <a:spcPts val="1600"/>
              </a:spcBef>
              <a:spcAft>
                <a:spcPts val="0"/>
              </a:spcAft>
              <a:buSzPts val="1600"/>
              <a:buNone/>
            </a:pPr>
            <a:r>
              <a:t/>
            </a:r>
            <a:endParaRPr/>
          </a:p>
          <a:p>
            <a:pPr indent="0" lvl="0" marL="0" rtl="0" algn="l">
              <a:lnSpc>
                <a:spcPct val="115000"/>
              </a:lnSpc>
              <a:spcBef>
                <a:spcPts val="1600"/>
              </a:spcBef>
              <a:spcAft>
                <a:spcPts val="1600"/>
              </a:spcAft>
              <a:buSzPts val="1600"/>
              <a:buNone/>
            </a:pPr>
            <a:r>
              <a:t/>
            </a:r>
            <a:endParaRPr/>
          </a:p>
        </p:txBody>
      </p:sp>
      <p:sp>
        <p:nvSpPr>
          <p:cNvPr id="248" name="Google Shape;248;p26"/>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Bluetooth</a:t>
            </a:r>
            <a:endParaRPr/>
          </a:p>
        </p:txBody>
      </p:sp>
      <p:sp>
        <p:nvSpPr>
          <p:cNvPr id="249" name="Google Shape;249;p26"/>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250" name="Google Shape;250;p26"/>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pic>
        <p:nvPicPr>
          <p:cNvPr id="251" name="Google Shape;251;p26"/>
          <p:cNvPicPr preferRelativeResize="0"/>
          <p:nvPr/>
        </p:nvPicPr>
        <p:blipFill rotWithShape="1">
          <a:blip r:embed="rId3">
            <a:alphaModFix/>
          </a:blip>
          <a:srcRect b="0" l="0" r="0" t="0"/>
          <a:stretch/>
        </p:blipFill>
        <p:spPr>
          <a:xfrm>
            <a:off x="6136813" y="1621622"/>
            <a:ext cx="1806875" cy="27562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55" name="Shape 255"/>
        <p:cNvGrpSpPr/>
        <p:nvPr/>
      </p:nvGrpSpPr>
      <p:grpSpPr>
        <a:xfrm>
          <a:off x="0" y="0"/>
          <a:ext cx="0" cy="0"/>
          <a:chOff x="0" y="0"/>
          <a:chExt cx="0" cy="0"/>
        </a:xfrm>
      </p:grpSpPr>
      <p:sp>
        <p:nvSpPr>
          <p:cNvPr id="256" name="Google Shape;256;p27"/>
          <p:cNvSpPr txBox="1"/>
          <p:nvPr>
            <p:ph type="title"/>
          </p:nvPr>
        </p:nvSpPr>
        <p:spPr>
          <a:xfrm>
            <a:off x="310900" y="310900"/>
            <a:ext cx="8522100" cy="70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How are signals transmitted? (pause and think)</a:t>
            </a:r>
            <a:endParaRPr/>
          </a:p>
        </p:txBody>
      </p:sp>
      <p:sp>
        <p:nvSpPr>
          <p:cNvPr id="257" name="Google Shape;257;p27"/>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258" name="Google Shape;258;p27"/>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sp>
        <p:nvSpPr>
          <p:cNvPr id="259" name="Google Shape;259;p27"/>
          <p:cNvSpPr/>
          <p:nvPr/>
        </p:nvSpPr>
        <p:spPr>
          <a:xfrm>
            <a:off x="382575" y="1335975"/>
            <a:ext cx="2343900" cy="971700"/>
          </a:xfrm>
          <a:prstGeom prst="rect">
            <a:avLst/>
          </a:prstGeom>
          <a:solidFill>
            <a:srgbClr val="49498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Copper cable</a:t>
            </a:r>
            <a:endParaRPr b="1" i="0" sz="1600" u="none" cap="none" strike="noStrike">
              <a:solidFill>
                <a:schemeClr val="lt1"/>
              </a:solidFill>
              <a:latin typeface="Quicksand"/>
              <a:ea typeface="Quicksand"/>
              <a:cs typeface="Quicksand"/>
              <a:sym typeface="Quicksand"/>
            </a:endParaRPr>
          </a:p>
        </p:txBody>
      </p:sp>
      <p:sp>
        <p:nvSpPr>
          <p:cNvPr id="260" name="Google Shape;260;p27"/>
          <p:cNvSpPr/>
          <p:nvPr/>
        </p:nvSpPr>
        <p:spPr>
          <a:xfrm>
            <a:off x="382575" y="2447850"/>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Fibre optic</a:t>
            </a:r>
            <a:endParaRPr b="1" i="0" sz="1600" u="none" cap="none" strike="noStrike">
              <a:solidFill>
                <a:schemeClr val="lt1"/>
              </a:solidFill>
              <a:latin typeface="Quicksand"/>
              <a:ea typeface="Quicksand"/>
              <a:cs typeface="Quicksand"/>
              <a:sym typeface="Quicksand"/>
            </a:endParaRPr>
          </a:p>
        </p:txBody>
      </p:sp>
      <p:sp>
        <p:nvSpPr>
          <p:cNvPr id="261" name="Google Shape;261;p27"/>
          <p:cNvSpPr/>
          <p:nvPr/>
        </p:nvSpPr>
        <p:spPr>
          <a:xfrm>
            <a:off x="382575" y="3559725"/>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WiFi and Bluetooth</a:t>
            </a:r>
            <a:endParaRPr b="1" i="0" sz="1600" u="none" cap="none" strike="noStrike">
              <a:solidFill>
                <a:schemeClr val="lt1"/>
              </a:solidFill>
              <a:latin typeface="Quicksand"/>
              <a:ea typeface="Quicksand"/>
              <a:cs typeface="Quicksand"/>
              <a:sym typeface="Quicksand"/>
            </a:endParaRPr>
          </a:p>
        </p:txBody>
      </p:sp>
      <p:sp>
        <p:nvSpPr>
          <p:cNvPr id="262" name="Google Shape;262;p27"/>
          <p:cNvSpPr/>
          <p:nvPr/>
        </p:nvSpPr>
        <p:spPr>
          <a:xfrm>
            <a:off x="5933500" y="133597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Radio frequencies</a:t>
            </a:r>
            <a:endParaRPr b="1" i="0" sz="1600" u="none" cap="none" strike="noStrike">
              <a:solidFill>
                <a:schemeClr val="dk1"/>
              </a:solidFill>
              <a:latin typeface="Quicksand"/>
              <a:ea typeface="Quicksand"/>
              <a:cs typeface="Quicksand"/>
              <a:sym typeface="Quicksand"/>
            </a:endParaRPr>
          </a:p>
        </p:txBody>
      </p:sp>
      <p:sp>
        <p:nvSpPr>
          <p:cNvPr id="263" name="Google Shape;263;p27"/>
          <p:cNvSpPr/>
          <p:nvPr/>
        </p:nvSpPr>
        <p:spPr>
          <a:xfrm>
            <a:off x="5933500" y="355972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Light pulses</a:t>
            </a:r>
            <a:endParaRPr b="1" i="0" sz="1600" u="none" cap="none" strike="noStrike">
              <a:solidFill>
                <a:schemeClr val="dk1"/>
              </a:solidFill>
              <a:latin typeface="Quicksand"/>
              <a:ea typeface="Quicksand"/>
              <a:cs typeface="Quicksand"/>
              <a:sym typeface="Quicksand"/>
            </a:endParaRPr>
          </a:p>
        </p:txBody>
      </p:sp>
      <p:sp>
        <p:nvSpPr>
          <p:cNvPr id="264" name="Google Shape;264;p27"/>
          <p:cNvSpPr/>
          <p:nvPr/>
        </p:nvSpPr>
        <p:spPr>
          <a:xfrm>
            <a:off x="5933500" y="2447850"/>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Electrical signals</a:t>
            </a:r>
            <a:endParaRPr b="1" i="0" sz="1600" u="none" cap="none" strike="noStrike">
              <a:solidFill>
                <a:schemeClr val="dk1"/>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GB"/>
              <a:t>Use the </a:t>
            </a:r>
            <a:r>
              <a:rPr b="1" lang="en-GB"/>
              <a:t>activity sheet</a:t>
            </a:r>
            <a:r>
              <a:rPr lang="en-GB"/>
              <a:t> to decide which network hardware component is required for each scenario. </a:t>
            </a:r>
            <a:endParaRPr/>
          </a:p>
          <a:p>
            <a:pPr indent="0" lvl="0" marL="0" rtl="0" algn="l">
              <a:lnSpc>
                <a:spcPct val="115000"/>
              </a:lnSpc>
              <a:spcBef>
                <a:spcPts val="1600"/>
              </a:spcBef>
              <a:spcAft>
                <a:spcPts val="1600"/>
              </a:spcAft>
              <a:buSzPts val="1600"/>
              <a:buNone/>
            </a:pPr>
            <a:r>
              <a:rPr lang="en-GB"/>
              <a:t>If you can, attempt the </a:t>
            </a:r>
            <a:r>
              <a:rPr b="1" lang="en-GB"/>
              <a:t>explorer task</a:t>
            </a:r>
            <a:r>
              <a:rPr lang="en-GB"/>
              <a:t>. </a:t>
            </a:r>
            <a:endParaRPr/>
          </a:p>
        </p:txBody>
      </p:sp>
      <p:sp>
        <p:nvSpPr>
          <p:cNvPr id="57" name="Google Shape;57;p10"/>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What do they need?</a:t>
            </a:r>
            <a:endParaRPr/>
          </a:p>
        </p:txBody>
      </p:sp>
      <p:sp>
        <p:nvSpPr>
          <p:cNvPr id="58" name="Google Shape;58;p10"/>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59" name="Google Shape;59;p10"/>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Starter activity</a:t>
            </a:r>
            <a:endParaRPr/>
          </a:p>
        </p:txBody>
      </p:sp>
      <p:pic>
        <p:nvPicPr>
          <p:cNvPr id="60" name="Google Shape;60;p10"/>
          <p:cNvPicPr preferRelativeResize="0"/>
          <p:nvPr/>
        </p:nvPicPr>
        <p:blipFill rotWithShape="1">
          <a:blip r:embed="rId3">
            <a:alphaModFix/>
          </a:blip>
          <a:srcRect b="0" l="0" r="0" t="0"/>
          <a:stretch/>
        </p:blipFill>
        <p:spPr>
          <a:xfrm>
            <a:off x="4736600" y="1170125"/>
            <a:ext cx="4096501" cy="34790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8" name="Shape 268"/>
        <p:cNvGrpSpPr/>
        <p:nvPr/>
      </p:nvGrpSpPr>
      <p:grpSpPr>
        <a:xfrm>
          <a:off x="0" y="0"/>
          <a:ext cx="0" cy="0"/>
          <a:chOff x="0" y="0"/>
          <a:chExt cx="0" cy="0"/>
        </a:xfrm>
      </p:grpSpPr>
      <p:sp>
        <p:nvSpPr>
          <p:cNvPr id="269" name="Google Shape;269;p28"/>
          <p:cNvSpPr txBox="1"/>
          <p:nvPr>
            <p:ph type="title"/>
          </p:nvPr>
        </p:nvSpPr>
        <p:spPr>
          <a:xfrm>
            <a:off x="310900" y="310900"/>
            <a:ext cx="8522100" cy="70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How are signals transmitted?</a:t>
            </a:r>
            <a:endParaRPr/>
          </a:p>
        </p:txBody>
      </p:sp>
      <p:sp>
        <p:nvSpPr>
          <p:cNvPr id="270" name="Google Shape;270;p28"/>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271" name="Google Shape;271;p28"/>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sp>
        <p:nvSpPr>
          <p:cNvPr id="272" name="Google Shape;272;p28"/>
          <p:cNvSpPr/>
          <p:nvPr/>
        </p:nvSpPr>
        <p:spPr>
          <a:xfrm>
            <a:off x="382575" y="133597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Copper cable</a:t>
            </a:r>
            <a:endParaRPr b="1" i="0" sz="1600" u="none" cap="none" strike="noStrike">
              <a:solidFill>
                <a:schemeClr val="dk1"/>
              </a:solidFill>
              <a:latin typeface="Quicksand"/>
              <a:ea typeface="Quicksand"/>
              <a:cs typeface="Quicksand"/>
              <a:sym typeface="Quicksand"/>
            </a:endParaRPr>
          </a:p>
        </p:txBody>
      </p:sp>
      <p:sp>
        <p:nvSpPr>
          <p:cNvPr id="273" name="Google Shape;273;p28"/>
          <p:cNvSpPr/>
          <p:nvPr/>
        </p:nvSpPr>
        <p:spPr>
          <a:xfrm>
            <a:off x="382575" y="2447850"/>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Fibre optic</a:t>
            </a:r>
            <a:endParaRPr b="1" i="0" sz="1600" u="none" cap="none" strike="noStrike">
              <a:solidFill>
                <a:schemeClr val="lt1"/>
              </a:solidFill>
              <a:latin typeface="Quicksand"/>
              <a:ea typeface="Quicksand"/>
              <a:cs typeface="Quicksand"/>
              <a:sym typeface="Quicksand"/>
            </a:endParaRPr>
          </a:p>
        </p:txBody>
      </p:sp>
      <p:sp>
        <p:nvSpPr>
          <p:cNvPr id="274" name="Google Shape;274;p28"/>
          <p:cNvSpPr/>
          <p:nvPr/>
        </p:nvSpPr>
        <p:spPr>
          <a:xfrm>
            <a:off x="382575" y="3559725"/>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WiFi and Bluetooth</a:t>
            </a:r>
            <a:endParaRPr b="1" i="0" sz="1600" u="none" cap="none" strike="noStrike">
              <a:solidFill>
                <a:schemeClr val="lt1"/>
              </a:solidFill>
              <a:latin typeface="Quicksand"/>
              <a:ea typeface="Quicksand"/>
              <a:cs typeface="Quicksand"/>
              <a:sym typeface="Quicksand"/>
            </a:endParaRPr>
          </a:p>
        </p:txBody>
      </p:sp>
      <p:sp>
        <p:nvSpPr>
          <p:cNvPr id="275" name="Google Shape;275;p28"/>
          <p:cNvSpPr/>
          <p:nvPr/>
        </p:nvSpPr>
        <p:spPr>
          <a:xfrm>
            <a:off x="5933500" y="133597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Radio frequencies</a:t>
            </a:r>
            <a:endParaRPr b="1" i="0" sz="1600" u="none" cap="none" strike="noStrike">
              <a:solidFill>
                <a:schemeClr val="dk1"/>
              </a:solidFill>
              <a:latin typeface="Quicksand"/>
              <a:ea typeface="Quicksand"/>
              <a:cs typeface="Quicksand"/>
              <a:sym typeface="Quicksand"/>
            </a:endParaRPr>
          </a:p>
        </p:txBody>
      </p:sp>
      <p:sp>
        <p:nvSpPr>
          <p:cNvPr id="276" name="Google Shape;276;p28"/>
          <p:cNvSpPr/>
          <p:nvPr/>
        </p:nvSpPr>
        <p:spPr>
          <a:xfrm>
            <a:off x="5933500" y="355972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Light pulses</a:t>
            </a:r>
            <a:endParaRPr b="1" i="0" sz="1600" u="none" cap="none" strike="noStrike">
              <a:solidFill>
                <a:schemeClr val="dk1"/>
              </a:solidFill>
              <a:latin typeface="Quicksand"/>
              <a:ea typeface="Quicksand"/>
              <a:cs typeface="Quicksand"/>
              <a:sym typeface="Quicksand"/>
            </a:endParaRPr>
          </a:p>
        </p:txBody>
      </p:sp>
      <p:sp>
        <p:nvSpPr>
          <p:cNvPr id="277" name="Google Shape;277;p28"/>
          <p:cNvSpPr/>
          <p:nvPr/>
        </p:nvSpPr>
        <p:spPr>
          <a:xfrm>
            <a:off x="5933500" y="2447850"/>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Electrical signals</a:t>
            </a:r>
            <a:endParaRPr b="1" i="0" sz="1600" u="none" cap="none" strike="noStrike">
              <a:solidFill>
                <a:schemeClr val="dk1"/>
              </a:solidFill>
              <a:latin typeface="Quicksand"/>
              <a:ea typeface="Quicksand"/>
              <a:cs typeface="Quicksand"/>
              <a:sym typeface="Quicksa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1" name="Shape 281"/>
        <p:cNvGrpSpPr/>
        <p:nvPr/>
      </p:nvGrpSpPr>
      <p:grpSpPr>
        <a:xfrm>
          <a:off x="0" y="0"/>
          <a:ext cx="0" cy="0"/>
          <a:chOff x="0" y="0"/>
          <a:chExt cx="0" cy="0"/>
        </a:xfrm>
      </p:grpSpPr>
      <p:sp>
        <p:nvSpPr>
          <p:cNvPr id="282" name="Google Shape;282;p29"/>
          <p:cNvSpPr txBox="1"/>
          <p:nvPr>
            <p:ph type="title"/>
          </p:nvPr>
        </p:nvSpPr>
        <p:spPr>
          <a:xfrm>
            <a:off x="310900" y="310900"/>
            <a:ext cx="8522100" cy="70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How are signals transmitted?</a:t>
            </a:r>
            <a:endParaRPr/>
          </a:p>
        </p:txBody>
      </p:sp>
      <p:sp>
        <p:nvSpPr>
          <p:cNvPr id="283" name="Google Shape;283;p29"/>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284" name="Google Shape;284;p29"/>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sp>
        <p:nvSpPr>
          <p:cNvPr id="285" name="Google Shape;285;p29"/>
          <p:cNvSpPr/>
          <p:nvPr/>
        </p:nvSpPr>
        <p:spPr>
          <a:xfrm>
            <a:off x="382575" y="133597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Copper cable</a:t>
            </a:r>
            <a:endParaRPr b="1" i="0" sz="1600" u="none" cap="none" strike="noStrike">
              <a:solidFill>
                <a:schemeClr val="dk1"/>
              </a:solidFill>
              <a:latin typeface="Quicksand"/>
              <a:ea typeface="Quicksand"/>
              <a:cs typeface="Quicksand"/>
              <a:sym typeface="Quicksand"/>
            </a:endParaRPr>
          </a:p>
        </p:txBody>
      </p:sp>
      <p:sp>
        <p:nvSpPr>
          <p:cNvPr id="286" name="Google Shape;286;p29"/>
          <p:cNvSpPr/>
          <p:nvPr/>
        </p:nvSpPr>
        <p:spPr>
          <a:xfrm>
            <a:off x="382575" y="2447850"/>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Fibre optic</a:t>
            </a:r>
            <a:endParaRPr b="1" i="0" sz="1600" u="none" cap="none" strike="noStrike">
              <a:solidFill>
                <a:schemeClr val="lt1"/>
              </a:solidFill>
              <a:latin typeface="Quicksand"/>
              <a:ea typeface="Quicksand"/>
              <a:cs typeface="Quicksand"/>
              <a:sym typeface="Quicksand"/>
            </a:endParaRPr>
          </a:p>
        </p:txBody>
      </p:sp>
      <p:sp>
        <p:nvSpPr>
          <p:cNvPr id="287" name="Google Shape;287;p29"/>
          <p:cNvSpPr/>
          <p:nvPr/>
        </p:nvSpPr>
        <p:spPr>
          <a:xfrm>
            <a:off x="382575" y="3559725"/>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WiFi and Bluetooth</a:t>
            </a:r>
            <a:endParaRPr b="1" i="0" sz="1600" u="none" cap="none" strike="noStrike">
              <a:solidFill>
                <a:schemeClr val="lt1"/>
              </a:solidFill>
              <a:latin typeface="Quicksand"/>
              <a:ea typeface="Quicksand"/>
              <a:cs typeface="Quicksand"/>
              <a:sym typeface="Quicksand"/>
            </a:endParaRPr>
          </a:p>
        </p:txBody>
      </p:sp>
      <p:sp>
        <p:nvSpPr>
          <p:cNvPr id="288" name="Google Shape;288;p29"/>
          <p:cNvSpPr/>
          <p:nvPr/>
        </p:nvSpPr>
        <p:spPr>
          <a:xfrm>
            <a:off x="5933500" y="133597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Radio frequencies</a:t>
            </a:r>
            <a:endParaRPr b="1" i="0" sz="1600" u="none" cap="none" strike="noStrike">
              <a:solidFill>
                <a:schemeClr val="dk1"/>
              </a:solidFill>
              <a:latin typeface="Quicksand"/>
              <a:ea typeface="Quicksand"/>
              <a:cs typeface="Quicksand"/>
              <a:sym typeface="Quicksand"/>
            </a:endParaRPr>
          </a:p>
        </p:txBody>
      </p:sp>
      <p:sp>
        <p:nvSpPr>
          <p:cNvPr id="289" name="Google Shape;289;p29"/>
          <p:cNvSpPr/>
          <p:nvPr/>
        </p:nvSpPr>
        <p:spPr>
          <a:xfrm>
            <a:off x="5933500" y="355972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Light pulses</a:t>
            </a:r>
            <a:endParaRPr b="1" i="0" sz="1600" u="none" cap="none" strike="noStrike">
              <a:solidFill>
                <a:schemeClr val="dk1"/>
              </a:solidFill>
              <a:latin typeface="Quicksand"/>
              <a:ea typeface="Quicksand"/>
              <a:cs typeface="Quicksand"/>
              <a:sym typeface="Quicksand"/>
            </a:endParaRPr>
          </a:p>
        </p:txBody>
      </p:sp>
      <p:sp>
        <p:nvSpPr>
          <p:cNvPr id="290" name="Google Shape;290;p29"/>
          <p:cNvSpPr/>
          <p:nvPr/>
        </p:nvSpPr>
        <p:spPr>
          <a:xfrm>
            <a:off x="5933500" y="2447850"/>
            <a:ext cx="2343900" cy="971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Electrical signals</a:t>
            </a:r>
            <a:endParaRPr b="1" i="0" sz="1600" u="none" cap="none" strike="noStrike">
              <a:solidFill>
                <a:schemeClr val="lt1"/>
              </a:solidFill>
              <a:latin typeface="Quicksand"/>
              <a:ea typeface="Quicksand"/>
              <a:cs typeface="Quicksand"/>
              <a:sym typeface="Quicksand"/>
            </a:endParaRPr>
          </a:p>
        </p:txBody>
      </p:sp>
      <p:cxnSp>
        <p:nvCxnSpPr>
          <p:cNvPr id="291" name="Google Shape;291;p29"/>
          <p:cNvCxnSpPr>
            <a:stCxn id="285" idx="3"/>
            <a:endCxn id="290" idx="1"/>
          </p:cNvCxnSpPr>
          <p:nvPr/>
        </p:nvCxnSpPr>
        <p:spPr>
          <a:xfrm>
            <a:off x="2726475" y="1821825"/>
            <a:ext cx="3207000" cy="1111800"/>
          </a:xfrm>
          <a:prstGeom prst="straightConnector1">
            <a:avLst/>
          </a:prstGeom>
          <a:noFill/>
          <a:ln cap="flat" cmpd="sng" w="38100">
            <a:solidFill>
              <a:schemeClr val="dk1"/>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5" name="Shape 295"/>
        <p:cNvGrpSpPr/>
        <p:nvPr/>
      </p:nvGrpSpPr>
      <p:grpSpPr>
        <a:xfrm>
          <a:off x="0" y="0"/>
          <a:ext cx="0" cy="0"/>
          <a:chOff x="0" y="0"/>
          <a:chExt cx="0" cy="0"/>
        </a:xfrm>
      </p:grpSpPr>
      <p:sp>
        <p:nvSpPr>
          <p:cNvPr id="296" name="Google Shape;296;p30"/>
          <p:cNvSpPr txBox="1"/>
          <p:nvPr>
            <p:ph type="title"/>
          </p:nvPr>
        </p:nvSpPr>
        <p:spPr>
          <a:xfrm>
            <a:off x="310900" y="310900"/>
            <a:ext cx="8522100" cy="70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How are signals transmitted?</a:t>
            </a:r>
            <a:endParaRPr/>
          </a:p>
        </p:txBody>
      </p:sp>
      <p:sp>
        <p:nvSpPr>
          <p:cNvPr id="297" name="Google Shape;297;p30"/>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298" name="Google Shape;298;p30"/>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sp>
        <p:nvSpPr>
          <p:cNvPr id="299" name="Google Shape;299;p30"/>
          <p:cNvSpPr/>
          <p:nvPr/>
        </p:nvSpPr>
        <p:spPr>
          <a:xfrm>
            <a:off x="382575" y="1335975"/>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Copper cable</a:t>
            </a:r>
            <a:endParaRPr b="1" i="0" sz="1600" u="none" cap="none" strike="noStrike">
              <a:solidFill>
                <a:schemeClr val="lt1"/>
              </a:solidFill>
              <a:latin typeface="Quicksand"/>
              <a:ea typeface="Quicksand"/>
              <a:cs typeface="Quicksand"/>
              <a:sym typeface="Quicksand"/>
            </a:endParaRPr>
          </a:p>
        </p:txBody>
      </p:sp>
      <p:sp>
        <p:nvSpPr>
          <p:cNvPr id="300" name="Google Shape;300;p30"/>
          <p:cNvSpPr/>
          <p:nvPr/>
        </p:nvSpPr>
        <p:spPr>
          <a:xfrm>
            <a:off x="382575" y="2447850"/>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Fibre optic</a:t>
            </a:r>
            <a:endParaRPr b="1" i="0" sz="1600" u="none" cap="none" strike="noStrike">
              <a:solidFill>
                <a:schemeClr val="dk1"/>
              </a:solidFill>
              <a:latin typeface="Quicksand"/>
              <a:ea typeface="Quicksand"/>
              <a:cs typeface="Quicksand"/>
              <a:sym typeface="Quicksand"/>
            </a:endParaRPr>
          </a:p>
        </p:txBody>
      </p:sp>
      <p:sp>
        <p:nvSpPr>
          <p:cNvPr id="301" name="Google Shape;301;p30"/>
          <p:cNvSpPr/>
          <p:nvPr/>
        </p:nvSpPr>
        <p:spPr>
          <a:xfrm>
            <a:off x="382575" y="3559725"/>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WiFi and Bluetooth</a:t>
            </a:r>
            <a:endParaRPr b="1" i="0" sz="1600" u="none" cap="none" strike="noStrike">
              <a:solidFill>
                <a:schemeClr val="lt1"/>
              </a:solidFill>
              <a:latin typeface="Quicksand"/>
              <a:ea typeface="Quicksand"/>
              <a:cs typeface="Quicksand"/>
              <a:sym typeface="Quicksand"/>
            </a:endParaRPr>
          </a:p>
        </p:txBody>
      </p:sp>
      <p:sp>
        <p:nvSpPr>
          <p:cNvPr id="302" name="Google Shape;302;p30"/>
          <p:cNvSpPr/>
          <p:nvPr/>
        </p:nvSpPr>
        <p:spPr>
          <a:xfrm>
            <a:off x="5933500" y="133597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Radio frequencies</a:t>
            </a:r>
            <a:endParaRPr b="1" i="0" sz="1600" u="none" cap="none" strike="noStrike">
              <a:solidFill>
                <a:schemeClr val="dk1"/>
              </a:solidFill>
              <a:latin typeface="Quicksand"/>
              <a:ea typeface="Quicksand"/>
              <a:cs typeface="Quicksand"/>
              <a:sym typeface="Quicksand"/>
            </a:endParaRPr>
          </a:p>
        </p:txBody>
      </p:sp>
      <p:sp>
        <p:nvSpPr>
          <p:cNvPr id="303" name="Google Shape;303;p30"/>
          <p:cNvSpPr/>
          <p:nvPr/>
        </p:nvSpPr>
        <p:spPr>
          <a:xfrm>
            <a:off x="5933500" y="355972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Light pulses</a:t>
            </a:r>
            <a:endParaRPr b="1" i="0" sz="1600" u="none" cap="none" strike="noStrike">
              <a:solidFill>
                <a:schemeClr val="dk1"/>
              </a:solidFill>
              <a:latin typeface="Quicksand"/>
              <a:ea typeface="Quicksand"/>
              <a:cs typeface="Quicksand"/>
              <a:sym typeface="Quicksand"/>
            </a:endParaRPr>
          </a:p>
        </p:txBody>
      </p:sp>
      <p:sp>
        <p:nvSpPr>
          <p:cNvPr id="304" name="Google Shape;304;p30"/>
          <p:cNvSpPr/>
          <p:nvPr/>
        </p:nvSpPr>
        <p:spPr>
          <a:xfrm>
            <a:off x="5933500" y="2447850"/>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Electrical signals</a:t>
            </a:r>
            <a:endParaRPr b="1" i="0" sz="1600" u="none" cap="none" strike="noStrike">
              <a:solidFill>
                <a:schemeClr val="dk1"/>
              </a:solidFill>
              <a:latin typeface="Quicksand"/>
              <a:ea typeface="Quicksand"/>
              <a:cs typeface="Quicksand"/>
              <a:sym typeface="Quicksa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8" name="Shape 308"/>
        <p:cNvGrpSpPr/>
        <p:nvPr/>
      </p:nvGrpSpPr>
      <p:grpSpPr>
        <a:xfrm>
          <a:off x="0" y="0"/>
          <a:ext cx="0" cy="0"/>
          <a:chOff x="0" y="0"/>
          <a:chExt cx="0" cy="0"/>
        </a:xfrm>
      </p:grpSpPr>
      <p:sp>
        <p:nvSpPr>
          <p:cNvPr id="309" name="Google Shape;309;p31"/>
          <p:cNvSpPr txBox="1"/>
          <p:nvPr>
            <p:ph type="title"/>
          </p:nvPr>
        </p:nvSpPr>
        <p:spPr>
          <a:xfrm>
            <a:off x="310900" y="310900"/>
            <a:ext cx="8522100" cy="70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How are signals transmitted?</a:t>
            </a:r>
            <a:endParaRPr/>
          </a:p>
        </p:txBody>
      </p:sp>
      <p:sp>
        <p:nvSpPr>
          <p:cNvPr id="310" name="Google Shape;310;p31"/>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311" name="Google Shape;311;p31"/>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sp>
        <p:nvSpPr>
          <p:cNvPr id="312" name="Google Shape;312;p31"/>
          <p:cNvSpPr/>
          <p:nvPr/>
        </p:nvSpPr>
        <p:spPr>
          <a:xfrm>
            <a:off x="382575" y="1335975"/>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Copper cable</a:t>
            </a:r>
            <a:endParaRPr b="1" i="0" sz="1600" u="none" cap="none" strike="noStrike">
              <a:solidFill>
                <a:schemeClr val="lt1"/>
              </a:solidFill>
              <a:latin typeface="Quicksand"/>
              <a:ea typeface="Quicksand"/>
              <a:cs typeface="Quicksand"/>
              <a:sym typeface="Quicksand"/>
            </a:endParaRPr>
          </a:p>
        </p:txBody>
      </p:sp>
      <p:sp>
        <p:nvSpPr>
          <p:cNvPr id="313" name="Google Shape;313;p31"/>
          <p:cNvSpPr/>
          <p:nvPr/>
        </p:nvSpPr>
        <p:spPr>
          <a:xfrm>
            <a:off x="382575" y="2447850"/>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Fibre optic</a:t>
            </a:r>
            <a:endParaRPr b="1" i="0" sz="1600" u="none" cap="none" strike="noStrike">
              <a:solidFill>
                <a:schemeClr val="dk1"/>
              </a:solidFill>
              <a:latin typeface="Quicksand"/>
              <a:ea typeface="Quicksand"/>
              <a:cs typeface="Quicksand"/>
              <a:sym typeface="Quicksand"/>
            </a:endParaRPr>
          </a:p>
        </p:txBody>
      </p:sp>
      <p:sp>
        <p:nvSpPr>
          <p:cNvPr id="314" name="Google Shape;314;p31"/>
          <p:cNvSpPr/>
          <p:nvPr/>
        </p:nvSpPr>
        <p:spPr>
          <a:xfrm>
            <a:off x="382575" y="3559725"/>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WiFi and Bluetooth</a:t>
            </a:r>
            <a:endParaRPr b="1" i="0" sz="1600" u="none" cap="none" strike="noStrike">
              <a:solidFill>
                <a:schemeClr val="lt1"/>
              </a:solidFill>
              <a:latin typeface="Quicksand"/>
              <a:ea typeface="Quicksand"/>
              <a:cs typeface="Quicksand"/>
              <a:sym typeface="Quicksand"/>
            </a:endParaRPr>
          </a:p>
        </p:txBody>
      </p:sp>
      <p:sp>
        <p:nvSpPr>
          <p:cNvPr id="315" name="Google Shape;315;p31"/>
          <p:cNvSpPr/>
          <p:nvPr/>
        </p:nvSpPr>
        <p:spPr>
          <a:xfrm>
            <a:off x="5933500" y="133597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Radio frequencies</a:t>
            </a:r>
            <a:endParaRPr b="1" i="0" sz="1600" u="none" cap="none" strike="noStrike">
              <a:solidFill>
                <a:schemeClr val="dk1"/>
              </a:solidFill>
              <a:latin typeface="Quicksand"/>
              <a:ea typeface="Quicksand"/>
              <a:cs typeface="Quicksand"/>
              <a:sym typeface="Quicksand"/>
            </a:endParaRPr>
          </a:p>
        </p:txBody>
      </p:sp>
      <p:sp>
        <p:nvSpPr>
          <p:cNvPr id="316" name="Google Shape;316;p31"/>
          <p:cNvSpPr/>
          <p:nvPr/>
        </p:nvSpPr>
        <p:spPr>
          <a:xfrm>
            <a:off x="5933500" y="3559725"/>
            <a:ext cx="2343900" cy="971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Light pulses</a:t>
            </a:r>
            <a:endParaRPr b="1" i="0" sz="1600" u="none" cap="none" strike="noStrike">
              <a:solidFill>
                <a:schemeClr val="lt1"/>
              </a:solidFill>
              <a:latin typeface="Quicksand"/>
              <a:ea typeface="Quicksand"/>
              <a:cs typeface="Quicksand"/>
              <a:sym typeface="Quicksand"/>
            </a:endParaRPr>
          </a:p>
        </p:txBody>
      </p:sp>
      <p:sp>
        <p:nvSpPr>
          <p:cNvPr id="317" name="Google Shape;317;p31"/>
          <p:cNvSpPr/>
          <p:nvPr/>
        </p:nvSpPr>
        <p:spPr>
          <a:xfrm>
            <a:off x="5933500" y="2447850"/>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Electrical signals</a:t>
            </a:r>
            <a:endParaRPr b="1" i="0" sz="1600" u="none" cap="none" strike="noStrike">
              <a:solidFill>
                <a:schemeClr val="dk1"/>
              </a:solidFill>
              <a:latin typeface="Quicksand"/>
              <a:ea typeface="Quicksand"/>
              <a:cs typeface="Quicksand"/>
              <a:sym typeface="Quicksand"/>
            </a:endParaRPr>
          </a:p>
        </p:txBody>
      </p:sp>
      <p:cxnSp>
        <p:nvCxnSpPr>
          <p:cNvPr id="318" name="Google Shape;318;p31"/>
          <p:cNvCxnSpPr>
            <a:stCxn id="313" idx="3"/>
            <a:endCxn id="316" idx="1"/>
          </p:cNvCxnSpPr>
          <p:nvPr/>
        </p:nvCxnSpPr>
        <p:spPr>
          <a:xfrm>
            <a:off x="2726475" y="2933700"/>
            <a:ext cx="3207000" cy="1111800"/>
          </a:xfrm>
          <a:prstGeom prst="straightConnector1">
            <a:avLst/>
          </a:prstGeom>
          <a:noFill/>
          <a:ln cap="flat" cmpd="sng" w="38100">
            <a:solidFill>
              <a:schemeClr val="dk1"/>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 name="Shape 322"/>
        <p:cNvGrpSpPr/>
        <p:nvPr/>
      </p:nvGrpSpPr>
      <p:grpSpPr>
        <a:xfrm>
          <a:off x="0" y="0"/>
          <a:ext cx="0" cy="0"/>
          <a:chOff x="0" y="0"/>
          <a:chExt cx="0" cy="0"/>
        </a:xfrm>
      </p:grpSpPr>
      <p:sp>
        <p:nvSpPr>
          <p:cNvPr id="323" name="Google Shape;323;p32"/>
          <p:cNvSpPr txBox="1"/>
          <p:nvPr>
            <p:ph type="title"/>
          </p:nvPr>
        </p:nvSpPr>
        <p:spPr>
          <a:xfrm>
            <a:off x="310900" y="310900"/>
            <a:ext cx="8522100" cy="70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How are signals transmitted?</a:t>
            </a:r>
            <a:endParaRPr/>
          </a:p>
        </p:txBody>
      </p:sp>
      <p:sp>
        <p:nvSpPr>
          <p:cNvPr id="324" name="Google Shape;324;p32"/>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325" name="Google Shape;325;p32"/>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sp>
        <p:nvSpPr>
          <p:cNvPr id="326" name="Google Shape;326;p32"/>
          <p:cNvSpPr/>
          <p:nvPr/>
        </p:nvSpPr>
        <p:spPr>
          <a:xfrm>
            <a:off x="382575" y="1335975"/>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Copper cable</a:t>
            </a:r>
            <a:endParaRPr b="1" i="0" sz="1600" u="none" cap="none" strike="noStrike">
              <a:solidFill>
                <a:schemeClr val="lt1"/>
              </a:solidFill>
              <a:latin typeface="Quicksand"/>
              <a:ea typeface="Quicksand"/>
              <a:cs typeface="Quicksand"/>
              <a:sym typeface="Quicksand"/>
            </a:endParaRPr>
          </a:p>
        </p:txBody>
      </p:sp>
      <p:sp>
        <p:nvSpPr>
          <p:cNvPr id="327" name="Google Shape;327;p32"/>
          <p:cNvSpPr/>
          <p:nvPr/>
        </p:nvSpPr>
        <p:spPr>
          <a:xfrm>
            <a:off x="382575" y="2447850"/>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Fibre optic</a:t>
            </a:r>
            <a:endParaRPr b="1" i="0" sz="1600" u="none" cap="none" strike="noStrike">
              <a:solidFill>
                <a:schemeClr val="lt1"/>
              </a:solidFill>
              <a:latin typeface="Quicksand"/>
              <a:ea typeface="Quicksand"/>
              <a:cs typeface="Quicksand"/>
              <a:sym typeface="Quicksand"/>
            </a:endParaRPr>
          </a:p>
        </p:txBody>
      </p:sp>
      <p:sp>
        <p:nvSpPr>
          <p:cNvPr id="328" name="Google Shape;328;p32"/>
          <p:cNvSpPr/>
          <p:nvPr/>
        </p:nvSpPr>
        <p:spPr>
          <a:xfrm>
            <a:off x="382575" y="355972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WiFi and Bluetooth</a:t>
            </a:r>
            <a:endParaRPr b="1" i="0" sz="1600" u="none" cap="none" strike="noStrike">
              <a:solidFill>
                <a:schemeClr val="dk1"/>
              </a:solidFill>
              <a:latin typeface="Quicksand"/>
              <a:ea typeface="Quicksand"/>
              <a:cs typeface="Quicksand"/>
              <a:sym typeface="Quicksand"/>
            </a:endParaRPr>
          </a:p>
        </p:txBody>
      </p:sp>
      <p:sp>
        <p:nvSpPr>
          <p:cNvPr id="329" name="Google Shape;329;p32"/>
          <p:cNvSpPr/>
          <p:nvPr/>
        </p:nvSpPr>
        <p:spPr>
          <a:xfrm>
            <a:off x="5933500" y="133597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Radio frequencies</a:t>
            </a:r>
            <a:endParaRPr b="1" i="0" sz="1600" u="none" cap="none" strike="noStrike">
              <a:solidFill>
                <a:schemeClr val="dk1"/>
              </a:solidFill>
              <a:latin typeface="Quicksand"/>
              <a:ea typeface="Quicksand"/>
              <a:cs typeface="Quicksand"/>
              <a:sym typeface="Quicksand"/>
            </a:endParaRPr>
          </a:p>
        </p:txBody>
      </p:sp>
      <p:sp>
        <p:nvSpPr>
          <p:cNvPr id="330" name="Google Shape;330;p32"/>
          <p:cNvSpPr/>
          <p:nvPr/>
        </p:nvSpPr>
        <p:spPr>
          <a:xfrm>
            <a:off x="5933500" y="355972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Light pulses</a:t>
            </a:r>
            <a:endParaRPr b="1" i="0" sz="1600" u="none" cap="none" strike="noStrike">
              <a:solidFill>
                <a:schemeClr val="dk1"/>
              </a:solidFill>
              <a:latin typeface="Quicksand"/>
              <a:ea typeface="Quicksand"/>
              <a:cs typeface="Quicksand"/>
              <a:sym typeface="Quicksand"/>
            </a:endParaRPr>
          </a:p>
        </p:txBody>
      </p:sp>
      <p:sp>
        <p:nvSpPr>
          <p:cNvPr id="331" name="Google Shape;331;p32"/>
          <p:cNvSpPr/>
          <p:nvPr/>
        </p:nvSpPr>
        <p:spPr>
          <a:xfrm>
            <a:off x="5933500" y="2447850"/>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Electrical signals</a:t>
            </a:r>
            <a:endParaRPr b="1" i="0" sz="1600" u="none" cap="none" strike="noStrike">
              <a:solidFill>
                <a:schemeClr val="dk1"/>
              </a:solidFill>
              <a:latin typeface="Quicksand"/>
              <a:ea typeface="Quicksand"/>
              <a:cs typeface="Quicksand"/>
              <a:sym typeface="Quicksa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5" name="Shape 335"/>
        <p:cNvGrpSpPr/>
        <p:nvPr/>
      </p:nvGrpSpPr>
      <p:grpSpPr>
        <a:xfrm>
          <a:off x="0" y="0"/>
          <a:ext cx="0" cy="0"/>
          <a:chOff x="0" y="0"/>
          <a:chExt cx="0" cy="0"/>
        </a:xfrm>
      </p:grpSpPr>
      <p:sp>
        <p:nvSpPr>
          <p:cNvPr id="336" name="Google Shape;336;p33"/>
          <p:cNvSpPr txBox="1"/>
          <p:nvPr>
            <p:ph type="title"/>
          </p:nvPr>
        </p:nvSpPr>
        <p:spPr>
          <a:xfrm>
            <a:off x="310900" y="310900"/>
            <a:ext cx="8522100" cy="70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How are signals transmitted?</a:t>
            </a:r>
            <a:endParaRPr/>
          </a:p>
        </p:txBody>
      </p:sp>
      <p:sp>
        <p:nvSpPr>
          <p:cNvPr id="337" name="Google Shape;337;p33"/>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338" name="Google Shape;338;p33"/>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sp>
        <p:nvSpPr>
          <p:cNvPr id="339" name="Google Shape;339;p33"/>
          <p:cNvSpPr/>
          <p:nvPr/>
        </p:nvSpPr>
        <p:spPr>
          <a:xfrm>
            <a:off x="382575" y="1335975"/>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Copper cable</a:t>
            </a:r>
            <a:endParaRPr b="1" i="0" sz="1600" u="none" cap="none" strike="noStrike">
              <a:solidFill>
                <a:schemeClr val="lt1"/>
              </a:solidFill>
              <a:latin typeface="Quicksand"/>
              <a:ea typeface="Quicksand"/>
              <a:cs typeface="Quicksand"/>
              <a:sym typeface="Quicksand"/>
            </a:endParaRPr>
          </a:p>
        </p:txBody>
      </p:sp>
      <p:sp>
        <p:nvSpPr>
          <p:cNvPr id="340" name="Google Shape;340;p33"/>
          <p:cNvSpPr/>
          <p:nvPr/>
        </p:nvSpPr>
        <p:spPr>
          <a:xfrm>
            <a:off x="382575" y="2447850"/>
            <a:ext cx="2343900" cy="971700"/>
          </a:xfrm>
          <a:prstGeom prst="rect">
            <a:avLst/>
          </a:prstGeom>
          <a:solidFill>
            <a:srgbClr val="49498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Fibre optic</a:t>
            </a:r>
            <a:endParaRPr b="1" i="0" sz="1600" u="none" cap="none" strike="noStrike">
              <a:solidFill>
                <a:schemeClr val="lt1"/>
              </a:solidFill>
              <a:latin typeface="Quicksand"/>
              <a:ea typeface="Quicksand"/>
              <a:cs typeface="Quicksand"/>
              <a:sym typeface="Quicksand"/>
            </a:endParaRPr>
          </a:p>
        </p:txBody>
      </p:sp>
      <p:sp>
        <p:nvSpPr>
          <p:cNvPr id="341" name="Google Shape;341;p33"/>
          <p:cNvSpPr/>
          <p:nvPr/>
        </p:nvSpPr>
        <p:spPr>
          <a:xfrm>
            <a:off x="382575" y="355972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WiFi and Bluetooth</a:t>
            </a:r>
            <a:endParaRPr b="1" i="0" sz="1600" u="none" cap="none" strike="noStrike">
              <a:solidFill>
                <a:schemeClr val="dk1"/>
              </a:solidFill>
              <a:latin typeface="Quicksand"/>
              <a:ea typeface="Quicksand"/>
              <a:cs typeface="Quicksand"/>
              <a:sym typeface="Quicksand"/>
            </a:endParaRPr>
          </a:p>
        </p:txBody>
      </p:sp>
      <p:sp>
        <p:nvSpPr>
          <p:cNvPr id="342" name="Google Shape;342;p33"/>
          <p:cNvSpPr/>
          <p:nvPr/>
        </p:nvSpPr>
        <p:spPr>
          <a:xfrm>
            <a:off x="5933500" y="1335975"/>
            <a:ext cx="2343900" cy="971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Quicksand"/>
                <a:ea typeface="Quicksand"/>
                <a:cs typeface="Quicksand"/>
                <a:sym typeface="Quicksand"/>
              </a:rPr>
              <a:t>Radio frequencies</a:t>
            </a:r>
            <a:endParaRPr b="1" i="0" sz="1600" u="none" cap="none" strike="noStrike">
              <a:solidFill>
                <a:schemeClr val="lt1"/>
              </a:solidFill>
              <a:latin typeface="Quicksand"/>
              <a:ea typeface="Quicksand"/>
              <a:cs typeface="Quicksand"/>
              <a:sym typeface="Quicksand"/>
            </a:endParaRPr>
          </a:p>
        </p:txBody>
      </p:sp>
      <p:sp>
        <p:nvSpPr>
          <p:cNvPr id="343" name="Google Shape;343;p33"/>
          <p:cNvSpPr/>
          <p:nvPr/>
        </p:nvSpPr>
        <p:spPr>
          <a:xfrm>
            <a:off x="5933500" y="3559725"/>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Light pulses</a:t>
            </a:r>
            <a:endParaRPr b="1" i="0" sz="1600" u="none" cap="none" strike="noStrike">
              <a:solidFill>
                <a:schemeClr val="dk1"/>
              </a:solidFill>
              <a:latin typeface="Quicksand"/>
              <a:ea typeface="Quicksand"/>
              <a:cs typeface="Quicksand"/>
              <a:sym typeface="Quicksand"/>
            </a:endParaRPr>
          </a:p>
        </p:txBody>
      </p:sp>
      <p:sp>
        <p:nvSpPr>
          <p:cNvPr id="344" name="Google Shape;344;p33"/>
          <p:cNvSpPr/>
          <p:nvPr/>
        </p:nvSpPr>
        <p:spPr>
          <a:xfrm>
            <a:off x="5933500" y="2447850"/>
            <a:ext cx="2343900" cy="971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Electrical signals</a:t>
            </a:r>
            <a:endParaRPr b="1" i="0" sz="1600" u="none" cap="none" strike="noStrike">
              <a:solidFill>
                <a:schemeClr val="dk1"/>
              </a:solidFill>
              <a:latin typeface="Quicksand"/>
              <a:ea typeface="Quicksand"/>
              <a:cs typeface="Quicksand"/>
              <a:sym typeface="Quicksand"/>
            </a:endParaRPr>
          </a:p>
        </p:txBody>
      </p:sp>
      <p:cxnSp>
        <p:nvCxnSpPr>
          <p:cNvPr id="345" name="Google Shape;345;p33"/>
          <p:cNvCxnSpPr>
            <a:stCxn id="341" idx="3"/>
            <a:endCxn id="342" idx="1"/>
          </p:cNvCxnSpPr>
          <p:nvPr/>
        </p:nvCxnSpPr>
        <p:spPr>
          <a:xfrm flipH="1" rot="10800000">
            <a:off x="2726475" y="1821675"/>
            <a:ext cx="3207000" cy="2223900"/>
          </a:xfrm>
          <a:prstGeom prst="straightConnector1">
            <a:avLst/>
          </a:prstGeom>
          <a:noFill/>
          <a:ln cap="flat" cmpd="sng" w="38100">
            <a:solidFill>
              <a:schemeClr val="dk1"/>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49" name="Shape 349"/>
        <p:cNvGrpSpPr/>
        <p:nvPr/>
      </p:nvGrpSpPr>
      <p:grpSpPr>
        <a:xfrm>
          <a:off x="0" y="0"/>
          <a:ext cx="0" cy="0"/>
          <a:chOff x="0" y="0"/>
          <a:chExt cx="0" cy="0"/>
        </a:xfrm>
      </p:grpSpPr>
      <p:sp>
        <p:nvSpPr>
          <p:cNvPr id="350" name="Google Shape;350;p34"/>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GB"/>
              <a:t>The </a:t>
            </a:r>
            <a:r>
              <a:rPr b="1" lang="en-GB"/>
              <a:t>activity 2 sheet</a:t>
            </a:r>
            <a:r>
              <a:rPr lang="en-GB"/>
              <a:t> lists the advantages and limitations of each type of </a:t>
            </a:r>
            <a:r>
              <a:rPr b="1" lang="en-GB"/>
              <a:t>transmission media</a:t>
            </a:r>
            <a:r>
              <a:rPr lang="en-GB"/>
              <a:t>.</a:t>
            </a:r>
            <a:endParaRPr/>
          </a:p>
          <a:p>
            <a:pPr indent="0" lvl="0" marL="0" rtl="0" algn="l">
              <a:lnSpc>
                <a:spcPct val="115000"/>
              </a:lnSpc>
              <a:spcBef>
                <a:spcPts val="1600"/>
              </a:spcBef>
              <a:spcAft>
                <a:spcPts val="1600"/>
              </a:spcAft>
              <a:buSzPts val="1600"/>
              <a:buNone/>
            </a:pPr>
            <a:r>
              <a:rPr lang="en-GB"/>
              <a:t>Read these carefully and decide which type of media is suitable for each scenario given. </a:t>
            </a:r>
            <a:endParaRPr/>
          </a:p>
        </p:txBody>
      </p:sp>
      <p:sp>
        <p:nvSpPr>
          <p:cNvPr id="351" name="Google Shape;351;p34"/>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Advantages and limitations</a:t>
            </a:r>
            <a:endParaRPr/>
          </a:p>
        </p:txBody>
      </p:sp>
      <p:sp>
        <p:nvSpPr>
          <p:cNvPr id="352" name="Google Shape;352;p34"/>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353" name="Google Shape;353;p34"/>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2</a:t>
            </a:r>
            <a:endParaRPr/>
          </a:p>
        </p:txBody>
      </p:sp>
      <p:pic>
        <p:nvPicPr>
          <p:cNvPr id="354" name="Google Shape;354;p34"/>
          <p:cNvPicPr preferRelativeResize="0"/>
          <p:nvPr/>
        </p:nvPicPr>
        <p:blipFill rotWithShape="1">
          <a:blip r:embed="rId3">
            <a:alphaModFix/>
          </a:blip>
          <a:srcRect b="0" l="0" r="0" t="0"/>
          <a:stretch/>
        </p:blipFill>
        <p:spPr>
          <a:xfrm>
            <a:off x="4736600" y="1170099"/>
            <a:ext cx="4096500" cy="328505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8" name="Shape 358"/>
        <p:cNvGrpSpPr/>
        <p:nvPr/>
      </p:nvGrpSpPr>
      <p:grpSpPr>
        <a:xfrm>
          <a:off x="0" y="0"/>
          <a:ext cx="0" cy="0"/>
          <a:chOff x="0" y="0"/>
          <a:chExt cx="0" cy="0"/>
        </a:xfrm>
      </p:grpSpPr>
      <p:sp>
        <p:nvSpPr>
          <p:cNvPr id="359" name="Google Shape;359;p35"/>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GB"/>
              <a:t>Use the </a:t>
            </a:r>
            <a:r>
              <a:rPr b="1" lang="en-GB"/>
              <a:t>activity 3 sheet</a:t>
            </a:r>
            <a:r>
              <a:rPr lang="en-GB"/>
              <a:t> to learn how to add a </a:t>
            </a:r>
            <a:r>
              <a:rPr b="1" lang="en-GB"/>
              <a:t>wired </a:t>
            </a:r>
            <a:r>
              <a:rPr lang="en-GB"/>
              <a:t>and a </a:t>
            </a:r>
            <a:r>
              <a:rPr b="1" lang="en-GB"/>
              <a:t>wireless </a:t>
            </a:r>
            <a:r>
              <a:rPr lang="en-GB"/>
              <a:t>device to a network. </a:t>
            </a:r>
            <a:endParaRPr/>
          </a:p>
          <a:p>
            <a:pPr indent="0" lvl="0" marL="0" rtl="0" algn="l">
              <a:lnSpc>
                <a:spcPct val="115000"/>
              </a:lnSpc>
              <a:spcBef>
                <a:spcPts val="1600"/>
              </a:spcBef>
              <a:spcAft>
                <a:spcPts val="1600"/>
              </a:spcAft>
              <a:buSzPts val="1600"/>
              <a:buNone/>
            </a:pPr>
            <a:r>
              <a:rPr lang="en-GB"/>
              <a:t>A further activity is also available on a separate worksheet, which will allow you to </a:t>
            </a:r>
            <a:r>
              <a:rPr b="1" lang="en-GB"/>
              <a:t>extend your network</a:t>
            </a:r>
            <a:r>
              <a:rPr lang="en-GB"/>
              <a:t>. </a:t>
            </a:r>
            <a:endParaRPr/>
          </a:p>
        </p:txBody>
      </p:sp>
      <p:sp>
        <p:nvSpPr>
          <p:cNvPr id="360" name="Google Shape;360;p35"/>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Packet tracer</a:t>
            </a:r>
            <a:endParaRPr/>
          </a:p>
        </p:txBody>
      </p:sp>
      <p:sp>
        <p:nvSpPr>
          <p:cNvPr id="361" name="Google Shape;361;p35"/>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362" name="Google Shape;362;p35"/>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3</a:t>
            </a:r>
            <a:endParaRPr/>
          </a:p>
        </p:txBody>
      </p:sp>
      <p:pic>
        <p:nvPicPr>
          <p:cNvPr id="363" name="Google Shape;363;p35"/>
          <p:cNvPicPr preferRelativeResize="0"/>
          <p:nvPr/>
        </p:nvPicPr>
        <p:blipFill rotWithShape="1">
          <a:blip r:embed="rId3">
            <a:alphaModFix/>
          </a:blip>
          <a:srcRect b="0" l="0" r="0" t="0"/>
          <a:stretch/>
        </p:blipFill>
        <p:spPr>
          <a:xfrm>
            <a:off x="5153449" y="1170100"/>
            <a:ext cx="3262808" cy="3659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GB"/>
              <a:t>Using what you have learnt in today’s lesson, </a:t>
            </a:r>
            <a:r>
              <a:rPr b="1" lang="en-GB"/>
              <a:t>compare </a:t>
            </a:r>
            <a:r>
              <a:rPr lang="en-GB"/>
              <a:t>a </a:t>
            </a:r>
            <a:r>
              <a:rPr b="1" lang="en-GB"/>
              <a:t>wired </a:t>
            </a:r>
            <a:r>
              <a:rPr lang="en-GB"/>
              <a:t>and a </a:t>
            </a:r>
            <a:r>
              <a:rPr b="1" lang="en-GB"/>
              <a:t>wireless </a:t>
            </a:r>
            <a:r>
              <a:rPr lang="en-GB"/>
              <a:t>network. </a:t>
            </a:r>
            <a:endParaRPr/>
          </a:p>
          <a:p>
            <a:pPr indent="0" lvl="0" marL="0" rtl="0" algn="l">
              <a:lnSpc>
                <a:spcPct val="115000"/>
              </a:lnSpc>
              <a:spcBef>
                <a:spcPts val="1600"/>
              </a:spcBef>
              <a:spcAft>
                <a:spcPts val="1600"/>
              </a:spcAft>
              <a:buSzPts val="1600"/>
              <a:buNone/>
            </a:pPr>
            <a:r>
              <a:rPr lang="en-GB"/>
              <a:t>Spend some time thinking about this on your own, then discuss it with a partner. Be prepared to share your answers with the class. </a:t>
            </a:r>
            <a:endParaRPr/>
          </a:p>
        </p:txBody>
      </p:sp>
      <p:sp>
        <p:nvSpPr>
          <p:cNvPr id="369" name="Google Shape;369;p36"/>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Wired vs wireless (think, write, pair, share)</a:t>
            </a:r>
            <a:endParaRPr/>
          </a:p>
        </p:txBody>
      </p:sp>
      <p:sp>
        <p:nvSpPr>
          <p:cNvPr id="370" name="Google Shape;370;p36"/>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371" name="Google Shape;371;p36"/>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Wrap Up</a:t>
            </a:r>
            <a:endParaRPr/>
          </a:p>
        </p:txBody>
      </p:sp>
      <p:pic>
        <p:nvPicPr>
          <p:cNvPr id="372" name="Google Shape;372;p36"/>
          <p:cNvPicPr preferRelativeResize="0"/>
          <p:nvPr/>
        </p:nvPicPr>
        <p:blipFill rotWithShape="1">
          <a:blip r:embed="rId3">
            <a:alphaModFix/>
          </a:blip>
          <a:srcRect b="0" l="0" r="0" t="0"/>
          <a:stretch/>
        </p:blipFill>
        <p:spPr>
          <a:xfrm>
            <a:off x="4736600" y="1170124"/>
            <a:ext cx="4096500" cy="245789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Wired vs wireless: suggested solutions</a:t>
            </a:r>
            <a:endParaRPr/>
          </a:p>
        </p:txBody>
      </p:sp>
      <p:sp>
        <p:nvSpPr>
          <p:cNvPr id="378" name="Google Shape;378;p37"/>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379" name="Google Shape;379;p37"/>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Wrap Up</a:t>
            </a:r>
            <a:endParaRPr/>
          </a:p>
        </p:txBody>
      </p:sp>
      <p:sp>
        <p:nvSpPr>
          <p:cNvPr id="380" name="Google Shape;380;p37"/>
          <p:cNvSpPr/>
          <p:nvPr/>
        </p:nvSpPr>
        <p:spPr>
          <a:xfrm>
            <a:off x="437225" y="1226675"/>
            <a:ext cx="1961400" cy="1202400"/>
          </a:xfrm>
          <a:prstGeom prst="wedgeRoundRectCallout">
            <a:avLst>
              <a:gd fmla="val -20833" name="adj1"/>
              <a:gd fmla="val 62500" name="adj2"/>
              <a:gd fmla="val 0" name="adj3"/>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Quicksand"/>
                <a:ea typeface="Quicksand"/>
                <a:cs typeface="Quicksand"/>
                <a:sym typeface="Quicksand"/>
              </a:rPr>
              <a:t>Wired connections are more stable than wireless.</a:t>
            </a:r>
            <a:r>
              <a:rPr b="0" i="0" lang="en-GB" sz="1400" u="none" cap="none" strike="noStrike">
                <a:solidFill>
                  <a:srgbClr val="000000"/>
                </a:solidFill>
                <a:latin typeface="Quicksand"/>
                <a:ea typeface="Quicksand"/>
                <a:cs typeface="Quicksand"/>
                <a:sym typeface="Quicksand"/>
              </a:rPr>
              <a:t> </a:t>
            </a:r>
            <a:endParaRPr b="0" i="0" sz="1400" u="none" cap="none" strike="noStrike">
              <a:solidFill>
                <a:srgbClr val="000000"/>
              </a:solidFill>
              <a:latin typeface="Quicksand"/>
              <a:ea typeface="Quicksand"/>
              <a:cs typeface="Quicksand"/>
              <a:sym typeface="Quicksand"/>
            </a:endParaRPr>
          </a:p>
        </p:txBody>
      </p:sp>
      <p:sp>
        <p:nvSpPr>
          <p:cNvPr id="381" name="Google Shape;381;p37"/>
          <p:cNvSpPr/>
          <p:nvPr/>
        </p:nvSpPr>
        <p:spPr>
          <a:xfrm>
            <a:off x="6559000" y="1226675"/>
            <a:ext cx="2134800" cy="1450800"/>
          </a:xfrm>
          <a:prstGeom prst="wedgeRoundRectCallout">
            <a:avLst>
              <a:gd fmla="val -20833" name="adj1"/>
              <a:gd fmla="val 62500" name="adj2"/>
              <a:gd fmla="val 0" name="adj3"/>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Quicksand"/>
                <a:ea typeface="Quicksand"/>
                <a:cs typeface="Quicksand"/>
                <a:sym typeface="Quicksand"/>
              </a:rPr>
              <a:t>Wireless connections are quicker to install, once you have the wireless access point set up correctly. </a:t>
            </a:r>
            <a:r>
              <a:rPr b="0" i="0" lang="en-GB" sz="1400" u="none" cap="none" strike="noStrike">
                <a:solidFill>
                  <a:srgbClr val="000000"/>
                </a:solidFill>
                <a:latin typeface="Quicksand"/>
                <a:ea typeface="Quicksand"/>
                <a:cs typeface="Quicksand"/>
                <a:sym typeface="Quicksand"/>
              </a:rPr>
              <a:t> </a:t>
            </a:r>
            <a:endParaRPr b="0" i="0" sz="1400" u="none" cap="none" strike="noStrike">
              <a:solidFill>
                <a:srgbClr val="000000"/>
              </a:solidFill>
              <a:latin typeface="Quicksand"/>
              <a:ea typeface="Quicksand"/>
              <a:cs typeface="Quicksand"/>
              <a:sym typeface="Quicksand"/>
            </a:endParaRPr>
          </a:p>
        </p:txBody>
      </p:sp>
      <p:sp>
        <p:nvSpPr>
          <p:cNvPr id="382" name="Google Shape;382;p37"/>
          <p:cNvSpPr/>
          <p:nvPr/>
        </p:nvSpPr>
        <p:spPr>
          <a:xfrm>
            <a:off x="437225" y="3200850"/>
            <a:ext cx="1961400" cy="1202400"/>
          </a:xfrm>
          <a:prstGeom prst="wedgeRoundRectCallout">
            <a:avLst>
              <a:gd fmla="val -20833" name="adj1"/>
              <a:gd fmla="val 62500" name="adj2"/>
              <a:gd fmla="val 0" name="adj3"/>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Quicksand"/>
                <a:ea typeface="Quicksand"/>
                <a:cs typeface="Quicksand"/>
                <a:sym typeface="Quicksand"/>
              </a:rPr>
              <a:t>Wired connections take longer to install and can cost more money. </a:t>
            </a:r>
            <a:endParaRPr b="0" i="0" sz="1400" u="none" cap="none" strike="noStrike">
              <a:solidFill>
                <a:srgbClr val="000000"/>
              </a:solidFill>
              <a:latin typeface="Quicksand"/>
              <a:ea typeface="Quicksand"/>
              <a:cs typeface="Quicksand"/>
              <a:sym typeface="Quicksand"/>
            </a:endParaRPr>
          </a:p>
        </p:txBody>
      </p:sp>
      <p:sp>
        <p:nvSpPr>
          <p:cNvPr id="383" name="Google Shape;383;p37"/>
          <p:cNvSpPr/>
          <p:nvPr/>
        </p:nvSpPr>
        <p:spPr>
          <a:xfrm>
            <a:off x="3486250" y="1141650"/>
            <a:ext cx="2033700" cy="1450800"/>
          </a:xfrm>
          <a:prstGeom prst="wedgeRoundRectCallout">
            <a:avLst>
              <a:gd fmla="val -20833" name="adj1"/>
              <a:gd fmla="val 62500" name="adj2"/>
              <a:gd fmla="val 0" name="adj3"/>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Quicksand"/>
                <a:ea typeface="Quicksand"/>
                <a:cs typeface="Quicksand"/>
                <a:sym typeface="Quicksand"/>
              </a:rPr>
              <a:t>Wireless connections are great for networks where mobility is required. </a:t>
            </a:r>
            <a:r>
              <a:rPr b="0" i="0" lang="en-GB" sz="1400" u="none" cap="none" strike="noStrike">
                <a:solidFill>
                  <a:srgbClr val="000000"/>
                </a:solidFill>
                <a:latin typeface="Quicksand"/>
                <a:ea typeface="Quicksand"/>
                <a:cs typeface="Quicksand"/>
                <a:sym typeface="Quicksand"/>
              </a:rPr>
              <a:t> </a:t>
            </a:r>
            <a:endParaRPr b="0" i="0" sz="1400" u="none" cap="none" strike="noStrike">
              <a:solidFill>
                <a:srgbClr val="000000"/>
              </a:solidFill>
              <a:latin typeface="Quicksand"/>
              <a:ea typeface="Quicksand"/>
              <a:cs typeface="Quicksand"/>
              <a:sym typeface="Quicksand"/>
            </a:endParaRPr>
          </a:p>
        </p:txBody>
      </p:sp>
      <p:sp>
        <p:nvSpPr>
          <p:cNvPr id="384" name="Google Shape;384;p37"/>
          <p:cNvSpPr/>
          <p:nvPr/>
        </p:nvSpPr>
        <p:spPr>
          <a:xfrm>
            <a:off x="6595150" y="3200850"/>
            <a:ext cx="1961400" cy="1202400"/>
          </a:xfrm>
          <a:prstGeom prst="wedgeRoundRectCallout">
            <a:avLst>
              <a:gd fmla="val -20833" name="adj1"/>
              <a:gd fmla="val 62500" name="adj2"/>
              <a:gd fmla="val 0" name="adj3"/>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Quicksand"/>
                <a:ea typeface="Quicksand"/>
                <a:cs typeface="Quicksand"/>
                <a:sym typeface="Quicksand"/>
              </a:rPr>
              <a:t>Wired connections are great for devices that are going to stay in the same place.</a:t>
            </a:r>
            <a:endParaRPr b="0" i="0" sz="1400" u="none" cap="none" strike="noStrike">
              <a:solidFill>
                <a:srgbClr val="000000"/>
              </a:solidFill>
              <a:latin typeface="Quicksand"/>
              <a:ea typeface="Quicksand"/>
              <a:cs typeface="Quicksand"/>
              <a:sym typeface="Quicksand"/>
            </a:endParaRPr>
          </a:p>
        </p:txBody>
      </p:sp>
      <p:sp>
        <p:nvSpPr>
          <p:cNvPr id="385" name="Google Shape;385;p37"/>
          <p:cNvSpPr/>
          <p:nvPr/>
        </p:nvSpPr>
        <p:spPr>
          <a:xfrm>
            <a:off x="3486250" y="3125250"/>
            <a:ext cx="2033700" cy="1450800"/>
          </a:xfrm>
          <a:prstGeom prst="wedgeRoundRectCallout">
            <a:avLst>
              <a:gd fmla="val -20833" name="adj1"/>
              <a:gd fmla="val 62500" name="adj2"/>
              <a:gd fmla="val 0" name="adj3"/>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Quicksand"/>
                <a:ea typeface="Quicksand"/>
                <a:cs typeface="Quicksand"/>
                <a:sym typeface="Quicksand"/>
              </a:rPr>
              <a:t>The more connections to a wireless networks, the slower the network performance. </a:t>
            </a:r>
            <a:r>
              <a:rPr b="0" i="0" lang="en-GB" sz="1400" u="none" cap="none" strike="noStrike">
                <a:solidFill>
                  <a:srgbClr val="000000"/>
                </a:solidFill>
                <a:latin typeface="Quicksand"/>
                <a:ea typeface="Quicksand"/>
                <a:cs typeface="Quicksand"/>
                <a:sym typeface="Quicksand"/>
              </a:rPr>
              <a:t> </a:t>
            </a:r>
            <a:endParaRPr b="0" i="0" sz="1400" u="none" cap="none" strike="noStrike">
              <a:solidFill>
                <a:srgbClr val="000000"/>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600"/>
              <a:buNone/>
            </a:pPr>
            <a:r>
              <a:rPr lang="en-GB">
                <a:solidFill>
                  <a:srgbClr val="FFFFFF"/>
                </a:solidFill>
                <a:highlight>
                  <a:srgbClr val="5B5BA5"/>
                </a:highlight>
              </a:rPr>
              <a:t> Scenario 1 </a:t>
            </a:r>
            <a:r>
              <a:rPr lang="en-GB">
                <a:solidFill>
                  <a:srgbClr val="FFFFFF"/>
                </a:solidFill>
              </a:rPr>
              <a:t>.</a:t>
            </a:r>
            <a:endParaRPr>
              <a:solidFill>
                <a:srgbClr val="FFFFFF"/>
              </a:solidFill>
            </a:endParaRPr>
          </a:p>
          <a:p>
            <a:pPr indent="0" lvl="0" marL="0" rtl="0" algn="l">
              <a:lnSpc>
                <a:spcPct val="115000"/>
              </a:lnSpc>
              <a:spcBef>
                <a:spcPts val="600"/>
              </a:spcBef>
              <a:spcAft>
                <a:spcPts val="0"/>
              </a:spcAft>
              <a:buSzPts val="1600"/>
              <a:buNone/>
            </a:pPr>
            <a:r>
              <a:t/>
            </a:r>
            <a:endParaRPr sz="1100">
              <a:solidFill>
                <a:srgbClr val="000000"/>
              </a:solidFill>
            </a:endParaRPr>
          </a:p>
          <a:p>
            <a:pPr indent="0" lvl="0" marL="0" rtl="0" algn="l">
              <a:lnSpc>
                <a:spcPct val="115000"/>
              </a:lnSpc>
              <a:spcBef>
                <a:spcPts val="0"/>
              </a:spcBef>
              <a:spcAft>
                <a:spcPts val="0"/>
              </a:spcAft>
              <a:buSzPts val="1600"/>
              <a:buNone/>
            </a:pPr>
            <a:r>
              <a:rPr lang="en-GB"/>
              <a:t>A homeowner wants to be able to connect their home network to the internet. Which hardware component do they need to make this possible?</a:t>
            </a:r>
            <a:endParaRPr sz="2100"/>
          </a:p>
        </p:txBody>
      </p:sp>
      <p:sp>
        <p:nvSpPr>
          <p:cNvPr id="66" name="Google Shape;66;p11"/>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What do they need? Solutions</a:t>
            </a:r>
            <a:endParaRPr/>
          </a:p>
        </p:txBody>
      </p:sp>
      <p:sp>
        <p:nvSpPr>
          <p:cNvPr id="67" name="Google Shape;67;p11"/>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68" name="Google Shape;68;p11"/>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Starter activity</a:t>
            </a:r>
            <a:endParaRPr/>
          </a:p>
        </p:txBody>
      </p:sp>
      <p:sp>
        <p:nvSpPr>
          <p:cNvPr id="69" name="Google Shape;69;p11"/>
          <p:cNvSpPr/>
          <p:nvPr/>
        </p:nvSpPr>
        <p:spPr>
          <a:xfrm>
            <a:off x="5793250" y="2222700"/>
            <a:ext cx="1712400" cy="698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Quicksand"/>
                <a:ea typeface="Quicksand"/>
                <a:cs typeface="Quicksand"/>
                <a:sym typeface="Quicksand"/>
              </a:rPr>
              <a:t>Router</a:t>
            </a:r>
            <a:endParaRPr b="1" i="0" sz="1800" u="none" cap="none" strike="noStrike">
              <a:solidFill>
                <a:schemeClr val="lt1"/>
              </a:solidFill>
              <a:latin typeface="Quicksand"/>
              <a:ea typeface="Quicksand"/>
              <a:cs typeface="Quicksand"/>
              <a:sym typeface="Quicks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In this lesson, you…</a:t>
            </a:r>
            <a:endParaRPr b="1"/>
          </a:p>
          <a:p>
            <a:pPr indent="0" lvl="0" marL="0" rtl="0" algn="l">
              <a:lnSpc>
                <a:spcPct val="115000"/>
              </a:lnSpc>
              <a:spcBef>
                <a:spcPts val="1600"/>
              </a:spcBef>
              <a:spcAft>
                <a:spcPts val="0"/>
              </a:spcAft>
              <a:buSzPts val="1600"/>
              <a:buNone/>
            </a:pPr>
            <a:r>
              <a:rPr lang="en-GB"/>
              <a:t>Learnt about the different types of transmission media</a:t>
            </a:r>
            <a:endParaRPr/>
          </a:p>
          <a:p>
            <a:pPr indent="0" lvl="0" marL="0" rtl="0" algn="l">
              <a:lnSpc>
                <a:spcPct val="115000"/>
              </a:lnSpc>
              <a:spcBef>
                <a:spcPts val="1600"/>
              </a:spcBef>
              <a:spcAft>
                <a:spcPts val="0"/>
              </a:spcAft>
              <a:buSzPts val="1600"/>
              <a:buNone/>
            </a:pPr>
            <a:r>
              <a:rPr lang="en-GB"/>
              <a:t>Used Packet Tracer to add devices to a network </a:t>
            </a:r>
            <a:endParaRPr/>
          </a:p>
          <a:p>
            <a:pPr indent="0" lvl="0" marL="0" rtl="0" algn="l">
              <a:lnSpc>
                <a:spcPct val="115000"/>
              </a:lnSpc>
              <a:spcBef>
                <a:spcPts val="1600"/>
              </a:spcBef>
              <a:spcAft>
                <a:spcPts val="1600"/>
              </a:spcAft>
              <a:buSzPts val="1600"/>
              <a:buNone/>
            </a:pPr>
            <a:r>
              <a:t/>
            </a:r>
            <a:endParaRPr/>
          </a:p>
        </p:txBody>
      </p:sp>
      <p:sp>
        <p:nvSpPr>
          <p:cNvPr id="391" name="Google Shape;391;p38"/>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Next lesson</a:t>
            </a:r>
            <a:endParaRPr/>
          </a:p>
        </p:txBody>
      </p:sp>
      <p:sp>
        <p:nvSpPr>
          <p:cNvPr id="392" name="Google Shape;392;p38"/>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393" name="Google Shape;393;p38"/>
          <p:cNvSpPr txBox="1"/>
          <p:nvPr>
            <p:ph idx="2" type="body"/>
          </p:nvPr>
        </p:nvSpPr>
        <p:spPr>
          <a:xfrm>
            <a:off x="4736600" y="1170100"/>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Next lesson, you will…</a:t>
            </a:r>
            <a:endParaRPr b="1"/>
          </a:p>
          <a:p>
            <a:pPr indent="0" lvl="0" marL="0" rtl="0" algn="l">
              <a:lnSpc>
                <a:spcPct val="115000"/>
              </a:lnSpc>
              <a:spcBef>
                <a:spcPts val="1600"/>
              </a:spcBef>
              <a:spcAft>
                <a:spcPts val="1600"/>
              </a:spcAft>
              <a:buSzPts val="1600"/>
              <a:buNone/>
            </a:pPr>
            <a:r>
              <a:rPr lang="en-GB"/>
              <a:t>Learn about network performance and routing costs </a:t>
            </a:r>
            <a:endParaRPr/>
          </a:p>
        </p:txBody>
      </p:sp>
      <p:sp>
        <p:nvSpPr>
          <p:cNvPr id="394" name="Google Shape;394;p38"/>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Summary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600"/>
              <a:buNone/>
            </a:pPr>
            <a:r>
              <a:rPr lang="en-GB">
                <a:solidFill>
                  <a:srgbClr val="FFFFFF"/>
                </a:solidFill>
                <a:highlight>
                  <a:srgbClr val="5B5BA5"/>
                </a:highlight>
              </a:rPr>
              <a:t> Scenario 2 </a:t>
            </a:r>
            <a:r>
              <a:rPr lang="en-GB">
                <a:solidFill>
                  <a:srgbClr val="FFFFFF"/>
                </a:solidFill>
              </a:rPr>
              <a:t>.</a:t>
            </a:r>
            <a:endParaRPr>
              <a:solidFill>
                <a:srgbClr val="FFFFFF"/>
              </a:solidFill>
            </a:endParaRPr>
          </a:p>
          <a:p>
            <a:pPr indent="0" lvl="0" marL="0" rtl="0" algn="l">
              <a:lnSpc>
                <a:spcPct val="115000"/>
              </a:lnSpc>
              <a:spcBef>
                <a:spcPts val="600"/>
              </a:spcBef>
              <a:spcAft>
                <a:spcPts val="0"/>
              </a:spcAft>
              <a:buSzPts val="1600"/>
              <a:buNone/>
            </a:pPr>
            <a:r>
              <a:t/>
            </a:r>
            <a:endParaRPr sz="1100">
              <a:solidFill>
                <a:srgbClr val="000000"/>
              </a:solidFill>
            </a:endParaRPr>
          </a:p>
          <a:p>
            <a:pPr indent="0" lvl="0" marL="0" rtl="0" algn="l">
              <a:lnSpc>
                <a:spcPct val="115000"/>
              </a:lnSpc>
              <a:spcBef>
                <a:spcPts val="0"/>
              </a:spcBef>
              <a:spcAft>
                <a:spcPts val="0"/>
              </a:spcAft>
              <a:buSzPts val="1600"/>
              <a:buNone/>
            </a:pPr>
            <a:r>
              <a:rPr lang="en-GB"/>
              <a:t>A shop owner wants to connect multiple wired devices to their network so that they can share resources. Data must only be transferred to the correct device and not broadcast across the network. Which hardware component do you recommend?</a:t>
            </a:r>
            <a:endParaRPr/>
          </a:p>
          <a:p>
            <a:pPr indent="0" lvl="0" marL="0" rtl="0" algn="l">
              <a:lnSpc>
                <a:spcPct val="115000"/>
              </a:lnSpc>
              <a:spcBef>
                <a:spcPts val="0"/>
              </a:spcBef>
              <a:spcAft>
                <a:spcPts val="0"/>
              </a:spcAft>
              <a:buSzPts val="1600"/>
              <a:buNone/>
            </a:pPr>
            <a:r>
              <a:t/>
            </a:r>
            <a:endParaRPr/>
          </a:p>
        </p:txBody>
      </p:sp>
      <p:sp>
        <p:nvSpPr>
          <p:cNvPr id="75" name="Google Shape;75;p12"/>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What do they need? Solutions</a:t>
            </a:r>
            <a:endParaRPr/>
          </a:p>
        </p:txBody>
      </p:sp>
      <p:sp>
        <p:nvSpPr>
          <p:cNvPr id="76" name="Google Shape;76;p12"/>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77" name="Google Shape;77;p12"/>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Starter activity</a:t>
            </a:r>
            <a:endParaRPr/>
          </a:p>
        </p:txBody>
      </p:sp>
      <p:sp>
        <p:nvSpPr>
          <p:cNvPr id="78" name="Google Shape;78;p12"/>
          <p:cNvSpPr/>
          <p:nvPr/>
        </p:nvSpPr>
        <p:spPr>
          <a:xfrm>
            <a:off x="5793250" y="2222700"/>
            <a:ext cx="1712400" cy="698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Quicksand"/>
                <a:ea typeface="Quicksand"/>
                <a:cs typeface="Quicksand"/>
                <a:sym typeface="Quicksand"/>
              </a:rPr>
              <a:t>Switch</a:t>
            </a:r>
            <a:endParaRPr b="1" i="0" sz="1800" u="none" cap="none" strike="noStrike">
              <a:solidFill>
                <a:schemeClr val="lt1"/>
              </a:solidFill>
              <a:latin typeface="Quicksand"/>
              <a:ea typeface="Quicksand"/>
              <a:cs typeface="Quicksand"/>
              <a:sym typeface="Quicks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600"/>
              <a:buNone/>
            </a:pPr>
            <a:r>
              <a:rPr lang="en-GB">
                <a:solidFill>
                  <a:srgbClr val="FFFFFF"/>
                </a:solidFill>
                <a:highlight>
                  <a:srgbClr val="5B5BA5"/>
                </a:highlight>
              </a:rPr>
              <a:t> Explorer task </a:t>
            </a:r>
            <a:r>
              <a:rPr lang="en-GB">
                <a:solidFill>
                  <a:srgbClr val="FFFFFF"/>
                </a:solidFill>
              </a:rPr>
              <a:t>.</a:t>
            </a:r>
            <a:endParaRPr>
              <a:solidFill>
                <a:srgbClr val="FFFFFF"/>
              </a:solidFill>
            </a:endParaRPr>
          </a:p>
          <a:p>
            <a:pPr indent="0" lvl="0" marL="0" rtl="0" algn="l">
              <a:lnSpc>
                <a:spcPct val="115000"/>
              </a:lnSpc>
              <a:spcBef>
                <a:spcPts val="600"/>
              </a:spcBef>
              <a:spcAft>
                <a:spcPts val="0"/>
              </a:spcAft>
              <a:buSzPts val="1600"/>
              <a:buNone/>
            </a:pPr>
            <a:r>
              <a:t/>
            </a:r>
            <a:endParaRPr sz="1100">
              <a:solidFill>
                <a:srgbClr val="000000"/>
              </a:solidFill>
            </a:endParaRPr>
          </a:p>
          <a:p>
            <a:pPr indent="0" lvl="0" marL="0" rtl="0" algn="l">
              <a:lnSpc>
                <a:spcPct val="115000"/>
              </a:lnSpc>
              <a:spcBef>
                <a:spcPts val="0"/>
              </a:spcBef>
              <a:spcAft>
                <a:spcPts val="0"/>
              </a:spcAft>
              <a:buSzPts val="1600"/>
              <a:buNone/>
            </a:pPr>
            <a:r>
              <a:rPr lang="en-GB"/>
              <a:t>Describe the role and function of a wireless access point (WAP).</a:t>
            </a:r>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t/>
            </a:r>
            <a:endParaRPr/>
          </a:p>
        </p:txBody>
      </p:sp>
      <p:sp>
        <p:nvSpPr>
          <p:cNvPr id="84" name="Google Shape;84;p13"/>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What do they need? Solutions</a:t>
            </a:r>
            <a:endParaRPr/>
          </a:p>
        </p:txBody>
      </p:sp>
      <p:sp>
        <p:nvSpPr>
          <p:cNvPr id="85" name="Google Shape;85;p13"/>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86" name="Google Shape;86;p13"/>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Starter activity</a:t>
            </a:r>
            <a:endParaRPr/>
          </a:p>
        </p:txBody>
      </p:sp>
      <p:sp>
        <p:nvSpPr>
          <p:cNvPr id="87" name="Google Shape;87;p13"/>
          <p:cNvSpPr/>
          <p:nvPr/>
        </p:nvSpPr>
        <p:spPr>
          <a:xfrm>
            <a:off x="4649700" y="1673225"/>
            <a:ext cx="4173000" cy="2165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lt1"/>
                </a:solidFill>
                <a:latin typeface="Quicksand"/>
                <a:ea typeface="Quicksand"/>
                <a:cs typeface="Quicksand"/>
                <a:sym typeface="Quicksand"/>
              </a:rPr>
              <a:t>A wireless access point connects to a wired network and provides a wireless network radio signal for wireless devices to connect to. The WAP provides wireless access to the network. </a:t>
            </a:r>
            <a:endParaRPr b="1" i="0" sz="1800" u="none" cap="none" strike="noStrike">
              <a:solidFill>
                <a:schemeClr val="lt1"/>
              </a:solidFill>
              <a:latin typeface="Quicksand"/>
              <a:ea typeface="Quicksand"/>
              <a:cs typeface="Quicksand"/>
              <a:sym typeface="Quicks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1" name="Shape 91"/>
        <p:cNvGrpSpPr/>
        <p:nvPr/>
      </p:nvGrpSpPr>
      <p:grpSpPr>
        <a:xfrm>
          <a:off x="0" y="0"/>
          <a:ext cx="0" cy="0"/>
          <a:chOff x="0" y="0"/>
          <a:chExt cx="0" cy="0"/>
        </a:xfrm>
      </p:grpSpPr>
      <p:sp>
        <p:nvSpPr>
          <p:cNvPr id="92" name="Google Shape;92;p14"/>
          <p:cNvSpPr txBox="1"/>
          <p:nvPr>
            <p:ph idx="1" type="body"/>
          </p:nvPr>
        </p:nvSpPr>
        <p:spPr>
          <a:xfrm>
            <a:off x="310900" y="1017725"/>
            <a:ext cx="8522100" cy="381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In this lesson, you will:</a:t>
            </a:r>
            <a:endParaRPr b="1"/>
          </a:p>
          <a:p>
            <a:pPr indent="-330200" lvl="0" marL="457200" rtl="0" algn="l">
              <a:lnSpc>
                <a:spcPct val="115000"/>
              </a:lnSpc>
              <a:spcBef>
                <a:spcPts val="1000"/>
              </a:spcBef>
              <a:spcAft>
                <a:spcPts val="0"/>
              </a:spcAft>
              <a:buSzPts val="1600"/>
              <a:buChar char="●"/>
            </a:pPr>
            <a:r>
              <a:rPr lang="en-GB"/>
              <a:t>Define a wired and a wireless network</a:t>
            </a:r>
            <a:endParaRPr/>
          </a:p>
          <a:p>
            <a:pPr indent="-330200" lvl="0" marL="457200" rtl="0" algn="l">
              <a:lnSpc>
                <a:spcPct val="115000"/>
              </a:lnSpc>
              <a:spcBef>
                <a:spcPts val="1000"/>
              </a:spcBef>
              <a:spcAft>
                <a:spcPts val="0"/>
              </a:spcAft>
              <a:buSzPts val="1600"/>
              <a:buChar char="●"/>
            </a:pPr>
            <a:r>
              <a:rPr lang="en-GB"/>
              <a:t>Define transmission media</a:t>
            </a:r>
            <a:endParaRPr/>
          </a:p>
          <a:p>
            <a:pPr indent="-330200" lvl="0" marL="457200" rtl="0" algn="l">
              <a:lnSpc>
                <a:spcPct val="115000"/>
              </a:lnSpc>
              <a:spcBef>
                <a:spcPts val="1000"/>
              </a:spcBef>
              <a:spcAft>
                <a:spcPts val="0"/>
              </a:spcAft>
              <a:buSzPts val="1600"/>
              <a:buChar char="●"/>
            </a:pPr>
            <a:r>
              <a:rPr lang="en-GB"/>
              <a:t>Describe the attributes of fibre optic and copper cables used in wired networks</a:t>
            </a:r>
            <a:endParaRPr/>
          </a:p>
          <a:p>
            <a:pPr indent="-330200" lvl="0" marL="457200" rtl="0" algn="l">
              <a:lnSpc>
                <a:spcPct val="115000"/>
              </a:lnSpc>
              <a:spcBef>
                <a:spcPts val="1000"/>
              </a:spcBef>
              <a:spcAft>
                <a:spcPts val="0"/>
              </a:spcAft>
              <a:buSzPts val="1600"/>
              <a:buChar char="●"/>
            </a:pPr>
            <a:r>
              <a:rPr lang="en-GB"/>
              <a:t>Describe Bluetooth as a mode of connection</a:t>
            </a:r>
            <a:endParaRPr/>
          </a:p>
          <a:p>
            <a:pPr indent="-330200" lvl="0" marL="457200" rtl="0" algn="l">
              <a:lnSpc>
                <a:spcPct val="115000"/>
              </a:lnSpc>
              <a:spcBef>
                <a:spcPts val="1000"/>
              </a:spcBef>
              <a:spcAft>
                <a:spcPts val="0"/>
              </a:spcAft>
              <a:buSzPts val="1600"/>
              <a:buChar char="●"/>
            </a:pPr>
            <a:r>
              <a:rPr lang="en-GB"/>
              <a:t>Discuss the advantages and disadvantages of wireless networks compared to wired networks</a:t>
            </a:r>
            <a:endParaRPr/>
          </a:p>
        </p:txBody>
      </p:sp>
      <p:sp>
        <p:nvSpPr>
          <p:cNvPr id="93" name="Google Shape;93;p14"/>
          <p:cNvSpPr txBox="1"/>
          <p:nvPr>
            <p:ph type="title"/>
          </p:nvPr>
        </p:nvSpPr>
        <p:spPr>
          <a:xfrm>
            <a:off x="310900" y="310900"/>
            <a:ext cx="8522100" cy="70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Lesson 5: Wired and wireless transmission media</a:t>
            </a:r>
            <a:endParaRPr b="1">
              <a:latin typeface="Quicksand"/>
              <a:ea typeface="Quicksand"/>
              <a:cs typeface="Quicksand"/>
              <a:sym typeface="Quicksand"/>
            </a:endParaRPr>
          </a:p>
        </p:txBody>
      </p:sp>
      <p:sp>
        <p:nvSpPr>
          <p:cNvPr id="94" name="Google Shape;94;p14"/>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95" name="Google Shape;95;p14"/>
          <p:cNvSpPr txBox="1"/>
          <p:nvPr>
            <p:ph idx="2"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Objectives</a:t>
            </a:r>
            <a:endParaRPr/>
          </a:p>
        </p:txBody>
      </p:sp>
      <p:pic>
        <p:nvPicPr>
          <p:cNvPr id="96" name="Google Shape;96;p14"/>
          <p:cNvPicPr preferRelativeResize="0"/>
          <p:nvPr/>
        </p:nvPicPr>
        <p:blipFill rotWithShape="1">
          <a:blip r:embed="rId3">
            <a:alphaModFix/>
          </a:blip>
          <a:srcRect b="0" l="0" r="0" t="0"/>
          <a:stretch/>
        </p:blipFill>
        <p:spPr>
          <a:xfrm>
            <a:off x="8271300" y="364800"/>
            <a:ext cx="419100" cy="41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0" name="Shape 100"/>
        <p:cNvGrpSpPr/>
        <p:nvPr/>
      </p:nvGrpSpPr>
      <p:grpSpPr>
        <a:xfrm>
          <a:off x="0" y="0"/>
          <a:ext cx="0" cy="0"/>
          <a:chOff x="0" y="0"/>
          <a:chExt cx="0" cy="0"/>
        </a:xfrm>
      </p:grpSpPr>
      <p:sp>
        <p:nvSpPr>
          <p:cNvPr id="101" name="Google Shape;101;p15"/>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GB"/>
              <a:t>In this unit you have explored:</a:t>
            </a:r>
            <a:endParaRPr/>
          </a:p>
          <a:p>
            <a:pPr indent="-330200" lvl="0" marL="457200" rtl="0" algn="l">
              <a:lnSpc>
                <a:spcPct val="115000"/>
              </a:lnSpc>
              <a:spcBef>
                <a:spcPts val="1600"/>
              </a:spcBef>
              <a:spcAft>
                <a:spcPts val="0"/>
              </a:spcAft>
              <a:buSzPts val="1600"/>
              <a:buChar char="●"/>
            </a:pPr>
            <a:r>
              <a:rPr b="1" lang="en-GB"/>
              <a:t>Types </a:t>
            </a:r>
            <a:r>
              <a:rPr lang="en-GB"/>
              <a:t>of networks (PAN, LAN, WAN)</a:t>
            </a:r>
            <a:endParaRPr/>
          </a:p>
          <a:p>
            <a:pPr indent="-330200" lvl="0" marL="457200" rtl="0" algn="l">
              <a:lnSpc>
                <a:spcPct val="115000"/>
              </a:lnSpc>
              <a:spcBef>
                <a:spcPts val="0"/>
              </a:spcBef>
              <a:spcAft>
                <a:spcPts val="0"/>
              </a:spcAft>
              <a:buSzPts val="1600"/>
              <a:buChar char="●"/>
            </a:pPr>
            <a:r>
              <a:rPr lang="en-GB"/>
              <a:t>The </a:t>
            </a:r>
            <a:r>
              <a:rPr b="1" lang="en-GB"/>
              <a:t>peer-to-peer</a:t>
            </a:r>
            <a:r>
              <a:rPr lang="en-GB"/>
              <a:t> and </a:t>
            </a:r>
            <a:r>
              <a:rPr b="1" lang="en-GB"/>
              <a:t>client–server</a:t>
            </a:r>
            <a:r>
              <a:rPr lang="en-GB"/>
              <a:t> models</a:t>
            </a:r>
            <a:endParaRPr/>
          </a:p>
          <a:p>
            <a:pPr indent="-330200" lvl="0" marL="457200" rtl="0" algn="l">
              <a:lnSpc>
                <a:spcPct val="115000"/>
              </a:lnSpc>
              <a:spcBef>
                <a:spcPts val="0"/>
              </a:spcBef>
              <a:spcAft>
                <a:spcPts val="0"/>
              </a:spcAft>
              <a:buSzPts val="1600"/>
              <a:buChar char="●"/>
            </a:pPr>
            <a:r>
              <a:rPr lang="en-GB"/>
              <a:t>Network </a:t>
            </a:r>
            <a:r>
              <a:rPr b="1" lang="en-GB"/>
              <a:t>hardware </a:t>
            </a:r>
            <a:r>
              <a:rPr lang="en-GB"/>
              <a:t>components (hub, switch, etc.)</a:t>
            </a:r>
            <a:endParaRPr/>
          </a:p>
          <a:p>
            <a:pPr indent="-330200" lvl="0" marL="457200" rtl="0" algn="l">
              <a:lnSpc>
                <a:spcPct val="115000"/>
              </a:lnSpc>
              <a:spcBef>
                <a:spcPts val="0"/>
              </a:spcBef>
              <a:spcAft>
                <a:spcPts val="0"/>
              </a:spcAft>
              <a:buSzPts val="1600"/>
              <a:buChar char="●"/>
            </a:pPr>
            <a:r>
              <a:rPr lang="en-GB"/>
              <a:t>Network </a:t>
            </a:r>
            <a:r>
              <a:rPr b="1" lang="en-GB"/>
              <a:t>topologies </a:t>
            </a:r>
            <a:r>
              <a:rPr lang="en-GB"/>
              <a:t>(how networks can be arranged)</a:t>
            </a:r>
            <a:endParaRPr/>
          </a:p>
        </p:txBody>
      </p:sp>
      <p:sp>
        <p:nvSpPr>
          <p:cNvPr id="102" name="Google Shape;102;p15"/>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Recap</a:t>
            </a:r>
            <a:endParaRPr/>
          </a:p>
        </p:txBody>
      </p:sp>
      <p:sp>
        <p:nvSpPr>
          <p:cNvPr id="103" name="Google Shape;103;p15"/>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104" name="Google Shape;104;p15"/>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pic>
        <p:nvPicPr>
          <p:cNvPr id="105" name="Google Shape;105;p15"/>
          <p:cNvPicPr preferRelativeResize="0"/>
          <p:nvPr/>
        </p:nvPicPr>
        <p:blipFill rotWithShape="1">
          <a:blip r:embed="rId3">
            <a:alphaModFix/>
          </a:blip>
          <a:srcRect b="0" l="0" r="0" t="0"/>
          <a:stretch/>
        </p:blipFill>
        <p:spPr>
          <a:xfrm>
            <a:off x="1485213" y="478150"/>
            <a:ext cx="381000" cy="38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9" name="Shape 109"/>
        <p:cNvGrpSpPr/>
        <p:nvPr/>
      </p:nvGrpSpPr>
      <p:grpSpPr>
        <a:xfrm>
          <a:off x="0" y="0"/>
          <a:ext cx="0" cy="0"/>
          <a:chOff x="0" y="0"/>
          <a:chExt cx="0" cy="0"/>
        </a:xfrm>
      </p:grpSpPr>
      <p:sp>
        <p:nvSpPr>
          <p:cNvPr id="110" name="Google Shape;110;p16"/>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GB"/>
              <a:t>You are now going to take a look at the </a:t>
            </a:r>
            <a:r>
              <a:rPr b="1" lang="en-GB"/>
              <a:t>media </a:t>
            </a:r>
            <a:r>
              <a:rPr lang="en-GB"/>
              <a:t>used to transmit data from one device to another. </a:t>
            </a:r>
            <a:endParaRPr/>
          </a:p>
          <a:p>
            <a:pPr indent="0" lvl="0" marL="0" rtl="0" algn="l">
              <a:lnSpc>
                <a:spcPct val="115000"/>
              </a:lnSpc>
              <a:spcBef>
                <a:spcPts val="1600"/>
              </a:spcBef>
              <a:spcAft>
                <a:spcPts val="0"/>
              </a:spcAft>
              <a:buSzPts val="1600"/>
              <a:buNone/>
            </a:pPr>
            <a:r>
              <a:rPr lang="en-GB"/>
              <a:t>This is called </a:t>
            </a:r>
            <a:r>
              <a:rPr b="1" lang="en-GB"/>
              <a:t>transmission media</a:t>
            </a:r>
            <a:r>
              <a:rPr lang="en-GB"/>
              <a:t> and fits into </a:t>
            </a:r>
            <a:r>
              <a:rPr b="1" lang="en-GB"/>
              <a:t>two </a:t>
            </a:r>
            <a:r>
              <a:rPr lang="en-GB"/>
              <a:t>main categories:</a:t>
            </a:r>
            <a:endParaRPr/>
          </a:p>
          <a:p>
            <a:pPr indent="-330200" lvl="0" marL="457200" rtl="0" algn="l">
              <a:lnSpc>
                <a:spcPct val="115000"/>
              </a:lnSpc>
              <a:spcBef>
                <a:spcPts val="1600"/>
              </a:spcBef>
              <a:spcAft>
                <a:spcPts val="0"/>
              </a:spcAft>
              <a:buSzPts val="1600"/>
              <a:buChar char="●"/>
            </a:pPr>
            <a:r>
              <a:rPr lang="en-GB"/>
              <a:t>Wired</a:t>
            </a:r>
            <a:endParaRPr/>
          </a:p>
          <a:p>
            <a:pPr indent="-330200" lvl="0" marL="457200" rtl="0" algn="l">
              <a:lnSpc>
                <a:spcPct val="115000"/>
              </a:lnSpc>
              <a:spcBef>
                <a:spcPts val="0"/>
              </a:spcBef>
              <a:spcAft>
                <a:spcPts val="0"/>
              </a:spcAft>
              <a:buSzPts val="1600"/>
              <a:buChar char="●"/>
            </a:pPr>
            <a:r>
              <a:rPr lang="en-GB"/>
              <a:t>Wireless</a:t>
            </a:r>
            <a:endParaRPr/>
          </a:p>
        </p:txBody>
      </p:sp>
      <p:sp>
        <p:nvSpPr>
          <p:cNvPr id="111" name="Google Shape;111;p16"/>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Transmission media</a:t>
            </a:r>
            <a:endParaRPr/>
          </a:p>
        </p:txBody>
      </p:sp>
      <p:sp>
        <p:nvSpPr>
          <p:cNvPr id="112" name="Google Shape;112;p16"/>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113" name="Google Shape;113;p16"/>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pic>
        <p:nvPicPr>
          <p:cNvPr id="114" name="Google Shape;114;p16"/>
          <p:cNvPicPr preferRelativeResize="0"/>
          <p:nvPr/>
        </p:nvPicPr>
        <p:blipFill rotWithShape="1">
          <a:blip r:embed="rId3">
            <a:alphaModFix/>
          </a:blip>
          <a:srcRect b="0" l="0" r="0" t="0"/>
          <a:stretch/>
        </p:blipFill>
        <p:spPr>
          <a:xfrm>
            <a:off x="5070698" y="1544000"/>
            <a:ext cx="1300351" cy="792400"/>
          </a:xfrm>
          <a:prstGeom prst="rect">
            <a:avLst/>
          </a:prstGeom>
          <a:noFill/>
          <a:ln>
            <a:noFill/>
          </a:ln>
        </p:spPr>
      </p:pic>
      <p:pic>
        <p:nvPicPr>
          <p:cNvPr id="115" name="Google Shape;115;p16"/>
          <p:cNvPicPr preferRelativeResize="0"/>
          <p:nvPr/>
        </p:nvPicPr>
        <p:blipFill rotWithShape="1">
          <a:blip r:embed="rId3">
            <a:alphaModFix/>
          </a:blip>
          <a:srcRect b="0" l="0" r="0" t="0"/>
          <a:stretch/>
        </p:blipFill>
        <p:spPr>
          <a:xfrm>
            <a:off x="7265998" y="1544000"/>
            <a:ext cx="1300351" cy="792400"/>
          </a:xfrm>
          <a:prstGeom prst="rect">
            <a:avLst/>
          </a:prstGeom>
          <a:noFill/>
          <a:ln>
            <a:noFill/>
          </a:ln>
        </p:spPr>
      </p:pic>
      <p:cxnSp>
        <p:nvCxnSpPr>
          <p:cNvPr id="116" name="Google Shape;116;p16"/>
          <p:cNvCxnSpPr/>
          <p:nvPr/>
        </p:nvCxnSpPr>
        <p:spPr>
          <a:xfrm>
            <a:off x="6367475" y="2313525"/>
            <a:ext cx="927900" cy="0"/>
          </a:xfrm>
          <a:prstGeom prst="straightConnector1">
            <a:avLst/>
          </a:prstGeom>
          <a:noFill/>
          <a:ln cap="flat" cmpd="sng" w="9525">
            <a:solidFill>
              <a:srgbClr val="000000"/>
            </a:solidFill>
            <a:prstDash val="solid"/>
            <a:round/>
            <a:headEnd len="sm" w="sm" type="none"/>
            <a:tailEnd len="sm" w="sm" type="none"/>
          </a:ln>
        </p:spPr>
      </p:cxnSp>
      <p:cxnSp>
        <p:nvCxnSpPr>
          <p:cNvPr id="117" name="Google Shape;117;p16"/>
          <p:cNvCxnSpPr/>
          <p:nvPr/>
        </p:nvCxnSpPr>
        <p:spPr>
          <a:xfrm rot="10800000">
            <a:off x="6845303" y="2406050"/>
            <a:ext cx="0" cy="317400"/>
          </a:xfrm>
          <a:prstGeom prst="straightConnector1">
            <a:avLst/>
          </a:prstGeom>
          <a:noFill/>
          <a:ln cap="flat" cmpd="sng" w="9525">
            <a:solidFill>
              <a:schemeClr val="dk1"/>
            </a:solidFill>
            <a:prstDash val="solid"/>
            <a:round/>
            <a:headEnd len="sm" w="sm" type="none"/>
            <a:tailEnd len="med" w="med" type="triangle"/>
          </a:ln>
        </p:spPr>
      </p:cxnSp>
      <p:sp>
        <p:nvSpPr>
          <p:cNvPr id="118" name="Google Shape;118;p16"/>
          <p:cNvSpPr txBox="1"/>
          <p:nvPr/>
        </p:nvSpPr>
        <p:spPr>
          <a:xfrm>
            <a:off x="5467625" y="2784125"/>
            <a:ext cx="2727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600"/>
              <a:buFont typeface="Arial"/>
              <a:buNone/>
            </a:pPr>
            <a:r>
              <a:rPr b="1" i="0" lang="en-GB" sz="1600" u="none" cap="none" strike="noStrike">
                <a:solidFill>
                  <a:schemeClr val="dk1"/>
                </a:solidFill>
                <a:latin typeface="Quicksand"/>
                <a:ea typeface="Quicksand"/>
                <a:cs typeface="Quicksand"/>
                <a:sym typeface="Quicksand"/>
              </a:rPr>
              <a:t>Wired transmission media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2" name="Shape 122"/>
        <p:cNvGrpSpPr/>
        <p:nvPr/>
      </p:nvGrpSpPr>
      <p:grpSpPr>
        <a:xfrm>
          <a:off x="0" y="0"/>
          <a:ext cx="0" cy="0"/>
          <a:chOff x="0" y="0"/>
          <a:chExt cx="0" cy="0"/>
        </a:xfrm>
      </p:grpSpPr>
      <p:sp>
        <p:nvSpPr>
          <p:cNvPr id="123" name="Google Shape;123;p17"/>
          <p:cNvSpPr txBox="1"/>
          <p:nvPr>
            <p:ph idx="1" type="body"/>
          </p:nvPr>
        </p:nvSpPr>
        <p:spPr>
          <a:xfrm>
            <a:off x="310900" y="1170124"/>
            <a:ext cx="4096500" cy="36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b="1" lang="en-GB"/>
              <a:t>Wired transmission media</a:t>
            </a:r>
            <a:r>
              <a:rPr lang="en-GB"/>
              <a:t> is a physical </a:t>
            </a:r>
            <a:r>
              <a:rPr b="1" lang="en-GB"/>
              <a:t>cable </a:t>
            </a:r>
            <a:r>
              <a:rPr lang="en-GB"/>
              <a:t>that connects one device to another. </a:t>
            </a:r>
            <a:endParaRPr/>
          </a:p>
          <a:p>
            <a:pPr indent="0" lvl="0" marL="0" rtl="0" algn="l">
              <a:lnSpc>
                <a:spcPct val="115000"/>
              </a:lnSpc>
              <a:spcBef>
                <a:spcPts val="1600"/>
              </a:spcBef>
              <a:spcAft>
                <a:spcPts val="1600"/>
              </a:spcAft>
              <a:buSzPts val="1600"/>
              <a:buNone/>
            </a:pPr>
            <a:r>
              <a:rPr lang="en-GB"/>
              <a:t>This is often shown as a </a:t>
            </a:r>
            <a:r>
              <a:rPr b="1" lang="en-GB"/>
              <a:t>solid </a:t>
            </a:r>
            <a:r>
              <a:rPr lang="en-GB"/>
              <a:t>or a </a:t>
            </a:r>
            <a:r>
              <a:rPr b="1" lang="en-GB"/>
              <a:t>long dashed</a:t>
            </a:r>
            <a:r>
              <a:rPr lang="en-GB"/>
              <a:t> </a:t>
            </a:r>
            <a:r>
              <a:rPr b="1" lang="en-GB"/>
              <a:t>line</a:t>
            </a:r>
            <a:r>
              <a:rPr lang="en-GB"/>
              <a:t> in a graph or a diagram. </a:t>
            </a:r>
            <a:endParaRPr/>
          </a:p>
        </p:txBody>
      </p:sp>
      <p:sp>
        <p:nvSpPr>
          <p:cNvPr id="124" name="Google Shape;124;p17"/>
          <p:cNvSpPr txBox="1"/>
          <p:nvPr>
            <p:ph type="title"/>
          </p:nvPr>
        </p:nvSpPr>
        <p:spPr>
          <a:xfrm>
            <a:off x="310900" y="319600"/>
            <a:ext cx="85212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Wired transmission media</a:t>
            </a:r>
            <a:endParaRPr/>
          </a:p>
        </p:txBody>
      </p:sp>
      <p:sp>
        <p:nvSpPr>
          <p:cNvPr id="125" name="Google Shape;125;p17"/>
          <p:cNvSpPr txBox="1"/>
          <p:nvPr>
            <p:ph idx="12" type="sldNum"/>
          </p:nvPr>
        </p:nvSpPr>
        <p:spPr>
          <a:xfrm>
            <a:off x="8832200" y="4829300"/>
            <a:ext cx="311700" cy="3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GB"/>
              <a:t>‹#›</a:t>
            </a:fld>
            <a:endParaRPr/>
          </a:p>
        </p:txBody>
      </p:sp>
      <p:sp>
        <p:nvSpPr>
          <p:cNvPr id="126" name="Google Shape;126;p17"/>
          <p:cNvSpPr txBox="1"/>
          <p:nvPr>
            <p:ph idx="3" type="subTitle"/>
          </p:nvPr>
        </p:nvSpPr>
        <p:spPr>
          <a:xfrm>
            <a:off x="5257800" y="0"/>
            <a:ext cx="3564900" cy="3141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600"/>
              <a:buNone/>
            </a:pPr>
            <a:r>
              <a:rPr lang="en-GB"/>
              <a:t>Activity 1</a:t>
            </a:r>
            <a:endParaRPr/>
          </a:p>
        </p:txBody>
      </p:sp>
      <p:cxnSp>
        <p:nvCxnSpPr>
          <p:cNvPr id="127" name="Google Shape;127;p17"/>
          <p:cNvCxnSpPr/>
          <p:nvPr/>
        </p:nvCxnSpPr>
        <p:spPr>
          <a:xfrm>
            <a:off x="5319600" y="1633550"/>
            <a:ext cx="2398800" cy="0"/>
          </a:xfrm>
          <a:prstGeom prst="straightConnector1">
            <a:avLst/>
          </a:prstGeom>
          <a:noFill/>
          <a:ln cap="flat" cmpd="sng" w="38100">
            <a:solidFill>
              <a:schemeClr val="dk1"/>
            </a:solidFill>
            <a:prstDash val="solid"/>
            <a:round/>
            <a:headEnd len="sm" w="sm" type="none"/>
            <a:tailEnd len="sm" w="sm" type="none"/>
          </a:ln>
        </p:spPr>
      </p:cxnSp>
      <p:cxnSp>
        <p:nvCxnSpPr>
          <p:cNvPr id="128" name="Google Shape;128;p17"/>
          <p:cNvCxnSpPr/>
          <p:nvPr/>
        </p:nvCxnSpPr>
        <p:spPr>
          <a:xfrm>
            <a:off x="5319600" y="2249400"/>
            <a:ext cx="2496000" cy="900"/>
          </a:xfrm>
          <a:prstGeom prst="straightConnector1">
            <a:avLst/>
          </a:prstGeom>
          <a:noFill/>
          <a:ln cap="flat" cmpd="sng" w="38100">
            <a:solidFill>
              <a:schemeClr val="dk1"/>
            </a:solidFill>
            <a:prstDash val="lgDash"/>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CCE Slides">
  <a:themeElements>
    <a:clrScheme name="Simple Light">
      <a:dk1>
        <a:srgbClr val="5B5BA5"/>
      </a:dk1>
      <a:lt1>
        <a:srgbClr val="FFFFFF"/>
      </a:lt1>
      <a:dk2>
        <a:srgbClr val="E9E9F3"/>
      </a:dk2>
      <a:lt2>
        <a:srgbClr val="F2F6FC"/>
      </a:lt2>
      <a:accent1>
        <a:srgbClr val="E9F7FC"/>
      </a:accent1>
      <a:accent2>
        <a:srgbClr val="FFEFDA"/>
      </a:accent2>
      <a:accent3>
        <a:srgbClr val="ECF8F5"/>
      </a:accent3>
      <a:accent4>
        <a:srgbClr val="FEF2F6"/>
      </a:accent4>
      <a:accent5>
        <a:srgbClr val="E6E6EA"/>
      </a:accent5>
      <a:accent6>
        <a:srgbClr val="F0F6ED"/>
      </a:accent6>
      <a:hlink>
        <a:srgbClr val="3197A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