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Quicksand"/>
      <p:regular r:id="rId61"/>
      <p:bold r:id="rId62"/>
    </p:embeddedFont>
    <p:embeddedFont>
      <p:font typeface="Roboto Mono"/>
      <p:regular r:id="rId63"/>
      <p:bold r:id="rId64"/>
      <p:italic r:id="rId65"/>
      <p:boldItalic r:id="rId66"/>
    </p:embeddedFont>
    <p:embeddedFont>
      <p:font typeface="Quicksand Medium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503DD2-FC97-42FF-B880-6AE853631D55}">
  <a:tblStyle styleId="{6E503DD2-FC97-42FF-B880-6AE853631D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49D7992-F047-4C62-B01D-34306F1157A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Quicksand-bold.fntdata"/><Relationship Id="rId61" Type="http://schemas.openxmlformats.org/officeDocument/2006/relationships/font" Target="fonts/Quicksand-regular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68" Type="http://schemas.openxmlformats.org/officeDocument/2006/relationships/font" Target="fonts/QuicksandMedium-bold.fntdata"/><Relationship Id="rId23" Type="http://schemas.openxmlformats.org/officeDocument/2006/relationships/slide" Target="slides/slide18.xml"/><Relationship Id="rId67" Type="http://schemas.openxmlformats.org/officeDocument/2006/relationships/font" Target="fonts/QuicksandMedium-regular.fntdata"/><Relationship Id="rId60" Type="http://schemas.openxmlformats.org/officeDocument/2006/relationships/font" Target="fonts/Robo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italic.fntdata"/><Relationship Id="rId14" Type="http://schemas.openxmlformats.org/officeDocument/2006/relationships/slide" Target="slides/slide9.xml"/><Relationship Id="rId58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blank-car-game-game-sprite-racing-1299404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blank-car-game-game-sprite-racing-1299404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laptop-pc-computer-technology-2243898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martphone-hands-screen-407108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network-cables-network-connector-494648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martphone-hands-screen-407108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smartphone-hands-screen-407108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photos/network-cables-network-connector-494648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blank-car-game-game-sprite-racing-1299404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30-11-2021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Car graphic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https://pixabay.com/vectors/blank-car-game-game-sprite-racing-1299404/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Car graphic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https://pixabay.com/vectors/blank-car-game-game-sprite-racing-1299404/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Animation source: Raspberry Pi Foundation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Laptop 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https://pixabay.com/vectors/laptop-pc-computer-technology-2243898/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https://pixabay.com/photos/smartphone-hands-screen-407108/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https://pixabay.com/photos/network-cables-network-connector-494648/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https://pixabay.com/photos/smartphone-hands-screen-407108/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Image source: </a:t>
            </a:r>
            <a:r>
              <a:rPr lang="en-GB" u="sng">
                <a:solidFill>
                  <a:srgbClr val="3197A8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https://pixabay.com/photos/smartphone-hands-screen-407108/</a:t>
            </a:r>
            <a:r>
              <a:rPr lang="en-GB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https://pixabay.com/photos/network-cables-network-connector-494648/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Car graphic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https://pixabay.com/vectors/blank-car-game-game-sprite-racing-1299404/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  <a:defRPr b="0" i="0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6: Network performance and routing costs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26875" y="33837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Mack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If three of the lanes close, then this ‘lowers the bandwidth’ of the motorway.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Now, only one car can pass through the network at a time.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‘bandwidth’ of the motorway is now just </a:t>
            </a:r>
            <a:r>
              <a:rPr b="1" lang="en-GB"/>
              <a:t>one car per second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 sz="1400"/>
              <a:t>Note that this is an analogy. In reality, the cable doesn’t get thicker when the bandwidth is increased. </a:t>
            </a:r>
            <a:endParaRPr sz="1400"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Bandwidth: the motorway example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09492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93960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78427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762895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49977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83505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58359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66741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75123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3352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4105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4858100"/>
            <a:ext cx="655824" cy="32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5273225" y="2398200"/>
            <a:ext cx="3954525" cy="762000"/>
            <a:chOff x="5273225" y="2398200"/>
            <a:chExt cx="3954525" cy="762000"/>
          </a:xfrm>
        </p:grpSpPr>
        <p:cxnSp>
          <p:nvCxnSpPr>
            <p:cNvPr id="160" name="Google Shape;160;p18"/>
            <p:cNvCxnSpPr/>
            <p:nvPr/>
          </p:nvCxnSpPr>
          <p:spPr>
            <a:xfrm>
              <a:off x="5294275" y="2398200"/>
              <a:ext cx="28335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8"/>
            <p:cNvCxnSpPr/>
            <p:nvPr/>
          </p:nvCxnSpPr>
          <p:spPr>
            <a:xfrm>
              <a:off x="5273225" y="3160200"/>
              <a:ext cx="28545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8"/>
            <p:cNvCxnSpPr/>
            <p:nvPr/>
          </p:nvCxnSpPr>
          <p:spPr>
            <a:xfrm>
              <a:off x="8190323" y="2412225"/>
              <a:ext cx="0" cy="7152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dot"/>
              <a:round/>
              <a:headEnd len="med" w="med" type="stealth"/>
              <a:tailEnd len="med" w="med" type="stealth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8438450" y="2569725"/>
              <a:ext cx="78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1 sec</a:t>
              </a:r>
              <a:endPara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375" y="405473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Bandwidth</a:t>
            </a:r>
            <a:r>
              <a:rPr lang="en-GB"/>
              <a:t> isn’t just used for </a:t>
            </a:r>
            <a:r>
              <a:rPr b="1" lang="en-GB"/>
              <a:t>downloads</a:t>
            </a:r>
            <a:r>
              <a:rPr lang="en-GB"/>
              <a:t>, it also includes </a:t>
            </a:r>
            <a:r>
              <a:rPr b="1" lang="en-GB"/>
              <a:t>uploads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Typically, more bandwidth is given for downloads but this can be changed if required.  </a:t>
            </a:r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Bandwidth: uploads and downloads</a:t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10800000">
            <a:off x="509492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GB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b="1" i="0" sz="3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93960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78427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762895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↓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>
            <a:off x="49977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83505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58359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66741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75123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03538" y="29039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818338" y="29039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927138" y="2903900"/>
            <a:ext cx="655824" cy="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Bandwidth is typically measured in </a:t>
            </a:r>
            <a:r>
              <a:rPr b="1" lang="en-GB"/>
              <a:t>megabits per second</a:t>
            </a:r>
            <a:r>
              <a:rPr lang="en-GB"/>
              <a:t> (Mbps) or </a:t>
            </a:r>
            <a:r>
              <a:rPr b="1" lang="en-GB"/>
              <a:t>gigabits per second</a:t>
            </a:r>
            <a:r>
              <a:rPr lang="en-GB"/>
              <a:t> (Gbps).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Each transmission media type has a maximum bandwidth.</a:t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Here is a list of </a:t>
            </a:r>
            <a:r>
              <a:rPr b="1" lang="en-GB"/>
              <a:t>common transmission media</a:t>
            </a:r>
            <a:r>
              <a:rPr lang="en-GB"/>
              <a:t> types and their </a:t>
            </a:r>
            <a:r>
              <a:rPr b="1" lang="en-GB"/>
              <a:t>typical </a:t>
            </a:r>
            <a:r>
              <a:rPr lang="en-GB"/>
              <a:t>bandwidth measurements.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</a:t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39525" y="4247600"/>
            <a:ext cx="3765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Note that these measurements can vary. These are for illustrative purposes only.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4294000"/>
            <a:ext cx="428625" cy="42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1"/>
          <p:cNvGraphicFramePr/>
          <p:nvPr/>
        </p:nvGraphicFramePr>
        <p:xfrm>
          <a:off x="46594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{6E503DD2-FC97-42FF-B880-6AE853631D55}</a:tableStyleId>
              </a:tblPr>
              <a:tblGrid>
                <a:gridCol w="2819475"/>
                <a:gridCol w="1343825"/>
              </a:tblGrid>
              <a:tr h="43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Transmission media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Copper cable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10/100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Fibre optics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Gbps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WiFi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600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Bluetooth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4615175" y="2052550"/>
            <a:ext cx="4068600" cy="3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Fibre optics</a:t>
            </a:r>
            <a:r>
              <a:rPr lang="en-GB"/>
              <a:t> has the </a:t>
            </a:r>
            <a:r>
              <a:rPr b="1" lang="en-GB"/>
              <a:t>highest maximum bandwidth</a:t>
            </a:r>
            <a:r>
              <a:rPr lang="en-GB"/>
              <a:t>, making it an excellent option for networks with high amounts of traffic.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46594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{6E503DD2-FC97-42FF-B880-6AE853631D55}</a:tableStyleId>
              </a:tblPr>
              <a:tblGrid>
                <a:gridCol w="2819475"/>
                <a:gridCol w="1343825"/>
              </a:tblGrid>
              <a:tr h="43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Transmission media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Copper cable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10/100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Fibre optics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Gbps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WiFi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600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Bluetooth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 Mbps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395925" y="1289300"/>
            <a:ext cx="4668600" cy="1989900"/>
          </a:xfrm>
          <a:prstGeom prst="rect">
            <a:avLst/>
          </a:prstGeom>
          <a:solidFill>
            <a:srgbClr val="49498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>
                <a:solidFill>
                  <a:schemeClr val="lt1"/>
                </a:solidFill>
              </a:rPr>
              <a:t>Bandwidth </a:t>
            </a:r>
            <a:r>
              <a:rPr lang="en-GB">
                <a:solidFill>
                  <a:schemeClr val="lt1"/>
                </a:solidFill>
              </a:rPr>
              <a:t>is a term used to describe the </a:t>
            </a:r>
            <a:r>
              <a:rPr b="1" lang="en-GB">
                <a:solidFill>
                  <a:schemeClr val="lt1"/>
                </a:solidFill>
              </a:rPr>
              <a:t>amount</a:t>
            </a:r>
            <a:r>
              <a:rPr lang="en-GB">
                <a:solidFill>
                  <a:schemeClr val="lt1"/>
                </a:solidFill>
              </a:rPr>
              <a:t> of data that can be transferred within a defined time period.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For example,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>
                <a:solidFill>
                  <a:schemeClr val="lt1"/>
                </a:solidFill>
              </a:rPr>
              <a:t>10 megabits of data per second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Bandwidth: recap</a:t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513" y="4781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Latency</a:t>
            </a:r>
            <a:r>
              <a:rPr lang="en-GB"/>
              <a:t> is the delay from the time a signal is </a:t>
            </a:r>
            <a:r>
              <a:rPr b="1" lang="en-GB"/>
              <a:t>sent</a:t>
            </a:r>
            <a:r>
              <a:rPr lang="en-GB"/>
              <a:t> to when it is </a:t>
            </a:r>
            <a:r>
              <a:rPr b="1" lang="en-GB"/>
              <a:t>received</a:t>
            </a:r>
            <a:r>
              <a:rPr lang="en-GB"/>
              <a:t>. </a:t>
            </a:r>
            <a:endParaRPr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Latency</a:t>
            </a:r>
            <a:endParaRPr/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700" y="1289300"/>
            <a:ext cx="3645400" cy="10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Data travels across a network using </a:t>
            </a:r>
            <a:r>
              <a:rPr b="1" lang="en-GB"/>
              <a:t>signals</a:t>
            </a:r>
            <a:r>
              <a:rPr lang="en-GB"/>
              <a:t>. These can be light pulses, radio waves, or electrical pulses.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Each type of </a:t>
            </a:r>
            <a:r>
              <a:rPr b="1" lang="en-GB"/>
              <a:t>transmission media</a:t>
            </a:r>
            <a:r>
              <a:rPr lang="en-GB"/>
              <a:t> has a maximum distance that the signal can travel before the signal quality is lost.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This maximum distance is called the </a:t>
            </a:r>
            <a:r>
              <a:rPr b="1" lang="en-GB"/>
              <a:t>range</a:t>
            </a:r>
            <a:r>
              <a:rPr lang="en-GB"/>
              <a:t>. </a:t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Range</a:t>
            </a:r>
            <a:endParaRPr/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" name="Google Shape;240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4979550" y="1170125"/>
            <a:ext cx="37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1 0 1</a:t>
            </a:r>
            <a:r>
              <a:rPr b="0" i="0" lang="en-GB" sz="1600" u="none" cap="none" strike="noStrike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1 1 1 </a:t>
            </a:r>
            <a:r>
              <a:rPr b="0" i="0" lang="en-GB" sz="16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0 0 0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GB" sz="16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1 1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GB" sz="1600" u="none" cap="none" strike="noStrike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0 1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GB" sz="1600" u="none" cap="none" strike="noStrike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0 1</a:t>
            </a:r>
            <a:endParaRPr b="0" i="0" sz="1600" u="none" cap="none" strike="noStrike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range </a:t>
            </a:r>
            <a:r>
              <a:rPr lang="en-GB"/>
              <a:t>needs to be considered carefully when deciding which transmission media to use in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Here is a list of transmission media and their maximum range.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Again, you can see that </a:t>
            </a:r>
            <a:r>
              <a:rPr b="1" lang="en-GB"/>
              <a:t>fibre optics</a:t>
            </a:r>
            <a:r>
              <a:rPr lang="en-GB"/>
              <a:t> comes out on top for its range.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Range</a:t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50" name="Google Shape;250;p26"/>
          <p:cNvGraphicFramePr/>
          <p:nvPr/>
        </p:nvGraphicFramePr>
        <p:xfrm>
          <a:off x="46698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{6E503DD2-FC97-42FF-B880-6AE853631D55}</a:tableStyleId>
              </a:tblPr>
              <a:tblGrid>
                <a:gridCol w="2819475"/>
                <a:gridCol w="1343825"/>
              </a:tblGrid>
              <a:tr h="43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Transmission media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b="1"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Copper cable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 metres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Fibre optics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 km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WiFi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 metres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Radio signals used with Bluetooth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494985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 metres</a:t>
                      </a:r>
                      <a:endParaRPr sz="1400" u="none" cap="none" strike="noStrike">
                        <a:solidFill>
                          <a:srgbClr val="494985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number of </a:t>
            </a:r>
            <a:r>
              <a:rPr b="1" lang="en-GB"/>
              <a:t>devices </a:t>
            </a:r>
            <a:r>
              <a:rPr lang="en-GB"/>
              <a:t>connected to a network will affect the </a:t>
            </a:r>
            <a:r>
              <a:rPr b="1" lang="en-GB"/>
              <a:t>network performance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because each device will take a share of the </a:t>
            </a:r>
            <a:r>
              <a:rPr b="1" lang="en-GB"/>
              <a:t>bandwidth </a:t>
            </a:r>
            <a:r>
              <a:rPr lang="en-GB"/>
              <a:t>available and the network traffic.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might have noticed this if you have ever tried to use free internet or mobile data in a crowded area, like at a concert. </a:t>
            </a:r>
            <a:endParaRPr/>
          </a:p>
        </p:txBody>
      </p:sp>
      <p:sp>
        <p:nvSpPr>
          <p:cNvPr id="256" name="Google Shape;256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Number of devices</a:t>
            </a:r>
            <a:endParaRPr/>
          </a:p>
        </p:txBody>
      </p: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25" y="1170125"/>
            <a:ext cx="3928176" cy="26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Question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List </a:t>
            </a:r>
            <a:r>
              <a:rPr b="1" lang="en-GB"/>
              <a:t>two </a:t>
            </a:r>
            <a:r>
              <a:rPr lang="en-GB"/>
              <a:t>types of </a:t>
            </a:r>
            <a:r>
              <a:rPr b="1" lang="en-GB"/>
              <a:t>wired </a:t>
            </a:r>
            <a:r>
              <a:rPr lang="en-GB"/>
              <a:t>transmission media.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Which one performs better over long distances?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two types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With </a:t>
            </a:r>
            <a:r>
              <a:rPr b="1" lang="en-GB"/>
              <a:t>each new device</a:t>
            </a:r>
            <a:r>
              <a:rPr lang="en-GB"/>
              <a:t> that tries to access the free internet connection, the data transfer rate </a:t>
            </a:r>
            <a:r>
              <a:rPr b="1" lang="en-GB"/>
              <a:t>reduces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Eventually, there are so many devices trying to share the same network that it becomes almost impossible to download or upload any data. </a:t>
            </a:r>
            <a:endParaRPr/>
          </a:p>
        </p:txBody>
      </p:sp>
      <p:sp>
        <p:nvSpPr>
          <p:cNvPr id="265" name="Google Shape;265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Number of devices</a:t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25" y="1170125"/>
            <a:ext cx="3928176" cy="26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When creating a new network, it is important to consider the maximum number of devices that will use the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It is also a good idea to future proof the network in case more devices are added later on. </a:t>
            </a:r>
            <a:endParaRPr/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Number of devices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6" name="Google Shape;276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225" y="1170125"/>
            <a:ext cx="3928176" cy="26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Use the </a:t>
            </a:r>
            <a:r>
              <a:rPr b="1" lang="en-GB"/>
              <a:t>activity 1 sheet</a:t>
            </a:r>
            <a:r>
              <a:rPr lang="en-GB"/>
              <a:t> to match the key factors to their descriptions. </a:t>
            </a:r>
            <a:endParaRPr/>
          </a:p>
        </p:txBody>
      </p:sp>
      <p:sp>
        <p:nvSpPr>
          <p:cNvPr id="283" name="Google Shape;28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</a:t>
            </a:r>
            <a:endParaRPr/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274" y="1170125"/>
            <a:ext cx="3887425" cy="3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descriptions: solutions</a:t>
            </a:r>
            <a:endParaRPr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294" name="Google Shape;294;p31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{649D7992-F047-4C62-B01D-34306F1157AF}</a:tableStyleId>
              </a:tblPr>
              <a:tblGrid>
                <a:gridCol w="2438675"/>
                <a:gridCol w="1758125"/>
                <a:gridCol w="4324400"/>
              </a:tblGrid>
              <a:tr h="3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Key factor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maximum distance that a signal can travel before it degrades (is lost).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Latency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Each user on a network shares the bandwidth. The more users, the less bandwidth each individual user will have.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amount of data that can be transferred within a defined time period.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devices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time delay from the time data is sent to when it is received.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descriptions: solutions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02" name="Google Shape;302;p32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{649D7992-F047-4C62-B01D-34306F1157AF}</a:tableStyleId>
              </a:tblPr>
              <a:tblGrid>
                <a:gridCol w="2438675"/>
                <a:gridCol w="1758125"/>
                <a:gridCol w="4324400"/>
              </a:tblGrid>
              <a:tr h="3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Key factor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maximum distance that a signal can travel before it degrades (is lost).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Latency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Each user on a network shares the bandwidth. The more users, the less bandwidth each individual user will have.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amount of data that can be transferred within a defined time period.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devices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time delay from the time data is sent to when it is received.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2"/>
          <p:cNvSpPr/>
          <p:nvPr/>
        </p:nvSpPr>
        <p:spPr>
          <a:xfrm>
            <a:off x="2805550" y="19432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4405750" y="34672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32"/>
          <p:cNvCxnSpPr>
            <a:endCxn id="304" idx="2"/>
          </p:cNvCxnSpPr>
          <p:nvPr/>
        </p:nvCxnSpPr>
        <p:spPr>
          <a:xfrm>
            <a:off x="2854150" y="1967525"/>
            <a:ext cx="1551600" cy="151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descriptions: solutions</a:t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13" name="Google Shape;313;p33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{649D7992-F047-4C62-B01D-34306F1157AF}</a:tableStyleId>
              </a:tblPr>
              <a:tblGrid>
                <a:gridCol w="2438675"/>
                <a:gridCol w="1758125"/>
                <a:gridCol w="4324400"/>
              </a:tblGrid>
              <a:tr h="3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Key factor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maximum distance that a signal can travel before it degrades (is lost).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Latency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Each user on a network shares the bandwidth. The more users, the less bandwidth each individual user will have.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amount of data that can be transferred within a defined time period.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devices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time delay from the time data is sent to when it is received.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33"/>
          <p:cNvSpPr/>
          <p:nvPr/>
        </p:nvSpPr>
        <p:spPr>
          <a:xfrm>
            <a:off x="2805550" y="24004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4405750" y="40006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33"/>
          <p:cNvCxnSpPr>
            <a:stCxn id="314" idx="6"/>
            <a:endCxn id="315" idx="2"/>
          </p:cNvCxnSpPr>
          <p:nvPr/>
        </p:nvCxnSpPr>
        <p:spPr>
          <a:xfrm>
            <a:off x="2842150" y="2418725"/>
            <a:ext cx="1563600" cy="160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descriptions: solutions</a:t>
            </a:r>
            <a:endParaRPr/>
          </a:p>
        </p:txBody>
      </p:sp>
      <p:sp>
        <p:nvSpPr>
          <p:cNvPr id="322" name="Google Shape;322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24" name="Google Shape;324;p34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{649D7992-F047-4C62-B01D-34306F1157AF}</a:tableStyleId>
              </a:tblPr>
              <a:tblGrid>
                <a:gridCol w="2438675"/>
                <a:gridCol w="1758125"/>
                <a:gridCol w="4324400"/>
              </a:tblGrid>
              <a:tr h="3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Key factor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maximum distance that a signal can travel before it degrades (is lost).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Latency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Each user on a network shares the bandwidth. The more users, the less bandwidth each individual user will have.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amount of data that can be transferred within a defined time period.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devices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time delay from the time data is sent to when it is received.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4"/>
          <p:cNvSpPr/>
          <p:nvPr/>
        </p:nvSpPr>
        <p:spPr>
          <a:xfrm>
            <a:off x="2805550" y="34672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4405750" y="19432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34"/>
          <p:cNvCxnSpPr>
            <a:stCxn id="325" idx="6"/>
            <a:endCxn id="326" idx="2"/>
          </p:cNvCxnSpPr>
          <p:nvPr/>
        </p:nvCxnSpPr>
        <p:spPr>
          <a:xfrm flipH="1" rot="10800000">
            <a:off x="2842150" y="1961525"/>
            <a:ext cx="1563600" cy="152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Match the descriptions: solutions</a:t>
            </a:r>
            <a:endParaRPr/>
          </a:p>
        </p:txBody>
      </p:sp>
      <p:sp>
        <p:nvSpPr>
          <p:cNvPr id="333" name="Google Shape;333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335" name="Google Shape;335;p35"/>
          <p:cNvGraphicFramePr/>
          <p:nvPr/>
        </p:nvGraphicFramePr>
        <p:xfrm>
          <a:off x="3109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{649D7992-F047-4C62-B01D-34306F1157AF}</a:tableStyleId>
              </a:tblPr>
              <a:tblGrid>
                <a:gridCol w="2438675"/>
                <a:gridCol w="1758125"/>
                <a:gridCol w="4324400"/>
              </a:tblGrid>
              <a:tr h="38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Key factor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 b="1" sz="17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Bandwidth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maximum distance that a signal can travel before it degrades (is lost).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Latency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Each user on a network shares the bandwidth. The more users, the less bandwidth each individual user will have.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Range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amount of data that can be transferred within a defined time period.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Number of devices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time delay from the time data is sent to when it is received.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35"/>
          <p:cNvSpPr/>
          <p:nvPr/>
        </p:nvSpPr>
        <p:spPr>
          <a:xfrm>
            <a:off x="2805550" y="400062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389100" y="2680375"/>
            <a:ext cx="36600" cy="36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35"/>
          <p:cNvCxnSpPr>
            <a:stCxn id="336" idx="6"/>
            <a:endCxn id="337" idx="2"/>
          </p:cNvCxnSpPr>
          <p:nvPr/>
        </p:nvCxnSpPr>
        <p:spPr>
          <a:xfrm flipH="1" rot="10800000">
            <a:off x="2842150" y="2698625"/>
            <a:ext cx="1547100" cy="13203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It is possible to </a:t>
            </a:r>
            <a:r>
              <a:rPr b="1" lang="en-GB"/>
              <a:t>calculate </a:t>
            </a:r>
            <a:r>
              <a:rPr lang="en-GB"/>
              <a:t>how long a file will take to </a:t>
            </a:r>
            <a:r>
              <a:rPr b="1" lang="en-GB"/>
              <a:t>transmit </a:t>
            </a:r>
            <a:r>
              <a:rPr lang="en-GB"/>
              <a:t>from one location to another on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If you know the </a:t>
            </a:r>
            <a:r>
              <a:rPr b="1" lang="en-GB"/>
              <a:t>size of the file</a:t>
            </a:r>
            <a:r>
              <a:rPr lang="en-GB"/>
              <a:t> (in bits) and the </a:t>
            </a:r>
            <a:r>
              <a:rPr b="1" lang="en-GB"/>
              <a:t>speed</a:t>
            </a:r>
            <a:r>
              <a:rPr lang="en-GB"/>
              <a:t> of the network (in bits per second), then you can calculate the </a:t>
            </a:r>
            <a:r>
              <a:rPr b="1" lang="en-GB"/>
              <a:t>time </a:t>
            </a:r>
            <a:r>
              <a:rPr lang="en-GB"/>
              <a:t>it takes. </a:t>
            </a:r>
            <a:endParaRPr/>
          </a:p>
        </p:txBody>
      </p:sp>
      <p:sp>
        <p:nvSpPr>
          <p:cNvPr id="344" name="Google Shape;344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Calculating file transfer time</a:t>
            </a:r>
            <a:endParaRPr/>
          </a:p>
        </p:txBody>
      </p:sp>
      <p:sp>
        <p:nvSpPr>
          <p:cNvPr id="345" name="Google Shape;345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310900" y="1170125"/>
            <a:ext cx="4480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the </a:t>
            </a:r>
            <a:r>
              <a:rPr b="1" lang="en-GB"/>
              <a:t>formula </a:t>
            </a:r>
            <a:r>
              <a:rPr lang="en-GB"/>
              <a:t>that you can use: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 sz="1400"/>
              <a:t>time</a:t>
            </a:r>
            <a:r>
              <a:rPr lang="en-GB" sz="1400"/>
              <a:t> </a:t>
            </a:r>
            <a:r>
              <a:rPr b="1" lang="en-GB" sz="1400"/>
              <a:t>=</a:t>
            </a:r>
            <a:r>
              <a:rPr lang="en-GB" sz="1400"/>
              <a:t> </a:t>
            </a:r>
            <a:r>
              <a:rPr b="1" lang="en-GB" sz="1400"/>
              <a:t>size of file</a:t>
            </a:r>
            <a:r>
              <a:rPr lang="en-GB" sz="1400"/>
              <a:t> (in bits) </a:t>
            </a:r>
            <a:r>
              <a:rPr b="1" lang="en-GB" sz="1400"/>
              <a:t>÷ network speed</a:t>
            </a:r>
            <a:r>
              <a:rPr lang="en-GB" sz="1400"/>
              <a:t> (in bits) </a:t>
            </a:r>
            <a:endParaRPr sz="1400"/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Calculating file transfer time</a:t>
            </a:r>
            <a:endParaRPr/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4" name="Google Shape;354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55" name="Google Shape;3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750" y="482900"/>
            <a:ext cx="361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Two types of wired transmission media are: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Copper cables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Fibre optic cables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Explorer task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Fibre optic cable performs better over long distances.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List two types</a:t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2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10900" y="1170125"/>
            <a:ext cx="4480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the </a:t>
            </a:r>
            <a:r>
              <a:rPr b="1" lang="en-GB"/>
              <a:t>formula </a:t>
            </a:r>
            <a:r>
              <a:rPr lang="en-GB"/>
              <a:t>that you can use: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 sz="1400"/>
              <a:t>time</a:t>
            </a:r>
            <a:r>
              <a:rPr lang="en-GB" sz="1400"/>
              <a:t> </a:t>
            </a:r>
            <a:r>
              <a:rPr b="1" lang="en-GB" sz="1400"/>
              <a:t>=</a:t>
            </a:r>
            <a:r>
              <a:rPr lang="en-GB" sz="1400"/>
              <a:t> </a:t>
            </a:r>
            <a:r>
              <a:rPr b="1" lang="en-GB" sz="1400"/>
              <a:t>size of file</a:t>
            </a:r>
            <a:r>
              <a:rPr lang="en-GB" sz="1400"/>
              <a:t> (in bits) </a:t>
            </a:r>
            <a:r>
              <a:rPr b="1" lang="en-GB" sz="1400"/>
              <a:t>÷ network speed</a:t>
            </a:r>
            <a:r>
              <a:rPr lang="en-GB" sz="1400"/>
              <a:t> (in bits)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If the </a:t>
            </a:r>
            <a:r>
              <a:rPr b="1" lang="en-GB"/>
              <a:t>size </a:t>
            </a:r>
            <a:r>
              <a:rPr lang="en-GB"/>
              <a:t>of the file is </a:t>
            </a:r>
            <a:r>
              <a:rPr b="1" lang="en-GB"/>
              <a:t>100 bits</a:t>
            </a:r>
            <a:r>
              <a:rPr lang="en-GB"/>
              <a:t> and the network </a:t>
            </a:r>
            <a:r>
              <a:rPr b="1" lang="en-GB"/>
              <a:t>speed </a:t>
            </a:r>
            <a:r>
              <a:rPr lang="en-GB"/>
              <a:t>is </a:t>
            </a:r>
            <a:r>
              <a:rPr b="1" lang="en-GB"/>
              <a:t>2 bits</a:t>
            </a:r>
            <a:r>
              <a:rPr lang="en-GB"/>
              <a:t> per second then the formula is: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 sz="1400"/>
              <a:t>time</a:t>
            </a:r>
            <a:r>
              <a:rPr lang="en-GB" sz="1400"/>
              <a:t> </a:t>
            </a:r>
            <a:r>
              <a:rPr b="1" lang="en-GB" sz="1400"/>
              <a:t>=</a:t>
            </a:r>
            <a:r>
              <a:rPr lang="en-GB" sz="1400"/>
              <a:t> </a:t>
            </a:r>
            <a:r>
              <a:rPr b="1" lang="en-GB" sz="1400"/>
              <a:t>100 ÷ 2</a:t>
            </a:r>
            <a:r>
              <a:rPr lang="en-GB" sz="1400"/>
              <a:t> </a:t>
            </a:r>
            <a:endParaRPr sz="1400"/>
          </a:p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Calculating file transfer time</a:t>
            </a:r>
            <a:endParaRPr/>
          </a:p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750" y="482900"/>
            <a:ext cx="361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310900" y="1170125"/>
            <a:ext cx="4480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This is the </a:t>
            </a:r>
            <a:r>
              <a:rPr b="1" lang="en-GB"/>
              <a:t>formula </a:t>
            </a:r>
            <a:r>
              <a:rPr lang="en-GB"/>
              <a:t>that you can use: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 sz="1400"/>
              <a:t>time</a:t>
            </a:r>
            <a:r>
              <a:rPr lang="en-GB" sz="1400"/>
              <a:t> </a:t>
            </a:r>
            <a:r>
              <a:rPr b="1" lang="en-GB" sz="1400"/>
              <a:t>=</a:t>
            </a:r>
            <a:r>
              <a:rPr lang="en-GB" sz="1400"/>
              <a:t> </a:t>
            </a:r>
            <a:r>
              <a:rPr b="1" lang="en-GB" sz="1400"/>
              <a:t>size of file</a:t>
            </a:r>
            <a:r>
              <a:rPr lang="en-GB" sz="1400"/>
              <a:t> (in bits) </a:t>
            </a:r>
            <a:r>
              <a:rPr b="1" lang="en-GB" sz="1400"/>
              <a:t>÷ network speed</a:t>
            </a:r>
            <a:r>
              <a:rPr lang="en-GB" sz="1400"/>
              <a:t> (in bits)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If the </a:t>
            </a:r>
            <a:r>
              <a:rPr b="1" lang="en-GB"/>
              <a:t>size </a:t>
            </a:r>
            <a:r>
              <a:rPr lang="en-GB"/>
              <a:t>of the file is </a:t>
            </a:r>
            <a:r>
              <a:rPr b="1" lang="en-GB"/>
              <a:t>100 bits</a:t>
            </a:r>
            <a:r>
              <a:rPr lang="en-GB"/>
              <a:t> and the network </a:t>
            </a:r>
            <a:r>
              <a:rPr b="1" lang="en-GB"/>
              <a:t>speed </a:t>
            </a:r>
            <a:r>
              <a:rPr lang="en-GB"/>
              <a:t>is </a:t>
            </a:r>
            <a:r>
              <a:rPr b="1" lang="en-GB"/>
              <a:t>2 bits</a:t>
            </a:r>
            <a:r>
              <a:rPr lang="en-GB"/>
              <a:t> per second then the formula is: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 sz="1400"/>
              <a:t>time = 100 ÷ 2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 sz="1400"/>
              <a:t>time = 50 seconds</a:t>
            </a:r>
            <a:endParaRPr b="1" sz="1400"/>
          </a:p>
        </p:txBody>
      </p:sp>
      <p:sp>
        <p:nvSpPr>
          <p:cNvPr id="370" name="Google Shape;370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Calculating file transfer time</a:t>
            </a:r>
            <a:endParaRPr/>
          </a:p>
        </p:txBody>
      </p:sp>
      <p:sp>
        <p:nvSpPr>
          <p:cNvPr id="371" name="Google Shape;371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750" y="482900"/>
            <a:ext cx="361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310900" y="1170125"/>
            <a:ext cx="4480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50 seconds</a:t>
            </a:r>
            <a:r>
              <a:rPr lang="en-GB"/>
              <a:t> to transmit </a:t>
            </a:r>
            <a:r>
              <a:rPr b="1" lang="en-GB"/>
              <a:t>100 bits of data</a:t>
            </a:r>
            <a:r>
              <a:rPr lang="en-GB"/>
              <a:t> is very </a:t>
            </a:r>
            <a:r>
              <a:rPr b="1" lang="en-GB"/>
              <a:t>slow </a:t>
            </a:r>
            <a:r>
              <a:rPr lang="en-GB"/>
              <a:t>with today’s technology.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Most speeds are measured in </a:t>
            </a:r>
            <a:r>
              <a:rPr b="1" lang="en-GB"/>
              <a:t>megabits </a:t>
            </a:r>
            <a:r>
              <a:rPr lang="en-GB"/>
              <a:t>or </a:t>
            </a:r>
            <a:r>
              <a:rPr b="1" lang="en-GB"/>
              <a:t>gigabits </a:t>
            </a:r>
            <a:r>
              <a:rPr lang="en-GB"/>
              <a:t>and file sizes can be extremely large. </a:t>
            </a:r>
            <a:endParaRPr/>
          </a:p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Calculating file transfer time</a:t>
            </a:r>
            <a:endParaRPr/>
          </a:p>
        </p:txBody>
      </p:sp>
      <p:sp>
        <p:nvSpPr>
          <p:cNvPr id="380" name="Google Shape;380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310900" y="1170125"/>
            <a:ext cx="4480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Use the </a:t>
            </a:r>
            <a:r>
              <a:rPr b="1" lang="en-GB"/>
              <a:t>activity 2 sheet</a:t>
            </a:r>
            <a:r>
              <a:rPr lang="en-GB"/>
              <a:t> to calculate the file transfer times based on the scenarios given.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will need to </a:t>
            </a:r>
            <a:r>
              <a:rPr b="1" lang="en-GB"/>
              <a:t>convert</a:t>
            </a:r>
            <a:r>
              <a:rPr lang="en-GB"/>
              <a:t> the measurements of storage to calculate your answers. Use the </a:t>
            </a:r>
            <a:r>
              <a:rPr b="1" lang="en-GB"/>
              <a:t>example </a:t>
            </a:r>
            <a:r>
              <a:rPr lang="en-GB"/>
              <a:t>on the first page to </a:t>
            </a:r>
            <a:r>
              <a:rPr b="1" lang="en-GB"/>
              <a:t>support </a:t>
            </a:r>
            <a:r>
              <a:rPr lang="en-GB"/>
              <a:t>you with this. </a:t>
            </a:r>
            <a:endParaRPr/>
          </a:p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Calculate the file transfer time</a:t>
            </a:r>
            <a:endParaRPr/>
          </a:p>
        </p:txBody>
      </p:sp>
      <p:sp>
        <p:nvSpPr>
          <p:cNvPr id="388" name="Google Shape;388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9" name="Google Shape;389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300" y="1023200"/>
            <a:ext cx="2927117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Networks can have many </a:t>
            </a:r>
            <a:r>
              <a:rPr b="1" lang="en-GB"/>
              <a:t>nodes </a:t>
            </a:r>
            <a:r>
              <a:rPr lang="en-GB"/>
              <a:t>and  </a:t>
            </a:r>
            <a:r>
              <a:rPr b="1" lang="en-GB"/>
              <a:t>connection </a:t>
            </a:r>
            <a:r>
              <a:rPr lang="en-GB"/>
              <a:t>types.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Nodes </a:t>
            </a:r>
            <a:r>
              <a:rPr lang="en-GB"/>
              <a:t>can be made up of different device types like routers or switches.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b="1" lang="en-GB"/>
              <a:t>Connections </a:t>
            </a:r>
            <a:r>
              <a:rPr lang="en-GB"/>
              <a:t>can be made up of varying </a:t>
            </a:r>
            <a:r>
              <a:rPr b="1" lang="en-GB"/>
              <a:t>transmission media</a:t>
            </a:r>
            <a:r>
              <a:rPr lang="en-GB"/>
              <a:t> like wireless connections and fibre optic cables. </a:t>
            </a:r>
            <a:endParaRPr/>
          </a:p>
        </p:txBody>
      </p:sp>
      <p:sp>
        <p:nvSpPr>
          <p:cNvPr id="396" name="Google Shape;396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397" name="Google Shape;397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8" name="Google Shape;398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42"/>
          <p:cNvCxnSpPr>
            <a:stCxn id="400" idx="6"/>
            <a:endCxn id="401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42"/>
          <p:cNvCxnSpPr>
            <a:stCxn id="399" idx="7"/>
            <a:endCxn id="400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42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2"/>
          <p:cNvCxnSpPr>
            <a:stCxn id="404" idx="4"/>
            <a:endCxn id="399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42"/>
          <p:cNvCxnSpPr>
            <a:stCxn id="404" idx="6"/>
            <a:endCxn id="400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2"/>
          <p:cNvCxnSpPr>
            <a:stCxn id="399" idx="6"/>
            <a:endCxn id="405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2"/>
          <p:cNvCxnSpPr>
            <a:stCxn id="400" idx="4"/>
            <a:endCxn id="405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42"/>
          <p:cNvCxnSpPr>
            <a:stCxn id="400" idx="5"/>
            <a:endCxn id="406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42"/>
          <p:cNvCxnSpPr>
            <a:stCxn id="406" idx="0"/>
            <a:endCxn id="401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42"/>
          <p:cNvCxnSpPr>
            <a:stCxn id="405" idx="6"/>
            <a:endCxn id="406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 network’s main function is to provide the infrastructure for </a:t>
            </a:r>
            <a:r>
              <a:rPr b="1" lang="en-GB"/>
              <a:t>sharing data and resources</a:t>
            </a:r>
            <a:r>
              <a:rPr lang="en-GB"/>
              <a:t> with other devices on that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In order to be able to share data, it needs to know </a:t>
            </a:r>
            <a:r>
              <a:rPr b="1" lang="en-GB"/>
              <a:t>where </a:t>
            </a:r>
            <a:r>
              <a:rPr lang="en-GB"/>
              <a:t>it should transmit the data to and </a:t>
            </a:r>
            <a:r>
              <a:rPr b="1" lang="en-GB"/>
              <a:t>which route</a:t>
            </a:r>
            <a:r>
              <a:rPr lang="en-GB"/>
              <a:t> to take. </a:t>
            </a:r>
            <a:endParaRPr/>
          </a:p>
        </p:txBody>
      </p:sp>
      <p:sp>
        <p:nvSpPr>
          <p:cNvPr id="419" name="Google Shape;419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420" name="Google Shape;420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43"/>
          <p:cNvCxnSpPr>
            <a:stCxn id="423" idx="6"/>
            <a:endCxn id="424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43"/>
          <p:cNvCxnSpPr>
            <a:stCxn id="422" idx="7"/>
            <a:endCxn id="423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43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43"/>
          <p:cNvCxnSpPr>
            <a:stCxn id="427" idx="4"/>
            <a:endCxn id="422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43"/>
          <p:cNvCxnSpPr>
            <a:stCxn id="427" idx="6"/>
            <a:endCxn id="423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3"/>
          <p:cNvCxnSpPr>
            <a:stCxn id="422" idx="6"/>
            <a:endCxn id="428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43"/>
          <p:cNvCxnSpPr>
            <a:stCxn id="423" idx="4"/>
            <a:endCxn id="428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3"/>
          <p:cNvCxnSpPr>
            <a:stCxn id="423" idx="5"/>
            <a:endCxn id="429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43"/>
          <p:cNvCxnSpPr>
            <a:stCxn id="429" idx="0"/>
            <a:endCxn id="424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3"/>
          <p:cNvCxnSpPr>
            <a:stCxn id="428" idx="6"/>
            <a:endCxn id="429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order for the network to determine the best route for transmitting data, it uses </a:t>
            </a:r>
            <a:r>
              <a:rPr b="1" lang="en-GB"/>
              <a:t>routing protocols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Routing protocols</a:t>
            </a:r>
            <a:r>
              <a:rPr lang="en-GB"/>
              <a:t> are rules used to calculate the best routes for routing traffic.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2" name="Google Shape;442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4" name="Google Shape;444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44"/>
          <p:cNvCxnSpPr>
            <a:stCxn id="446" idx="6"/>
            <a:endCxn id="447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44"/>
          <p:cNvCxnSpPr>
            <a:stCxn id="445" idx="7"/>
            <a:endCxn id="446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44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4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453;p44"/>
          <p:cNvCxnSpPr>
            <a:stCxn id="450" idx="4"/>
            <a:endCxn id="445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44"/>
          <p:cNvCxnSpPr>
            <a:stCxn id="450" idx="6"/>
            <a:endCxn id="446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44"/>
          <p:cNvCxnSpPr>
            <a:stCxn id="445" idx="6"/>
            <a:endCxn id="451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44"/>
          <p:cNvCxnSpPr>
            <a:stCxn id="446" idx="4"/>
            <a:endCxn id="451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44"/>
          <p:cNvCxnSpPr>
            <a:stCxn id="446" idx="5"/>
            <a:endCxn id="452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44"/>
          <p:cNvCxnSpPr>
            <a:stCxn id="452" idx="0"/>
            <a:endCxn id="447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44"/>
          <p:cNvCxnSpPr>
            <a:stCxn id="451" idx="6"/>
            <a:endCxn id="452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Measures </a:t>
            </a:r>
            <a:r>
              <a:rPr lang="en-GB"/>
              <a:t>are used to calculate the ‘</a:t>
            </a:r>
            <a:r>
              <a:rPr b="1" lang="en-GB"/>
              <a:t>cost</a:t>
            </a:r>
            <a:r>
              <a:rPr lang="en-GB"/>
              <a:t>’</a:t>
            </a:r>
            <a:r>
              <a:rPr b="1" lang="en-GB"/>
              <a:t> </a:t>
            </a:r>
            <a:r>
              <a:rPr lang="en-GB"/>
              <a:t>of each link in the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Cost </a:t>
            </a:r>
            <a:r>
              <a:rPr lang="en-GB"/>
              <a:t>refers to the time taken, the bandwidth available, and several other factors across each link.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45"/>
          <p:cNvCxnSpPr>
            <a:stCxn id="469" idx="6"/>
            <a:endCxn id="470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45"/>
          <p:cNvCxnSpPr>
            <a:stCxn id="468" idx="7"/>
            <a:endCxn id="469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45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5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5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45"/>
          <p:cNvCxnSpPr>
            <a:stCxn id="473" idx="4"/>
            <a:endCxn id="468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45"/>
          <p:cNvCxnSpPr>
            <a:stCxn id="473" idx="6"/>
            <a:endCxn id="469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45"/>
          <p:cNvCxnSpPr>
            <a:stCxn id="468" idx="6"/>
            <a:endCxn id="474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45"/>
          <p:cNvCxnSpPr>
            <a:stCxn id="469" idx="4"/>
            <a:endCxn id="474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45"/>
          <p:cNvCxnSpPr>
            <a:stCxn id="469" idx="5"/>
            <a:endCxn id="475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45"/>
          <p:cNvCxnSpPr>
            <a:stCxn id="475" idx="0"/>
            <a:endCxn id="470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45"/>
          <p:cNvCxnSpPr>
            <a:stCxn id="474" idx="6"/>
            <a:endCxn id="475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45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order to select the best route, an </a:t>
            </a:r>
            <a:r>
              <a:rPr b="1" lang="en-GB"/>
              <a:t>algorithm </a:t>
            </a:r>
            <a:r>
              <a:rPr lang="en-GB"/>
              <a:t>will use these </a:t>
            </a:r>
            <a:r>
              <a:rPr b="1" lang="en-GB"/>
              <a:t>link costs</a:t>
            </a:r>
            <a:r>
              <a:rPr lang="en-GB"/>
              <a:t> to calculate the </a:t>
            </a:r>
            <a:r>
              <a:rPr b="1" lang="en-GB"/>
              <a:t>lowest cost route, </a:t>
            </a:r>
            <a:r>
              <a:rPr lang="en-GB"/>
              <a:t>by</a:t>
            </a:r>
            <a:r>
              <a:rPr b="1" lang="en-GB"/>
              <a:t> </a:t>
            </a:r>
            <a:r>
              <a:rPr lang="en-GB"/>
              <a:t>adding together each of the link costs of the route.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498" name="Google Shape;498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9" name="Google Shape;499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46"/>
          <p:cNvCxnSpPr>
            <a:stCxn id="501" idx="6"/>
            <a:endCxn id="502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46"/>
          <p:cNvCxnSpPr>
            <a:stCxn id="500" idx="7"/>
            <a:endCxn id="501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46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6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6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46"/>
          <p:cNvCxnSpPr>
            <a:stCxn id="505" idx="4"/>
            <a:endCxn id="500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46"/>
          <p:cNvCxnSpPr>
            <a:stCxn id="505" idx="6"/>
            <a:endCxn id="501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46"/>
          <p:cNvCxnSpPr>
            <a:stCxn id="500" idx="6"/>
            <a:endCxn id="506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46"/>
          <p:cNvCxnSpPr>
            <a:stCxn id="501" idx="4"/>
            <a:endCxn id="506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46"/>
          <p:cNvCxnSpPr>
            <a:stCxn id="501" idx="5"/>
            <a:endCxn id="507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46"/>
          <p:cNvCxnSpPr>
            <a:stCxn id="507" idx="0"/>
            <a:endCxn id="502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46"/>
          <p:cNvCxnSpPr>
            <a:stCxn id="506" idx="6"/>
            <a:endCxn id="507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46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46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9" name="Google Shape;519;p46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0" name="Google Shape;520;p46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1" name="Google Shape;521;p46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2" name="Google Shape;522;p46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3" name="Google Shape;523;p46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4" name="Google Shape;524;p46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one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+ 5 =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531" name="Google Shape;531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2" name="Google Shape;532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7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7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47"/>
          <p:cNvCxnSpPr>
            <a:stCxn id="534" idx="6"/>
            <a:endCxn id="535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47"/>
          <p:cNvCxnSpPr>
            <a:stCxn id="533" idx="7"/>
            <a:endCxn id="534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47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47"/>
          <p:cNvCxnSpPr>
            <a:stCxn id="538" idx="4"/>
            <a:endCxn id="533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47"/>
          <p:cNvCxnSpPr>
            <a:stCxn id="538" idx="6"/>
            <a:endCxn id="534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47"/>
          <p:cNvCxnSpPr>
            <a:stCxn id="533" idx="6"/>
            <a:endCxn id="539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47"/>
          <p:cNvCxnSpPr>
            <a:stCxn id="534" idx="4"/>
            <a:endCxn id="539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47"/>
          <p:cNvCxnSpPr>
            <a:stCxn id="534" idx="5"/>
            <a:endCxn id="540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47"/>
          <p:cNvCxnSpPr>
            <a:stCxn id="540" idx="0"/>
            <a:endCxn id="535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47"/>
          <p:cNvCxnSpPr>
            <a:stCxn id="539" idx="6"/>
            <a:endCxn id="540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47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 will: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Describe the factors that affect network performance (bandwidth, range, latency, number of devices)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Determine how network speeds are measured and construct expressions involving file size, transmission rate, and time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Determine methods of routing traffic on a network and calculate routing costs</a:t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6: Network performance and routing costs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one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+ 5 =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two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+ 3 + 6 = 14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63" name="Google Shape;563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564" name="Google Shape;564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5" name="Google Shape;565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66" name="Google Shape;566;p48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8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8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8"/>
          <p:cNvCxnSpPr>
            <a:stCxn id="567" idx="6"/>
            <a:endCxn id="568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48"/>
          <p:cNvCxnSpPr>
            <a:stCxn id="566" idx="7"/>
            <a:endCxn id="567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48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8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48"/>
          <p:cNvCxnSpPr>
            <a:stCxn id="571" idx="4"/>
            <a:endCxn id="566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48"/>
          <p:cNvCxnSpPr>
            <a:stCxn id="571" idx="6"/>
            <a:endCxn id="567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48"/>
          <p:cNvCxnSpPr>
            <a:stCxn id="566" idx="6"/>
            <a:endCxn id="572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48"/>
          <p:cNvCxnSpPr>
            <a:stCxn id="567" idx="4"/>
            <a:endCxn id="572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8"/>
          <p:cNvCxnSpPr>
            <a:stCxn id="567" idx="5"/>
            <a:endCxn id="573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48"/>
          <p:cNvCxnSpPr>
            <a:stCxn id="573" idx="0"/>
            <a:endCxn id="568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48"/>
          <p:cNvCxnSpPr>
            <a:stCxn id="572" idx="6"/>
            <a:endCxn id="573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48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2" name="Google Shape;582;p48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3" name="Google Shape;583;p48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4" name="Google Shape;584;p48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5" name="Google Shape;585;p48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6" name="Google Shape;586;p48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7" name="Google Shape;587;p48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0" name="Google Shape;590;p48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one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+ 5 =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two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+ 3 + 6 = 14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three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3 + 6 = 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597" name="Google Shape;597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8" name="Google Shape;598;p4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9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9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49"/>
          <p:cNvCxnSpPr>
            <a:stCxn id="600" idx="6"/>
            <a:endCxn id="601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49"/>
          <p:cNvCxnSpPr>
            <a:stCxn id="599" idx="7"/>
            <a:endCxn id="600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49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9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49"/>
          <p:cNvCxnSpPr>
            <a:stCxn id="604" idx="4"/>
            <a:endCxn id="599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49"/>
          <p:cNvCxnSpPr>
            <a:stCxn id="604" idx="6"/>
            <a:endCxn id="600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49"/>
          <p:cNvCxnSpPr>
            <a:stCxn id="599" idx="6"/>
            <a:endCxn id="605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49"/>
          <p:cNvCxnSpPr>
            <a:stCxn id="600" idx="4"/>
            <a:endCxn id="605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49"/>
          <p:cNvCxnSpPr>
            <a:stCxn id="600" idx="5"/>
            <a:endCxn id="606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49"/>
          <p:cNvCxnSpPr>
            <a:stCxn id="606" idx="0"/>
            <a:endCxn id="601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49"/>
          <p:cNvCxnSpPr>
            <a:stCxn id="605" idx="6"/>
            <a:endCxn id="606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49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3" name="Google Shape;623;p49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one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+ 5 = </a:t>
            </a:r>
            <a:r>
              <a:rPr b="1" lang="en-GB"/>
              <a:t>10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two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5 + 3 + 6 = </a:t>
            </a:r>
            <a:r>
              <a:rPr b="1" lang="en-GB"/>
              <a:t>14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three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3 + 6 = </a:t>
            </a:r>
            <a:r>
              <a:rPr b="1" lang="en-GB"/>
              <a:t>9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29" name="Google Shape;629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630" name="Google Shape;630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1" name="Google Shape;631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50"/>
          <p:cNvCxnSpPr>
            <a:stCxn id="633" idx="6"/>
            <a:endCxn id="634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50"/>
          <p:cNvCxnSpPr>
            <a:stCxn id="632" idx="7"/>
            <a:endCxn id="633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50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0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50"/>
          <p:cNvCxnSpPr>
            <a:stCxn id="637" idx="4"/>
            <a:endCxn id="632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50"/>
          <p:cNvCxnSpPr>
            <a:stCxn id="637" idx="6"/>
            <a:endCxn id="633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50"/>
          <p:cNvCxnSpPr>
            <a:stCxn id="632" idx="6"/>
            <a:endCxn id="638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50"/>
          <p:cNvCxnSpPr>
            <a:stCxn id="633" idx="4"/>
            <a:endCxn id="638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50"/>
          <p:cNvCxnSpPr>
            <a:stCxn id="633" idx="5"/>
            <a:endCxn id="639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50"/>
          <p:cNvCxnSpPr>
            <a:stCxn id="639" idx="0"/>
            <a:endCxn id="634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50"/>
          <p:cNvCxnSpPr>
            <a:stCxn id="638" idx="6"/>
            <a:endCxn id="639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50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9" name="Google Shape;649;p50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0" name="Google Shape;650;p50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1" name="Google Shape;651;p50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2" name="Google Shape;652;p50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6" name="Google Shape;656;p50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7" name="Google Shape;657;p50"/>
          <p:cNvSpPr txBox="1"/>
          <p:nvPr/>
        </p:nvSpPr>
        <p:spPr>
          <a:xfrm>
            <a:off x="1221625" y="362623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Route three</a:t>
            </a:r>
            <a:r>
              <a:rPr lang="en-GB"/>
              <a:t> has the lowest cost so this route is used to transmit the data.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Routing traffic on a network</a:t>
            </a:r>
            <a:endParaRPr/>
          </a:p>
        </p:txBody>
      </p:sp>
      <p:sp>
        <p:nvSpPr>
          <p:cNvPr id="664" name="Google Shape;664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5" name="Google Shape;665;p5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285169" y="2967357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1"/>
          <p:cNvSpPr/>
          <p:nvPr/>
        </p:nvSpPr>
        <p:spPr>
          <a:xfrm>
            <a:off x="6445086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1"/>
          <p:cNvSpPr/>
          <p:nvPr/>
        </p:nvSpPr>
        <p:spPr>
          <a:xfrm>
            <a:off x="8189912" y="1787869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51"/>
          <p:cNvCxnSpPr>
            <a:stCxn id="667" idx="6"/>
            <a:endCxn id="668" idx="2"/>
          </p:cNvCxnSpPr>
          <p:nvPr/>
        </p:nvCxnSpPr>
        <p:spPr>
          <a:xfrm>
            <a:off x="6705186" y="1917919"/>
            <a:ext cx="14847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51"/>
          <p:cNvCxnSpPr>
            <a:stCxn id="666" idx="7"/>
            <a:endCxn id="667" idx="3"/>
          </p:cNvCxnSpPr>
          <p:nvPr/>
        </p:nvCxnSpPr>
        <p:spPr>
          <a:xfrm flipH="1" rot="10800000">
            <a:off x="5507178" y="2009748"/>
            <a:ext cx="975900" cy="995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51"/>
          <p:cNvSpPr/>
          <p:nvPr/>
        </p:nvSpPr>
        <p:spPr>
          <a:xfrm>
            <a:off x="5155150" y="1660525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1"/>
          <p:cNvSpPr/>
          <p:nvPr/>
        </p:nvSpPr>
        <p:spPr>
          <a:xfrm>
            <a:off x="6803531" y="3110262"/>
            <a:ext cx="260100" cy="260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1"/>
          <p:cNvSpPr/>
          <p:nvPr/>
        </p:nvSpPr>
        <p:spPr>
          <a:xfrm>
            <a:off x="7803064" y="2786196"/>
            <a:ext cx="260100" cy="2601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51"/>
          <p:cNvCxnSpPr>
            <a:stCxn id="671" idx="4"/>
            <a:endCxn id="666" idx="0"/>
          </p:cNvCxnSpPr>
          <p:nvPr/>
        </p:nvCxnSpPr>
        <p:spPr>
          <a:xfrm>
            <a:off x="5285200" y="1920625"/>
            <a:ext cx="129900" cy="104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5" name="Google Shape;675;p51"/>
          <p:cNvCxnSpPr>
            <a:stCxn id="671" idx="6"/>
            <a:endCxn id="667" idx="2"/>
          </p:cNvCxnSpPr>
          <p:nvPr/>
        </p:nvCxnSpPr>
        <p:spPr>
          <a:xfrm>
            <a:off x="5415250" y="1790575"/>
            <a:ext cx="1029900" cy="127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51"/>
          <p:cNvCxnSpPr>
            <a:stCxn id="666" idx="6"/>
            <a:endCxn id="672" idx="2"/>
          </p:cNvCxnSpPr>
          <p:nvPr/>
        </p:nvCxnSpPr>
        <p:spPr>
          <a:xfrm>
            <a:off x="5545269" y="3097407"/>
            <a:ext cx="1258200" cy="1428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7" name="Google Shape;677;p51"/>
          <p:cNvCxnSpPr>
            <a:stCxn id="667" idx="4"/>
            <a:endCxn id="672" idx="0"/>
          </p:cNvCxnSpPr>
          <p:nvPr/>
        </p:nvCxnSpPr>
        <p:spPr>
          <a:xfrm>
            <a:off x="6575136" y="2047969"/>
            <a:ext cx="358500" cy="1062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51"/>
          <p:cNvCxnSpPr>
            <a:stCxn id="667" idx="5"/>
            <a:endCxn id="673" idx="1"/>
          </p:cNvCxnSpPr>
          <p:nvPr/>
        </p:nvCxnSpPr>
        <p:spPr>
          <a:xfrm>
            <a:off x="6667095" y="2009878"/>
            <a:ext cx="1174200" cy="8145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51"/>
          <p:cNvCxnSpPr>
            <a:stCxn id="673" idx="0"/>
            <a:endCxn id="668" idx="3"/>
          </p:cNvCxnSpPr>
          <p:nvPr/>
        </p:nvCxnSpPr>
        <p:spPr>
          <a:xfrm flipH="1" rot="10800000">
            <a:off x="7933114" y="2009796"/>
            <a:ext cx="294900" cy="776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51"/>
          <p:cNvCxnSpPr>
            <a:stCxn id="672" idx="6"/>
            <a:endCxn id="673" idx="3"/>
          </p:cNvCxnSpPr>
          <p:nvPr/>
        </p:nvCxnSpPr>
        <p:spPr>
          <a:xfrm flipH="1" rot="10800000">
            <a:off x="7063631" y="3008112"/>
            <a:ext cx="777600" cy="2322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51"/>
          <p:cNvSpPr txBox="1"/>
          <p:nvPr/>
        </p:nvSpPr>
        <p:spPr>
          <a:xfrm>
            <a:off x="5762900" y="14513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2" name="Google Shape;682;p51"/>
          <p:cNvSpPr txBox="1"/>
          <p:nvPr/>
        </p:nvSpPr>
        <p:spPr>
          <a:xfrm>
            <a:off x="6467563" y="24782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3" name="Google Shape;683;p51"/>
          <p:cNvSpPr txBox="1"/>
          <p:nvPr/>
        </p:nvSpPr>
        <p:spPr>
          <a:xfrm>
            <a:off x="5002025" y="22662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4" name="Google Shape;684;p51"/>
          <p:cNvSpPr txBox="1"/>
          <p:nvPr/>
        </p:nvSpPr>
        <p:spPr>
          <a:xfrm>
            <a:off x="6031975" y="31327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5" name="Google Shape;685;p51"/>
          <p:cNvSpPr txBox="1"/>
          <p:nvPr/>
        </p:nvSpPr>
        <p:spPr>
          <a:xfrm>
            <a:off x="5788575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6" name="Google Shape;686;p51"/>
          <p:cNvSpPr txBox="1"/>
          <p:nvPr/>
        </p:nvSpPr>
        <p:spPr>
          <a:xfrm>
            <a:off x="7290050" y="15750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7" name="Google Shape;687;p51"/>
          <p:cNvSpPr txBox="1"/>
          <p:nvPr/>
        </p:nvSpPr>
        <p:spPr>
          <a:xfrm>
            <a:off x="7290050" y="2158125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8" name="Google Shape;688;p51"/>
          <p:cNvSpPr txBox="1"/>
          <p:nvPr/>
        </p:nvSpPr>
        <p:spPr>
          <a:xfrm>
            <a:off x="7389975" y="309740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9" name="Google Shape;689;p51"/>
          <p:cNvSpPr txBox="1"/>
          <p:nvPr/>
        </p:nvSpPr>
        <p:spPr>
          <a:xfrm>
            <a:off x="8059575" y="2292050"/>
            <a:ext cx="41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0" name="Google Shape;690;p51"/>
          <p:cNvSpPr txBox="1"/>
          <p:nvPr/>
        </p:nvSpPr>
        <p:spPr>
          <a:xfrm>
            <a:off x="4870500" y="1170125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1" name="Google Shape;691;p51"/>
          <p:cNvSpPr txBox="1"/>
          <p:nvPr/>
        </p:nvSpPr>
        <p:spPr>
          <a:xfrm>
            <a:off x="6880675" y="3399350"/>
            <a:ext cx="4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✉</a:t>
            </a:r>
            <a:endParaRPr b="0" i="0" sz="18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2" name="Google Shape;692;p51"/>
          <p:cNvSpPr txBox="1"/>
          <p:nvPr/>
        </p:nvSpPr>
        <p:spPr>
          <a:xfrm>
            <a:off x="7209225" y="358978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✔</a:t>
            </a:r>
            <a:endParaRPr b="0" i="0" sz="1400" u="none" cap="none" strike="noStrike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Investigating routes</a:t>
            </a:r>
            <a:endParaRPr/>
          </a:p>
        </p:txBody>
      </p:sp>
      <p:sp>
        <p:nvSpPr>
          <p:cNvPr id="698" name="Google Shape;698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9" name="Google Shape;699;p5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00" name="Google Shape;7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00" y="1636975"/>
            <a:ext cx="8521199" cy="319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can investigate routes and routing costs using </a:t>
            </a:r>
            <a:r>
              <a:rPr b="1" lang="en-GB"/>
              <a:t>Packet Tracer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3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Investigating routes</a:t>
            </a:r>
            <a:endParaRPr/>
          </a:p>
        </p:txBody>
      </p:sp>
      <p:sp>
        <p:nvSpPr>
          <p:cNvPr id="707" name="Google Shape;707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8" name="Google Shape;708;p5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09" name="Google Shape;7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00" y="1636975"/>
            <a:ext cx="8521199" cy="319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This is a </a:t>
            </a:r>
            <a:r>
              <a:rPr b="1" lang="en-GB"/>
              <a:t>simulation </a:t>
            </a:r>
            <a:r>
              <a:rPr lang="en-GB"/>
              <a:t>of a home network.</a:t>
            </a:r>
            <a:endParaRPr/>
          </a:p>
        </p:txBody>
      </p:sp>
      <p:sp>
        <p:nvSpPr>
          <p:cNvPr id="711" name="Google Shape;711;p53"/>
          <p:cNvSpPr txBox="1"/>
          <p:nvPr/>
        </p:nvSpPr>
        <p:spPr>
          <a:xfrm>
            <a:off x="819800" y="4114800"/>
            <a:ext cx="15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Investigating routes</a:t>
            </a:r>
            <a:endParaRPr/>
          </a:p>
        </p:txBody>
      </p:sp>
      <p:sp>
        <p:nvSpPr>
          <p:cNvPr id="717" name="Google Shape;717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8" name="Google Shape;718;p5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00" y="1636975"/>
            <a:ext cx="8521199" cy="319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54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home network can access a </a:t>
            </a:r>
            <a:r>
              <a:rPr b="1" lang="en-GB"/>
              <a:t>website </a:t>
            </a:r>
            <a:r>
              <a:rPr lang="en-GB"/>
              <a:t>on a </a:t>
            </a:r>
            <a:r>
              <a:rPr b="1" lang="en-GB"/>
              <a:t>server </a:t>
            </a:r>
            <a:r>
              <a:rPr lang="en-GB"/>
              <a:t>in Cambridge.</a:t>
            </a:r>
            <a:endParaRPr/>
          </a:p>
        </p:txBody>
      </p:sp>
      <p:sp>
        <p:nvSpPr>
          <p:cNvPr id="721" name="Google Shape;721;p54"/>
          <p:cNvSpPr txBox="1"/>
          <p:nvPr/>
        </p:nvSpPr>
        <p:spPr>
          <a:xfrm>
            <a:off x="819800" y="4114800"/>
            <a:ext cx="15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54"/>
          <p:cNvSpPr txBox="1"/>
          <p:nvPr/>
        </p:nvSpPr>
        <p:spPr>
          <a:xfrm>
            <a:off x="6509850" y="4114800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Network in Cambridge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Investigating routes</a:t>
            </a:r>
            <a:endParaRPr/>
          </a:p>
        </p:txBody>
      </p:sp>
      <p:sp>
        <p:nvSpPr>
          <p:cNvPr id="728" name="Google Shape;728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9" name="Google Shape;729;p5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30" name="Google Shape;7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00" y="1636975"/>
            <a:ext cx="8521199" cy="319232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5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network traffic can take one of </a:t>
            </a:r>
            <a:r>
              <a:rPr b="1" lang="en-GB"/>
              <a:t>two routes</a:t>
            </a:r>
            <a:r>
              <a:rPr lang="en-GB"/>
              <a:t>. </a:t>
            </a:r>
            <a:endParaRPr/>
          </a:p>
        </p:txBody>
      </p:sp>
      <p:sp>
        <p:nvSpPr>
          <p:cNvPr id="732" name="Google Shape;732;p55"/>
          <p:cNvSpPr txBox="1"/>
          <p:nvPr/>
        </p:nvSpPr>
        <p:spPr>
          <a:xfrm>
            <a:off x="819800" y="4114800"/>
            <a:ext cx="15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Home network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3" name="Google Shape;733;p55"/>
          <p:cNvSpPr txBox="1"/>
          <p:nvPr/>
        </p:nvSpPr>
        <p:spPr>
          <a:xfrm>
            <a:off x="6509850" y="4114800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Network in Cambridge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4" name="Google Shape;734;p55"/>
          <p:cNvSpPr txBox="1"/>
          <p:nvPr/>
        </p:nvSpPr>
        <p:spPr>
          <a:xfrm>
            <a:off x="4029450" y="1953550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Route one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5" name="Google Shape;735;p55"/>
          <p:cNvSpPr txBox="1"/>
          <p:nvPr/>
        </p:nvSpPr>
        <p:spPr>
          <a:xfrm>
            <a:off x="4028950" y="3405475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Route two</a:t>
            </a:r>
            <a:endParaRPr b="1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Use the</a:t>
            </a:r>
            <a:r>
              <a:rPr b="1" lang="en-GB"/>
              <a:t> activity 3 sheet</a:t>
            </a:r>
            <a:r>
              <a:rPr lang="en-GB"/>
              <a:t> to learn how to use Packet Tracer to investigate routing costs.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GB" sz="1400"/>
              <a:t>Video </a:t>
            </a:r>
            <a:r>
              <a:rPr lang="en-GB" sz="1400"/>
              <a:t>walkthroughs are available if needed.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41" name="Google Shape;741;p5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Investigating routes</a:t>
            </a:r>
            <a:endParaRPr/>
          </a:p>
        </p:txBody>
      </p:sp>
      <p:sp>
        <p:nvSpPr>
          <p:cNvPr id="742" name="Google Shape;742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3" name="Google Shape;743;p5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44" name="Google Shape;74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0" y="2790113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200" y="1170124"/>
            <a:ext cx="3564900" cy="31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Use the </a:t>
            </a:r>
            <a:r>
              <a:rPr b="1" lang="en-GB"/>
              <a:t>activity sheet</a:t>
            </a:r>
            <a:r>
              <a:rPr lang="en-GB"/>
              <a:t> to decide which route the data should take to get from node A to node B.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must calculate the </a:t>
            </a:r>
            <a:r>
              <a:rPr b="1" lang="en-GB"/>
              <a:t>lowest cost route</a:t>
            </a:r>
            <a:r>
              <a:rPr lang="en-GB"/>
              <a:t>. </a:t>
            </a:r>
            <a:endParaRPr/>
          </a:p>
        </p:txBody>
      </p:sp>
      <p:sp>
        <p:nvSpPr>
          <p:cNvPr id="751" name="Google Shape;751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route?</a:t>
            </a:r>
            <a:endParaRPr/>
          </a:p>
        </p:txBody>
      </p:sp>
      <p:sp>
        <p:nvSpPr>
          <p:cNvPr id="752" name="Google Shape;752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3" name="Google Shape;753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754" name="Google Shape;75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25"/>
            <a:ext cx="4096500" cy="194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 this unit you have explored: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Types </a:t>
            </a:r>
            <a:r>
              <a:rPr lang="en-GB"/>
              <a:t>of networks (PAN, LAN, WAN)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</a:t>
            </a:r>
            <a:r>
              <a:rPr b="1" lang="en-GB"/>
              <a:t>peer-to-peer</a:t>
            </a:r>
            <a:r>
              <a:rPr lang="en-GB"/>
              <a:t> and </a:t>
            </a:r>
            <a:r>
              <a:rPr b="1" lang="en-GB"/>
              <a:t>client–server</a:t>
            </a:r>
            <a:r>
              <a:rPr lang="en-GB"/>
              <a:t> models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Network </a:t>
            </a:r>
            <a:r>
              <a:rPr b="1" lang="en-GB"/>
              <a:t>hardware </a:t>
            </a:r>
            <a:r>
              <a:rPr lang="en-GB"/>
              <a:t>components (hub, switch etc.)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Network </a:t>
            </a:r>
            <a:r>
              <a:rPr b="1" lang="en-GB"/>
              <a:t>topologies </a:t>
            </a:r>
            <a:r>
              <a:rPr lang="en-GB"/>
              <a:t>(how networks can be arranged)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Transmission media (</a:t>
            </a:r>
            <a:r>
              <a:rPr b="1" lang="en-GB"/>
              <a:t>wired</a:t>
            </a:r>
            <a:r>
              <a:rPr lang="en-GB"/>
              <a:t> and </a:t>
            </a:r>
            <a:r>
              <a:rPr b="1" lang="en-GB"/>
              <a:t>wireless</a:t>
            </a:r>
            <a:r>
              <a:rPr lang="en-GB"/>
              <a:t>)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Recap 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213" y="4781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Which route? Solution</a:t>
            </a:r>
            <a:endParaRPr/>
          </a:p>
        </p:txBody>
      </p:sp>
      <p:sp>
        <p:nvSpPr>
          <p:cNvPr id="760" name="Google Shape;760;p5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1" name="Google Shape;761;p5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762" name="Google Shape;762;p58"/>
          <p:cNvSpPr/>
          <p:nvPr/>
        </p:nvSpPr>
        <p:spPr>
          <a:xfrm>
            <a:off x="1667130" y="3701476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8"/>
          <p:cNvSpPr/>
          <p:nvPr/>
        </p:nvSpPr>
        <p:spPr>
          <a:xfrm>
            <a:off x="3170335" y="2172908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8"/>
          <p:cNvSpPr/>
          <p:nvPr/>
        </p:nvSpPr>
        <p:spPr>
          <a:xfrm>
            <a:off x="5431558" y="2172908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58"/>
          <p:cNvCxnSpPr>
            <a:stCxn id="763" idx="6"/>
            <a:endCxn id="764" idx="2"/>
          </p:cNvCxnSpPr>
          <p:nvPr/>
        </p:nvCxnSpPr>
        <p:spPr>
          <a:xfrm>
            <a:off x="3507535" y="2341508"/>
            <a:ext cx="1923900" cy="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6" name="Google Shape;766;p58"/>
          <p:cNvCxnSpPr>
            <a:stCxn id="762" idx="7"/>
            <a:endCxn id="763" idx="3"/>
          </p:cNvCxnSpPr>
          <p:nvPr/>
        </p:nvCxnSpPr>
        <p:spPr>
          <a:xfrm flipH="1" rot="10800000">
            <a:off x="1954948" y="2460858"/>
            <a:ext cx="1264800" cy="12900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67" name="Google Shape;767;p58"/>
          <p:cNvSpPr/>
          <p:nvPr/>
        </p:nvSpPr>
        <p:spPr>
          <a:xfrm>
            <a:off x="1498630" y="2007876"/>
            <a:ext cx="337200" cy="337200"/>
          </a:xfrm>
          <a:prstGeom prst="ellipse">
            <a:avLst/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8"/>
          <p:cNvSpPr/>
          <p:nvPr/>
        </p:nvSpPr>
        <p:spPr>
          <a:xfrm>
            <a:off x="3634865" y="3886674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8"/>
          <p:cNvSpPr/>
          <p:nvPr/>
        </p:nvSpPr>
        <p:spPr>
          <a:xfrm>
            <a:off x="4930220" y="3466698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58"/>
          <p:cNvCxnSpPr>
            <a:stCxn id="767" idx="4"/>
            <a:endCxn id="762" idx="0"/>
          </p:cNvCxnSpPr>
          <p:nvPr/>
        </p:nvCxnSpPr>
        <p:spPr>
          <a:xfrm>
            <a:off x="1667230" y="2345076"/>
            <a:ext cx="168600" cy="13563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1" name="Google Shape;771;p58"/>
          <p:cNvCxnSpPr>
            <a:stCxn id="767" idx="6"/>
            <a:endCxn id="763" idx="2"/>
          </p:cNvCxnSpPr>
          <p:nvPr/>
        </p:nvCxnSpPr>
        <p:spPr>
          <a:xfrm>
            <a:off x="1835830" y="2176476"/>
            <a:ext cx="1334400" cy="165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58"/>
          <p:cNvCxnSpPr>
            <a:stCxn id="762" idx="6"/>
            <a:endCxn id="768" idx="2"/>
          </p:cNvCxnSpPr>
          <p:nvPr/>
        </p:nvCxnSpPr>
        <p:spPr>
          <a:xfrm>
            <a:off x="2004330" y="3870076"/>
            <a:ext cx="1630500" cy="1851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58"/>
          <p:cNvCxnSpPr>
            <a:stCxn id="763" idx="4"/>
            <a:endCxn id="768" idx="0"/>
          </p:cNvCxnSpPr>
          <p:nvPr/>
        </p:nvCxnSpPr>
        <p:spPr>
          <a:xfrm>
            <a:off x="3338935" y="2510108"/>
            <a:ext cx="464400" cy="13767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58"/>
          <p:cNvCxnSpPr>
            <a:stCxn id="763" idx="5"/>
            <a:endCxn id="769" idx="1"/>
          </p:cNvCxnSpPr>
          <p:nvPr/>
        </p:nvCxnSpPr>
        <p:spPr>
          <a:xfrm>
            <a:off x="3458153" y="2460726"/>
            <a:ext cx="1521300" cy="1055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58"/>
          <p:cNvCxnSpPr>
            <a:stCxn id="769" idx="0"/>
            <a:endCxn id="764" idx="3"/>
          </p:cNvCxnSpPr>
          <p:nvPr/>
        </p:nvCxnSpPr>
        <p:spPr>
          <a:xfrm flipH="1" rot="10800000">
            <a:off x="5098820" y="2460798"/>
            <a:ext cx="382200" cy="10059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6" name="Google Shape;776;p58"/>
          <p:cNvCxnSpPr>
            <a:stCxn id="768" idx="6"/>
            <a:endCxn id="769" idx="3"/>
          </p:cNvCxnSpPr>
          <p:nvPr/>
        </p:nvCxnSpPr>
        <p:spPr>
          <a:xfrm flipH="1" rot="10800000">
            <a:off x="3972065" y="3754374"/>
            <a:ext cx="1007400" cy="300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7" name="Google Shape;777;p58"/>
          <p:cNvSpPr/>
          <p:nvPr/>
        </p:nvSpPr>
        <p:spPr>
          <a:xfrm>
            <a:off x="4050367" y="1400114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8"/>
          <p:cNvSpPr/>
          <p:nvPr/>
        </p:nvSpPr>
        <p:spPr>
          <a:xfrm>
            <a:off x="7451958" y="2172908"/>
            <a:ext cx="337200" cy="337200"/>
          </a:xfrm>
          <a:prstGeom prst="ellipse">
            <a:avLst/>
          </a:prstGeom>
          <a:solidFill>
            <a:srgbClr val="5B5BA5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6333174" y="3275420"/>
            <a:ext cx="337200" cy="337200"/>
          </a:xfrm>
          <a:prstGeom prst="ellipse">
            <a:avLst/>
          </a:prstGeom>
          <a:noFill/>
          <a:ln cap="flat" cmpd="sng" w="2857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p58"/>
          <p:cNvCxnSpPr>
            <a:stCxn id="763" idx="7"/>
            <a:endCxn id="777" idx="3"/>
          </p:cNvCxnSpPr>
          <p:nvPr/>
        </p:nvCxnSpPr>
        <p:spPr>
          <a:xfrm flipH="1" rot="10800000">
            <a:off x="3458153" y="1687990"/>
            <a:ext cx="641700" cy="534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58"/>
          <p:cNvCxnSpPr>
            <a:stCxn id="777" idx="5"/>
            <a:endCxn id="764" idx="1"/>
          </p:cNvCxnSpPr>
          <p:nvPr/>
        </p:nvCxnSpPr>
        <p:spPr>
          <a:xfrm>
            <a:off x="4338185" y="1687932"/>
            <a:ext cx="1142700" cy="534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2" name="Google Shape;782;p58"/>
          <p:cNvCxnSpPr>
            <a:stCxn id="764" idx="6"/>
            <a:endCxn id="778" idx="2"/>
          </p:cNvCxnSpPr>
          <p:nvPr/>
        </p:nvCxnSpPr>
        <p:spPr>
          <a:xfrm>
            <a:off x="5768758" y="2341508"/>
            <a:ext cx="1683300" cy="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58"/>
          <p:cNvCxnSpPr>
            <a:stCxn id="778" idx="3"/>
            <a:endCxn id="779" idx="7"/>
          </p:cNvCxnSpPr>
          <p:nvPr/>
        </p:nvCxnSpPr>
        <p:spPr>
          <a:xfrm flipH="1">
            <a:off x="6621140" y="2460726"/>
            <a:ext cx="880200" cy="8640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58"/>
          <p:cNvCxnSpPr>
            <a:stCxn id="779" idx="2"/>
            <a:endCxn id="769" idx="6"/>
          </p:cNvCxnSpPr>
          <p:nvPr/>
        </p:nvCxnSpPr>
        <p:spPr>
          <a:xfrm flipH="1">
            <a:off x="5267274" y="3444020"/>
            <a:ext cx="1065900" cy="191400"/>
          </a:xfrm>
          <a:prstGeom prst="straightConnector1">
            <a:avLst/>
          </a:prstGeom>
          <a:noFill/>
          <a:ln cap="flat" cmpd="sng" w="38100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85" name="Google Shape;785;p58"/>
          <p:cNvCxnSpPr>
            <a:stCxn id="767" idx="7"/>
            <a:endCxn id="777" idx="2"/>
          </p:cNvCxnSpPr>
          <p:nvPr/>
        </p:nvCxnSpPr>
        <p:spPr>
          <a:xfrm flipH="1" rot="10800000">
            <a:off x="1786448" y="1568858"/>
            <a:ext cx="2263800" cy="4884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58"/>
          <p:cNvCxnSpPr>
            <a:stCxn id="777" idx="5"/>
            <a:endCxn id="778" idx="1"/>
          </p:cNvCxnSpPr>
          <p:nvPr/>
        </p:nvCxnSpPr>
        <p:spPr>
          <a:xfrm>
            <a:off x="4338185" y="1687932"/>
            <a:ext cx="3163200" cy="5343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58"/>
          <p:cNvSpPr txBox="1"/>
          <p:nvPr/>
        </p:nvSpPr>
        <p:spPr>
          <a:xfrm>
            <a:off x="1025638" y="1737183"/>
            <a:ext cx="6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 i="0" sz="2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8" name="Google Shape;788;p58"/>
          <p:cNvSpPr txBox="1"/>
          <p:nvPr/>
        </p:nvSpPr>
        <p:spPr>
          <a:xfrm>
            <a:off x="6740268" y="3336071"/>
            <a:ext cx="6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 i="0" sz="20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9" name="Google Shape;789;p58"/>
          <p:cNvSpPr txBox="1"/>
          <p:nvPr/>
        </p:nvSpPr>
        <p:spPr>
          <a:xfrm>
            <a:off x="2823666" y="1436575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58"/>
          <p:cNvSpPr txBox="1"/>
          <p:nvPr/>
        </p:nvSpPr>
        <p:spPr>
          <a:xfrm>
            <a:off x="4174576" y="2677232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1" name="Google Shape;791;p58"/>
          <p:cNvSpPr txBox="1"/>
          <p:nvPr/>
        </p:nvSpPr>
        <p:spPr>
          <a:xfrm>
            <a:off x="1402049" y="2684285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2" name="Google Shape;792;p58"/>
          <p:cNvSpPr txBox="1"/>
          <p:nvPr/>
        </p:nvSpPr>
        <p:spPr>
          <a:xfrm>
            <a:off x="2498787" y="3870038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3" name="Google Shape;793;p58"/>
          <p:cNvSpPr txBox="1"/>
          <p:nvPr/>
        </p:nvSpPr>
        <p:spPr>
          <a:xfrm>
            <a:off x="2182265" y="2176415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4" name="Google Shape;794;p58"/>
          <p:cNvSpPr txBox="1"/>
          <p:nvPr/>
        </p:nvSpPr>
        <p:spPr>
          <a:xfrm>
            <a:off x="3250395" y="3025073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5" name="Google Shape;795;p58"/>
          <p:cNvSpPr txBox="1"/>
          <p:nvPr/>
        </p:nvSpPr>
        <p:spPr>
          <a:xfrm>
            <a:off x="4338077" y="3839723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6" name="Google Shape;796;p58"/>
          <p:cNvSpPr txBox="1"/>
          <p:nvPr/>
        </p:nvSpPr>
        <p:spPr>
          <a:xfrm>
            <a:off x="4148843" y="1960922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7" name="Google Shape;797;p58"/>
          <p:cNvSpPr txBox="1"/>
          <p:nvPr/>
        </p:nvSpPr>
        <p:spPr>
          <a:xfrm>
            <a:off x="5954915" y="1626146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8" name="Google Shape;798;p58"/>
          <p:cNvSpPr txBox="1"/>
          <p:nvPr/>
        </p:nvSpPr>
        <p:spPr>
          <a:xfrm>
            <a:off x="5586350" y="3181530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9" name="Google Shape;799;p58"/>
          <p:cNvSpPr txBox="1"/>
          <p:nvPr/>
        </p:nvSpPr>
        <p:spPr>
          <a:xfrm>
            <a:off x="6971435" y="2807700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8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0" name="Google Shape;800;p58"/>
          <p:cNvSpPr txBox="1"/>
          <p:nvPr/>
        </p:nvSpPr>
        <p:spPr>
          <a:xfrm>
            <a:off x="6410198" y="2279322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1" name="Google Shape;801;p58"/>
          <p:cNvSpPr txBox="1"/>
          <p:nvPr/>
        </p:nvSpPr>
        <p:spPr>
          <a:xfrm>
            <a:off x="2597560" y="2974523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2" name="Google Shape;802;p58"/>
          <p:cNvSpPr txBox="1"/>
          <p:nvPr/>
        </p:nvSpPr>
        <p:spPr>
          <a:xfrm>
            <a:off x="4935547" y="2553831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3" name="Google Shape;803;p58"/>
          <p:cNvSpPr txBox="1"/>
          <p:nvPr/>
        </p:nvSpPr>
        <p:spPr>
          <a:xfrm>
            <a:off x="3565503" y="1675815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4" name="Google Shape;804;p58"/>
          <p:cNvSpPr txBox="1"/>
          <p:nvPr/>
        </p:nvSpPr>
        <p:spPr>
          <a:xfrm>
            <a:off x="4706479" y="1825426"/>
            <a:ext cx="6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16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5" name="Google Shape;805;p58"/>
          <p:cNvSpPr txBox="1"/>
          <p:nvPr/>
        </p:nvSpPr>
        <p:spPr>
          <a:xfrm>
            <a:off x="6842100" y="4149575"/>
            <a:ext cx="133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Cost: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Learnt about the factors that affect network performance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Calculated how much time it would take to transmit files across a network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Discovered how data is routed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11" name="Google Shape;811;p5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812" name="Google Shape;812;p5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3" name="Google Shape;813;p5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Learn how the internet works.</a:t>
            </a:r>
            <a:endParaRPr/>
          </a:p>
        </p:txBody>
      </p:sp>
      <p:sp>
        <p:nvSpPr>
          <p:cNvPr id="814" name="Google Shape;814;p5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You are now going to take a look at the different factors that affect the </a:t>
            </a:r>
            <a:r>
              <a:rPr b="1" lang="en-GB"/>
              <a:t>speed </a:t>
            </a:r>
            <a:r>
              <a:rPr lang="en-GB"/>
              <a:t>and </a:t>
            </a:r>
            <a:r>
              <a:rPr b="1" lang="en-GB"/>
              <a:t>reliability </a:t>
            </a:r>
            <a:r>
              <a:rPr lang="en-GB"/>
              <a:t>of data transfer across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These factors can help with decision making when designing a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This is known as the </a:t>
            </a:r>
            <a:r>
              <a:rPr b="1" lang="en-GB"/>
              <a:t>network performance</a:t>
            </a:r>
            <a:r>
              <a:rPr lang="en-GB"/>
              <a:t>. 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Factors that affect performance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The key factors that can affect </a:t>
            </a:r>
            <a:r>
              <a:rPr b="1" lang="en-GB"/>
              <a:t>network performance</a:t>
            </a:r>
            <a:r>
              <a:rPr lang="en-GB"/>
              <a:t> are: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Bandwidth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Latency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Range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Number of devices</a:t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Factors that affect performance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/>
              <a:t>Bandwidth </a:t>
            </a:r>
            <a:r>
              <a:rPr lang="en-GB"/>
              <a:t>is a measure of how much data can be transferred in a specific amount of time.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Bandwidth is limited to the </a:t>
            </a:r>
            <a:r>
              <a:rPr b="1" lang="en-GB"/>
              <a:t>type</a:t>
            </a:r>
            <a:r>
              <a:rPr lang="en-GB"/>
              <a:t>(s)</a:t>
            </a:r>
            <a:r>
              <a:rPr b="1" lang="en-GB"/>
              <a:t> </a:t>
            </a:r>
            <a:r>
              <a:rPr lang="en-GB"/>
              <a:t>of </a:t>
            </a:r>
            <a:r>
              <a:rPr b="1" lang="en-GB"/>
              <a:t>transmission media </a:t>
            </a:r>
            <a:r>
              <a:rPr lang="en-GB"/>
              <a:t>that are used across the network.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The </a:t>
            </a:r>
            <a:r>
              <a:rPr b="1" lang="en-GB"/>
              <a:t>higher </a:t>
            </a:r>
            <a:r>
              <a:rPr lang="en-GB"/>
              <a:t>the bandwidth, the </a:t>
            </a:r>
            <a:r>
              <a:rPr b="1" lang="en-GB"/>
              <a:t>more </a:t>
            </a:r>
            <a:r>
              <a:rPr lang="en-GB"/>
              <a:t>data the transmission media can transmit at once. </a:t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Think of </a:t>
            </a:r>
            <a:r>
              <a:rPr b="1" lang="en-GB"/>
              <a:t>bandwidth </a:t>
            </a:r>
            <a:r>
              <a:rPr lang="en-GB"/>
              <a:t>as the number of lanes available on a motorway.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GB"/>
              <a:t>If a motorway has four lanes then four cars can pass through the road network at the same time.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-GB"/>
              <a:t>You could say that the ‘bandwidth’ of this motorway is </a:t>
            </a:r>
            <a:r>
              <a:rPr b="1" lang="en-GB"/>
              <a:t>four cars per second</a:t>
            </a:r>
            <a:r>
              <a:rPr lang="en-GB"/>
              <a:t>. 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Bandwidth: the motorway example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09492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93960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784275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628950" y="1335975"/>
            <a:ext cx="607200" cy="6072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49977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83505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58359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66741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7512350" y="2028250"/>
            <a:ext cx="0" cy="242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088938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936301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783651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31001" y="2599100"/>
            <a:ext cx="655824" cy="32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5273225" y="2398200"/>
            <a:ext cx="3954525" cy="762000"/>
            <a:chOff x="5273225" y="2398200"/>
            <a:chExt cx="3954525" cy="762000"/>
          </a:xfrm>
        </p:grpSpPr>
        <p:cxnSp>
          <p:nvCxnSpPr>
            <p:cNvPr id="134" name="Google Shape;134;p17"/>
            <p:cNvCxnSpPr/>
            <p:nvPr/>
          </p:nvCxnSpPr>
          <p:spPr>
            <a:xfrm>
              <a:off x="5294275" y="2398200"/>
              <a:ext cx="28335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5273225" y="3160200"/>
              <a:ext cx="2854500" cy="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8190323" y="2412225"/>
              <a:ext cx="0" cy="7152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dot"/>
              <a:round/>
              <a:headEnd len="med" w="med" type="stealth"/>
              <a:tailEnd len="med" w="med" type="stealth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8438450" y="2569725"/>
              <a:ext cx="78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1 sec</a:t>
              </a:r>
              <a:endPara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