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5.png"/><Relationship Id="rId3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685"/>
            <a:ext cx="9144000" cy="6856629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5727762" y="4397876"/>
            <a:ext cx="3230218" cy="20484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33333"/>
              </a:buClr>
              <a:buSzPts val="2400"/>
              <a:buNone/>
              <a:defRPr b="0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pic>
        <p:nvPicPr>
          <p:cNvPr descr="A close up of a sign&#10;&#10;Description automatically generated" id="20" name="Google Shape;2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397" y="5517204"/>
            <a:ext cx="1199683" cy="12275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1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81" name="Google Shape;81;p11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2" name="Google Shape;82;p1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5" name="Google Shape;85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397" y="5531131"/>
            <a:ext cx="1199683" cy="1199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2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2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1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2" name="Google Shape;92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397" y="5531131"/>
            <a:ext cx="1199683" cy="1199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 txBox="1"/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3"/>
          <p:cNvSpPr txBox="1"/>
          <p:nvPr>
            <p:ph idx="1" type="body"/>
          </p:nvPr>
        </p:nvSpPr>
        <p:spPr>
          <a:xfrm rot="5400000">
            <a:off x="623094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6" name="Google Shape;96;p1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7" name="Google Shape;27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397" y="5531131"/>
            <a:ext cx="1199683" cy="1199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1" name="Google Shape;31;p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" type="body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0" name="Google Shape;40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397" y="5531131"/>
            <a:ext cx="1199683" cy="1199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8" name="Google Shape;48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397" y="5531131"/>
            <a:ext cx="1199683" cy="1199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7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7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8" name="Google Shape;58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397" y="5531131"/>
            <a:ext cx="1199683" cy="1199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8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4" name="Google Shape;64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397" y="5531131"/>
            <a:ext cx="1199683" cy="1199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9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9" name="Google Shape;69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397" y="5531131"/>
            <a:ext cx="1199683" cy="1199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0"/>
          <p:cNvSpPr txBox="1"/>
          <p:nvPr>
            <p:ph idx="1" type="body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3" name="Google Shape;73;p10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4" name="Google Shape;74;p1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0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7" name="Google Shape;77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397" y="5531131"/>
            <a:ext cx="1199683" cy="1199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685"/>
            <a:ext cx="9144000" cy="68566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397" y="5531131"/>
            <a:ext cx="1199683" cy="1199683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1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4.png"/><Relationship Id="rId4" Type="http://schemas.openxmlformats.org/officeDocument/2006/relationships/image" Target="../media/image13.png"/><Relationship Id="rId5" Type="http://schemas.openxmlformats.org/officeDocument/2006/relationships/image" Target="../media/image1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0.png"/><Relationship Id="rId4" Type="http://schemas.openxmlformats.org/officeDocument/2006/relationships/image" Target="../media/image2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1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/>
          <p:cNvSpPr txBox="1"/>
          <p:nvPr/>
        </p:nvSpPr>
        <p:spPr>
          <a:xfrm>
            <a:off x="675508" y="4425321"/>
            <a:ext cx="6259015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Web Browser Lab</a:t>
            </a:r>
            <a:endParaRPr sz="34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"/>
          <p:cNvSpPr txBox="1"/>
          <p:nvPr>
            <p:ph type="title"/>
          </p:nvPr>
        </p:nvSpPr>
        <p:spPr>
          <a:xfrm>
            <a:off x="628650" y="365126"/>
            <a:ext cx="7886700" cy="886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Web Browser Lab</a:t>
            </a:r>
            <a:endParaRPr/>
          </a:p>
        </p:txBody>
      </p:sp>
      <p:sp>
        <p:nvSpPr>
          <p:cNvPr id="169" name="Google Shape;169;p23"/>
          <p:cNvSpPr txBox="1"/>
          <p:nvPr>
            <p:ph idx="1" type="body"/>
          </p:nvPr>
        </p:nvSpPr>
        <p:spPr>
          <a:xfrm>
            <a:off x="628650" y="1402672"/>
            <a:ext cx="7886700" cy="47742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Private Mode/Incognito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When using a web browser, the websites (history) you visit, and cookies (embedded files) are stored.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Using Private Mode, the websites visited won't be stored and cookies will be removed once the session has ended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Private Mode is a safer way to use a web browser on a public computer, in case the user forgets to log out of a website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4"/>
          <p:cNvSpPr txBox="1"/>
          <p:nvPr>
            <p:ph type="title"/>
          </p:nvPr>
        </p:nvSpPr>
        <p:spPr>
          <a:xfrm>
            <a:off x="628650" y="365127"/>
            <a:ext cx="7886700" cy="8156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Web Browser Lab</a:t>
            </a:r>
            <a:endParaRPr/>
          </a:p>
        </p:txBody>
      </p:sp>
      <p:sp>
        <p:nvSpPr>
          <p:cNvPr id="175" name="Google Shape;175;p24"/>
          <p:cNvSpPr txBox="1"/>
          <p:nvPr>
            <p:ph idx="1" type="body"/>
          </p:nvPr>
        </p:nvSpPr>
        <p:spPr>
          <a:xfrm>
            <a:off x="628650" y="1690689"/>
            <a:ext cx="4699748" cy="4486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Non-private mode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Before opening a private mode window, you can check your current history by clicking the menu bar in the top-right corner, followed by </a:t>
            </a:r>
            <a:r>
              <a:rPr b="1" lang="en-US">
                <a:latin typeface="Arial"/>
                <a:ea typeface="Arial"/>
                <a:cs typeface="Arial"/>
                <a:sym typeface="Arial"/>
              </a:rPr>
              <a:t>Library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, then </a:t>
            </a:r>
            <a:r>
              <a:rPr b="1" lang="en-US">
                <a:latin typeface="Arial"/>
                <a:ea typeface="Arial"/>
                <a:cs typeface="Arial"/>
                <a:sym typeface="Arial"/>
              </a:rPr>
              <a:t>History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/>
          </a:p>
        </p:txBody>
      </p:sp>
      <p:pic>
        <p:nvPicPr>
          <p:cNvPr descr="Graphical user interface, text, application, chat or text message&#10;&#10;Description automatically generated" id="176" name="Google Shape;176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74233" y="1828800"/>
            <a:ext cx="1705140" cy="4114800"/>
          </a:xfrm>
          <a:prstGeom prst="rect">
            <a:avLst/>
          </a:prstGeom>
          <a:noFill/>
          <a:ln cap="flat" cmpd="sng" w="25400">
            <a:solidFill>
              <a:srgbClr val="2E9EDB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5"/>
          <p:cNvSpPr txBox="1"/>
          <p:nvPr>
            <p:ph type="title"/>
          </p:nvPr>
        </p:nvSpPr>
        <p:spPr>
          <a:xfrm>
            <a:off x="628650" y="365127"/>
            <a:ext cx="7886700" cy="7623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Web Browser Lab</a:t>
            </a:r>
            <a:endParaRPr/>
          </a:p>
        </p:txBody>
      </p:sp>
      <p:sp>
        <p:nvSpPr>
          <p:cNvPr id="182" name="Google Shape;182;p25"/>
          <p:cNvSpPr txBox="1"/>
          <p:nvPr>
            <p:ph idx="1" type="body"/>
          </p:nvPr>
        </p:nvSpPr>
        <p:spPr>
          <a:xfrm>
            <a:off x="628650" y="1393794"/>
            <a:ext cx="7886700" cy="47831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Private Mode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To open a private mode window in Firefox, type </a:t>
            </a:r>
            <a:r>
              <a:rPr b="1" lang="en-US">
                <a:latin typeface="Arial"/>
                <a:ea typeface="Arial"/>
                <a:cs typeface="Arial"/>
                <a:sym typeface="Arial"/>
              </a:rPr>
              <a:t>Ctrl+Shift+P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 or use the menu tab and click </a:t>
            </a:r>
            <a:r>
              <a:rPr b="1" lang="en-US">
                <a:latin typeface="Arial"/>
                <a:ea typeface="Arial"/>
                <a:cs typeface="Arial"/>
                <a:sym typeface="Arial"/>
              </a:rPr>
              <a:t>New Private Window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Visit some websites and then recheck your history, nothing will have been saved</a:t>
            </a:r>
            <a:endParaRPr b="1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/>
          </a:p>
        </p:txBody>
      </p:sp>
      <p:pic>
        <p:nvPicPr>
          <p:cNvPr descr="Graphical user interface, website&#10;&#10;Description automatically generated" id="183" name="Google Shape;183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00400" y="3962859"/>
            <a:ext cx="2743200" cy="2186471"/>
          </a:xfrm>
          <a:prstGeom prst="rect">
            <a:avLst/>
          </a:prstGeom>
          <a:noFill/>
          <a:ln cap="flat" cmpd="sng" w="25400">
            <a:solidFill>
              <a:srgbClr val="2E9EDB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6"/>
          <p:cNvSpPr txBox="1"/>
          <p:nvPr>
            <p:ph type="title"/>
          </p:nvPr>
        </p:nvSpPr>
        <p:spPr>
          <a:xfrm>
            <a:off x="628650" y="365126"/>
            <a:ext cx="7886700" cy="7889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Web Browser Lab</a:t>
            </a:r>
            <a:endParaRPr/>
          </a:p>
        </p:txBody>
      </p:sp>
      <p:sp>
        <p:nvSpPr>
          <p:cNvPr id="189" name="Google Shape;189;p26"/>
          <p:cNvSpPr txBox="1"/>
          <p:nvPr>
            <p:ph idx="1" type="body"/>
          </p:nvPr>
        </p:nvSpPr>
        <p:spPr>
          <a:xfrm>
            <a:off x="628650" y="1349406"/>
            <a:ext cx="7886700" cy="48275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Setting up a proxy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We chose Firefox for this lab for multiple reasons, one of which is the unique ability (in terms of web browsers) to set up a custom proxy server.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Accessing proxy settings is as follows: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Menu -&gt; </a:t>
            </a:r>
            <a:r>
              <a:rPr b="1" lang="en-US">
                <a:latin typeface="Arial"/>
                <a:ea typeface="Arial"/>
                <a:cs typeface="Arial"/>
                <a:sym typeface="Arial"/>
              </a:rPr>
              <a:t>Options 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-&gt; </a:t>
            </a:r>
            <a:r>
              <a:rPr b="1" lang="en-US">
                <a:latin typeface="Arial"/>
                <a:ea typeface="Arial"/>
                <a:cs typeface="Arial"/>
                <a:sym typeface="Arial"/>
              </a:rPr>
              <a:t>Advanced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 -&gt; </a:t>
            </a:r>
            <a:r>
              <a:rPr b="1" lang="en-US">
                <a:latin typeface="Arial"/>
                <a:ea typeface="Arial"/>
                <a:cs typeface="Arial"/>
                <a:sym typeface="Arial"/>
              </a:rPr>
              <a:t>Network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 -&gt; </a:t>
            </a:r>
            <a:r>
              <a:rPr b="1" lang="en-US">
                <a:latin typeface="Arial"/>
                <a:ea typeface="Arial"/>
                <a:cs typeface="Arial"/>
                <a:sym typeface="Arial"/>
              </a:rPr>
              <a:t>Settings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 (under Connection)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7"/>
          <p:cNvSpPr txBox="1"/>
          <p:nvPr>
            <p:ph type="title"/>
          </p:nvPr>
        </p:nvSpPr>
        <p:spPr>
          <a:xfrm>
            <a:off x="628650" y="365127"/>
            <a:ext cx="7886700" cy="8067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Web Browser Lab</a:t>
            </a:r>
            <a:endParaRPr/>
          </a:p>
        </p:txBody>
      </p:sp>
      <p:sp>
        <p:nvSpPr>
          <p:cNvPr id="195" name="Google Shape;195;p27"/>
          <p:cNvSpPr txBox="1"/>
          <p:nvPr>
            <p:ph idx="1" type="body"/>
          </p:nvPr>
        </p:nvSpPr>
        <p:spPr>
          <a:xfrm>
            <a:off x="628650" y="1535837"/>
            <a:ext cx="7886700" cy="46411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Choosing your proxy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You'll be prompted with the four options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descr="Graphical user interface, text, application&#10;&#10;Description automatically generated" id="196" name="Google Shape;196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9041" y="2690744"/>
            <a:ext cx="7005917" cy="1990371"/>
          </a:xfrm>
          <a:prstGeom prst="rect">
            <a:avLst/>
          </a:prstGeom>
          <a:noFill/>
          <a:ln cap="flat" cmpd="sng" w="25400">
            <a:solidFill>
              <a:srgbClr val="2E9EDB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8"/>
          <p:cNvSpPr txBox="1"/>
          <p:nvPr>
            <p:ph type="title"/>
          </p:nvPr>
        </p:nvSpPr>
        <p:spPr>
          <a:xfrm>
            <a:off x="628650" y="365127"/>
            <a:ext cx="7886700" cy="717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Web Browser Lab</a:t>
            </a:r>
            <a:endParaRPr/>
          </a:p>
        </p:txBody>
      </p:sp>
      <p:sp>
        <p:nvSpPr>
          <p:cNvPr id="202" name="Google Shape;202;p28"/>
          <p:cNvSpPr txBox="1"/>
          <p:nvPr>
            <p:ph idx="1" type="body"/>
          </p:nvPr>
        </p:nvSpPr>
        <p:spPr>
          <a:xfrm>
            <a:off x="628650" y="1296140"/>
            <a:ext cx="7886700" cy="48808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Viewing certificates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With Firefox, viewing a certificate is straight-forward.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Click the lock icon in the address bar.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Click the right arrow in the site information drop-down panel.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Click the </a:t>
            </a:r>
            <a:r>
              <a:rPr b="1" lang="en-US">
                <a:latin typeface="Arial"/>
                <a:ea typeface="Arial"/>
                <a:cs typeface="Arial"/>
                <a:sym typeface="Arial"/>
              </a:rPr>
              <a:t>More Information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button</a:t>
            </a:r>
            <a:endParaRPr b="1"/>
          </a:p>
        </p:txBody>
      </p:sp>
      <p:pic>
        <p:nvPicPr>
          <p:cNvPr descr="Graphical user interface, text, application, chat or text message&#10;&#10;Description automatically generated" id="203" name="Google Shape;203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92912" y="4332398"/>
            <a:ext cx="3926540" cy="1406059"/>
          </a:xfrm>
          <a:prstGeom prst="rect">
            <a:avLst/>
          </a:prstGeom>
          <a:noFill/>
          <a:ln cap="flat" cmpd="sng" w="25400">
            <a:solidFill>
              <a:srgbClr val="2E9EDB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9"/>
          <p:cNvSpPr txBox="1"/>
          <p:nvPr>
            <p:ph type="title"/>
          </p:nvPr>
        </p:nvSpPr>
        <p:spPr>
          <a:xfrm>
            <a:off x="628650" y="365126"/>
            <a:ext cx="7886700" cy="8955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Web Browser Lab</a:t>
            </a:r>
            <a:endParaRPr/>
          </a:p>
        </p:txBody>
      </p:sp>
      <p:sp>
        <p:nvSpPr>
          <p:cNvPr id="209" name="Google Shape;209;p29"/>
          <p:cNvSpPr txBox="1"/>
          <p:nvPr>
            <p:ph idx="1" type="body"/>
          </p:nvPr>
        </p:nvSpPr>
        <p:spPr>
          <a:xfrm>
            <a:off x="628650" y="1482571"/>
            <a:ext cx="7886700" cy="46943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Viewing Certificates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From the Security tab, click </a:t>
            </a:r>
            <a:r>
              <a:rPr b="1" lang="en-US">
                <a:latin typeface="Arial"/>
                <a:ea typeface="Arial"/>
                <a:cs typeface="Arial"/>
                <a:sym typeface="Arial"/>
              </a:rPr>
              <a:t>View Certificate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Detailed information about the certificate is displayed</a:t>
            </a:r>
            <a:endParaRPr b="1"/>
          </a:p>
        </p:txBody>
      </p:sp>
      <p:pic>
        <p:nvPicPr>
          <p:cNvPr descr="Graphical user interface, text, application, email&#10;&#10;Description automatically generated" id="210" name="Google Shape;210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75683" y="2670371"/>
            <a:ext cx="4424082" cy="1517258"/>
          </a:xfrm>
          <a:prstGeom prst="rect">
            <a:avLst/>
          </a:prstGeom>
          <a:noFill/>
          <a:ln cap="flat" cmpd="sng" w="25400">
            <a:solidFill>
              <a:srgbClr val="2E9EDB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0"/>
          <p:cNvSpPr txBox="1"/>
          <p:nvPr>
            <p:ph type="title"/>
          </p:nvPr>
        </p:nvSpPr>
        <p:spPr>
          <a:xfrm>
            <a:off x="628650" y="365126"/>
            <a:ext cx="7886700" cy="8955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Web Browser Lab</a:t>
            </a:r>
            <a:endParaRPr/>
          </a:p>
        </p:txBody>
      </p:sp>
      <p:sp>
        <p:nvSpPr>
          <p:cNvPr id="216" name="Google Shape;216;p30"/>
          <p:cNvSpPr txBox="1"/>
          <p:nvPr>
            <p:ph idx="1" type="body"/>
          </p:nvPr>
        </p:nvSpPr>
        <p:spPr>
          <a:xfrm>
            <a:off x="628650" y="1482571"/>
            <a:ext cx="7886700" cy="46943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Your Turn - View a certificate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Go view the certificate for www.cyber.org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Who issued this certificate?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When is it no longer valid?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1"/>
          <p:cNvSpPr txBox="1"/>
          <p:nvPr>
            <p:ph type="title"/>
          </p:nvPr>
        </p:nvSpPr>
        <p:spPr>
          <a:xfrm>
            <a:off x="628650" y="365126"/>
            <a:ext cx="7886700" cy="8955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Web Browser Lab</a:t>
            </a:r>
            <a:endParaRPr/>
          </a:p>
        </p:txBody>
      </p:sp>
      <p:sp>
        <p:nvSpPr>
          <p:cNvPr id="222" name="Google Shape;222;p31"/>
          <p:cNvSpPr txBox="1"/>
          <p:nvPr>
            <p:ph idx="1" type="body"/>
          </p:nvPr>
        </p:nvSpPr>
        <p:spPr>
          <a:xfrm>
            <a:off x="628650" y="1482571"/>
            <a:ext cx="7886700" cy="46943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Your Turn - View a certificate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Go view the certificate for www.cyber.org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Who issued this certificate?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When is it no longer valid?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/>
          </a:p>
        </p:txBody>
      </p:sp>
      <p:pic>
        <p:nvPicPr>
          <p:cNvPr id="223" name="Google Shape;223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21218" y="2488677"/>
            <a:ext cx="2794132" cy="3548547"/>
          </a:xfrm>
          <a:prstGeom prst="rect">
            <a:avLst/>
          </a:prstGeom>
          <a:noFill/>
          <a:ln cap="flat" cmpd="sng" w="25400">
            <a:solidFill>
              <a:srgbClr val="2E9EDB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24" name="Google Shape;224;p31"/>
          <p:cNvSpPr txBox="1"/>
          <p:nvPr/>
        </p:nvSpPr>
        <p:spPr>
          <a:xfrm>
            <a:off x="2136693" y="3829767"/>
            <a:ext cx="2753184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You should notice it was issued by Let’s Encrypt Authority X3</a:t>
            </a:r>
            <a:endParaRPr/>
          </a:p>
        </p:txBody>
      </p:sp>
      <p:sp>
        <p:nvSpPr>
          <p:cNvPr id="225" name="Google Shape;225;p31"/>
          <p:cNvSpPr txBox="1"/>
          <p:nvPr/>
        </p:nvSpPr>
        <p:spPr>
          <a:xfrm>
            <a:off x="1874190" y="5121311"/>
            <a:ext cx="3431357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This shows how long the certificate is valid for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6" name="Google Shape;226;p31"/>
          <p:cNvCxnSpPr/>
          <p:nvPr/>
        </p:nvCxnSpPr>
        <p:spPr>
          <a:xfrm flipH="1" rot="10800000">
            <a:off x="4889877" y="4882706"/>
            <a:ext cx="1199838" cy="492723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27" name="Google Shape;227;p31"/>
          <p:cNvCxnSpPr/>
          <p:nvPr/>
        </p:nvCxnSpPr>
        <p:spPr>
          <a:xfrm>
            <a:off x="4806606" y="4249266"/>
            <a:ext cx="1273682" cy="338848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2"/>
          <p:cNvSpPr txBox="1"/>
          <p:nvPr>
            <p:ph type="title"/>
          </p:nvPr>
        </p:nvSpPr>
        <p:spPr>
          <a:xfrm>
            <a:off x="628650" y="365126"/>
            <a:ext cx="7886700" cy="8511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Web Browser Lab</a:t>
            </a:r>
            <a:endParaRPr/>
          </a:p>
        </p:txBody>
      </p:sp>
      <p:sp>
        <p:nvSpPr>
          <p:cNvPr id="233" name="Google Shape;233;p32"/>
          <p:cNvSpPr txBox="1"/>
          <p:nvPr>
            <p:ph idx="1" type="body"/>
          </p:nvPr>
        </p:nvSpPr>
        <p:spPr>
          <a:xfrm>
            <a:off x="628650" y="1294425"/>
            <a:ext cx="7886700" cy="4738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Viewing Javascript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1524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Ctrl+Shift+I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 provides the JavaScript for the current website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For users interested in website design, this may be a useful tool to see how current sites are written</a:t>
            </a:r>
            <a:endParaRPr/>
          </a:p>
        </p:txBody>
      </p:sp>
      <p:pic>
        <p:nvPicPr>
          <p:cNvPr descr="Graphical user interface, application&#10;&#10;Description automatically generated" id="234" name="Google Shape;234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0881" y="3663815"/>
            <a:ext cx="4182035" cy="2735090"/>
          </a:xfrm>
          <a:prstGeom prst="rect">
            <a:avLst/>
          </a:prstGeom>
          <a:noFill/>
          <a:ln cap="flat" cmpd="sng" w="25400">
            <a:solidFill>
              <a:srgbClr val="2E9EDB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35" name="Google Shape;235;p32"/>
          <p:cNvSpPr txBox="1"/>
          <p:nvPr/>
        </p:nvSpPr>
        <p:spPr>
          <a:xfrm>
            <a:off x="6330360" y="4505269"/>
            <a:ext cx="2753184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Viewing www.cyber.org’s JavaScript</a:t>
            </a:r>
            <a:endParaRPr/>
          </a:p>
        </p:txBody>
      </p:sp>
      <p:cxnSp>
        <p:nvCxnSpPr>
          <p:cNvPr id="236" name="Google Shape;236;p32"/>
          <p:cNvCxnSpPr/>
          <p:nvPr/>
        </p:nvCxnSpPr>
        <p:spPr>
          <a:xfrm flipH="1">
            <a:off x="5544065" y="4670854"/>
            <a:ext cx="889686" cy="214184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37" name="Google Shape;237;p32"/>
          <p:cNvSpPr txBox="1"/>
          <p:nvPr/>
        </p:nvSpPr>
        <p:spPr>
          <a:xfrm>
            <a:off x="4953768" y="1277428"/>
            <a:ext cx="275318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Capital “i” as in Indiana</a:t>
            </a:r>
            <a:endParaRPr/>
          </a:p>
        </p:txBody>
      </p:sp>
      <p:cxnSp>
        <p:nvCxnSpPr>
          <p:cNvPr id="238" name="Google Shape;238;p32"/>
          <p:cNvCxnSpPr/>
          <p:nvPr/>
        </p:nvCxnSpPr>
        <p:spPr>
          <a:xfrm flipH="1">
            <a:off x="3091992" y="1443013"/>
            <a:ext cx="1965168" cy="640311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 txBox="1"/>
          <p:nvPr>
            <p:ph type="title"/>
          </p:nvPr>
        </p:nvSpPr>
        <p:spPr>
          <a:xfrm>
            <a:off x="628650" y="365127"/>
            <a:ext cx="7886700" cy="8067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Web Browser Lab</a:t>
            </a:r>
            <a:endParaRPr/>
          </a:p>
        </p:txBody>
      </p:sp>
      <p:sp>
        <p:nvSpPr>
          <p:cNvPr id="109" name="Google Shape;109;p15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Materials needed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Computer system connected to internet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Software Tools used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Firefox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" name="Google Shape;243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4499" y="3707816"/>
            <a:ext cx="6877171" cy="1961170"/>
          </a:xfrm>
          <a:prstGeom prst="rect">
            <a:avLst/>
          </a:prstGeom>
          <a:noFill/>
          <a:ln cap="flat" cmpd="sng" w="25400">
            <a:solidFill>
              <a:srgbClr val="2E9EDB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44" name="Google Shape;244;p33"/>
          <p:cNvSpPr txBox="1"/>
          <p:nvPr>
            <p:ph type="title"/>
          </p:nvPr>
        </p:nvSpPr>
        <p:spPr>
          <a:xfrm>
            <a:off x="628650" y="365126"/>
            <a:ext cx="7886700" cy="8511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Web Browser Lab</a:t>
            </a:r>
            <a:endParaRPr/>
          </a:p>
        </p:txBody>
      </p:sp>
      <p:sp>
        <p:nvSpPr>
          <p:cNvPr id="245" name="Google Shape;245;p33"/>
          <p:cNvSpPr txBox="1"/>
          <p:nvPr>
            <p:ph idx="1" type="body"/>
          </p:nvPr>
        </p:nvSpPr>
        <p:spPr>
          <a:xfrm>
            <a:off x="628650" y="1294425"/>
            <a:ext cx="7886700" cy="4738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Using Javascript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Click on the </a:t>
            </a:r>
            <a:r>
              <a:rPr b="1" lang="en-US">
                <a:latin typeface="Arial"/>
                <a:ea typeface="Arial"/>
                <a:cs typeface="Arial"/>
                <a:sym typeface="Arial"/>
              </a:rPr>
              <a:t>console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tab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Use the following command: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:screenshot</a:t>
            </a:r>
            <a:endParaRPr/>
          </a:p>
        </p:txBody>
      </p:sp>
      <p:sp>
        <p:nvSpPr>
          <p:cNvPr id="246" name="Google Shape;246;p33"/>
          <p:cNvSpPr txBox="1"/>
          <p:nvPr/>
        </p:nvSpPr>
        <p:spPr>
          <a:xfrm>
            <a:off x="3390651" y="5799816"/>
            <a:ext cx="3060277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Notice a screenshot of the current website was saved to the system</a:t>
            </a:r>
            <a:endParaRPr/>
          </a:p>
        </p:txBody>
      </p:sp>
      <p:cxnSp>
        <p:nvCxnSpPr>
          <p:cNvPr id="247" name="Google Shape;247;p33"/>
          <p:cNvCxnSpPr/>
          <p:nvPr/>
        </p:nvCxnSpPr>
        <p:spPr>
          <a:xfrm rot="10800000">
            <a:off x="3390651" y="5005634"/>
            <a:ext cx="1338606" cy="802322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4"/>
          <p:cNvSpPr txBox="1"/>
          <p:nvPr>
            <p:ph type="title"/>
          </p:nvPr>
        </p:nvSpPr>
        <p:spPr>
          <a:xfrm>
            <a:off x="628650" y="365126"/>
            <a:ext cx="7886700" cy="8511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Web Browser Lab</a:t>
            </a:r>
            <a:endParaRPr/>
          </a:p>
        </p:txBody>
      </p:sp>
      <p:sp>
        <p:nvSpPr>
          <p:cNvPr id="253" name="Google Shape;253;p34"/>
          <p:cNvSpPr txBox="1"/>
          <p:nvPr>
            <p:ph idx="1" type="body"/>
          </p:nvPr>
        </p:nvSpPr>
        <p:spPr>
          <a:xfrm>
            <a:off x="628650" y="1294425"/>
            <a:ext cx="8392802" cy="4738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Try This in the </a:t>
            </a:r>
            <a:r>
              <a:rPr b="1" lang="en-US">
                <a:latin typeface="Arial"/>
                <a:ea typeface="Arial"/>
                <a:cs typeface="Arial"/>
                <a:sym typeface="Arial"/>
              </a:rPr>
              <a:t>console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tab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What is the purpose of the following two commands?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2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 sz="2800">
                <a:latin typeface="Courier"/>
                <a:ea typeface="Courier"/>
                <a:cs typeface="Courier"/>
                <a:sym typeface="Courier"/>
              </a:rPr>
              <a:t>alert(“Hello, World!”)</a:t>
            </a:r>
            <a:endParaRPr/>
          </a:p>
          <a:p>
            <a:pPr indent="0" lvl="2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 sz="2800">
              <a:latin typeface="Courier"/>
              <a:ea typeface="Courier"/>
              <a:cs typeface="Courier"/>
              <a:sym typeface="Courier"/>
            </a:endParaRPr>
          </a:p>
          <a:p>
            <a:pPr indent="0" lvl="2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 sz="2800">
                <a:latin typeface="Courier"/>
                <a:ea typeface="Courier"/>
                <a:cs typeface="Courier"/>
                <a:sym typeface="Courier"/>
              </a:rPr>
              <a:t>navigator.userAgent 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5"/>
          <p:cNvSpPr txBox="1"/>
          <p:nvPr>
            <p:ph type="title"/>
          </p:nvPr>
        </p:nvSpPr>
        <p:spPr>
          <a:xfrm>
            <a:off x="628650" y="365126"/>
            <a:ext cx="7886700" cy="8511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Web Browser Lab</a:t>
            </a:r>
            <a:endParaRPr/>
          </a:p>
        </p:txBody>
      </p:sp>
      <p:sp>
        <p:nvSpPr>
          <p:cNvPr id="259" name="Google Shape;259;p35"/>
          <p:cNvSpPr txBox="1"/>
          <p:nvPr>
            <p:ph idx="1" type="body"/>
          </p:nvPr>
        </p:nvSpPr>
        <p:spPr>
          <a:xfrm>
            <a:off x="628650" y="1294425"/>
            <a:ext cx="8392802" cy="4738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Here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is the results of the previous commands</a:t>
            </a:r>
            <a:endParaRPr sz="2800">
              <a:latin typeface="Courier"/>
              <a:ea typeface="Courier"/>
              <a:cs typeface="Courier"/>
              <a:sym typeface="Courier"/>
            </a:endParaRPr>
          </a:p>
        </p:txBody>
      </p:sp>
      <p:pic>
        <p:nvPicPr>
          <p:cNvPr id="260" name="Google Shape;260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8650" y="2058653"/>
            <a:ext cx="4120233" cy="1294931"/>
          </a:xfrm>
          <a:prstGeom prst="rect">
            <a:avLst/>
          </a:prstGeom>
          <a:noFill/>
          <a:ln cap="flat" cmpd="sng" w="25400">
            <a:solidFill>
              <a:srgbClr val="2E9EDB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61" name="Google Shape;261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85936" y="2397390"/>
            <a:ext cx="2754853" cy="1720422"/>
          </a:xfrm>
          <a:prstGeom prst="rect">
            <a:avLst/>
          </a:prstGeom>
          <a:noFill/>
          <a:ln cap="flat" cmpd="sng" w="25400">
            <a:solidFill>
              <a:srgbClr val="2E9EDB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62" name="Google Shape;262;p3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547573" y="4771789"/>
            <a:ext cx="5654749" cy="1095687"/>
          </a:xfrm>
          <a:prstGeom prst="rect">
            <a:avLst/>
          </a:prstGeom>
          <a:noFill/>
          <a:ln cap="flat" cmpd="sng" w="25400">
            <a:solidFill>
              <a:srgbClr val="2E9EDB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63" name="Google Shape;263;p35"/>
          <p:cNvSpPr txBox="1"/>
          <p:nvPr/>
        </p:nvSpPr>
        <p:spPr>
          <a:xfrm>
            <a:off x="2561435" y="5936003"/>
            <a:ext cx="3405732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navigator.userAgent gives information about the browser</a:t>
            </a:r>
            <a:endParaRPr/>
          </a:p>
        </p:txBody>
      </p:sp>
      <p:cxnSp>
        <p:nvCxnSpPr>
          <p:cNvPr id="264" name="Google Shape;264;p35"/>
          <p:cNvCxnSpPr>
            <a:stCxn id="263" idx="0"/>
          </p:cNvCxnSpPr>
          <p:nvPr/>
        </p:nvCxnSpPr>
        <p:spPr>
          <a:xfrm flipH="1" rot="10800000">
            <a:off x="4264301" y="5351303"/>
            <a:ext cx="484500" cy="58470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65" name="Google Shape;265;p35"/>
          <p:cNvSpPr txBox="1"/>
          <p:nvPr/>
        </p:nvSpPr>
        <p:spPr>
          <a:xfrm>
            <a:off x="844707" y="3871774"/>
            <a:ext cx="3405732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alert() puts an alert inside of the web browser</a:t>
            </a:r>
            <a:endParaRPr/>
          </a:p>
        </p:txBody>
      </p:sp>
      <p:cxnSp>
        <p:nvCxnSpPr>
          <p:cNvPr id="266" name="Google Shape;266;p35"/>
          <p:cNvCxnSpPr/>
          <p:nvPr/>
        </p:nvCxnSpPr>
        <p:spPr>
          <a:xfrm flipH="1" rot="10800000">
            <a:off x="3828210" y="3326644"/>
            <a:ext cx="1344485" cy="567204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67" name="Google Shape;267;p35"/>
          <p:cNvCxnSpPr/>
          <p:nvPr/>
        </p:nvCxnSpPr>
        <p:spPr>
          <a:xfrm rot="10800000">
            <a:off x="1903212" y="2986226"/>
            <a:ext cx="387501" cy="816582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6"/>
          <p:cNvSpPr txBox="1"/>
          <p:nvPr>
            <p:ph type="title"/>
          </p:nvPr>
        </p:nvSpPr>
        <p:spPr>
          <a:xfrm>
            <a:off x="628650" y="365127"/>
            <a:ext cx="7886700" cy="7534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>
                <a:latin typeface="Arial"/>
                <a:ea typeface="Arial"/>
                <a:cs typeface="Arial"/>
                <a:sym typeface="Arial"/>
              </a:rPr>
              <a:t>Web Browser Lab</a:t>
            </a:r>
            <a:endParaRPr sz="3800"/>
          </a:p>
        </p:txBody>
      </p:sp>
      <p:sp>
        <p:nvSpPr>
          <p:cNvPr id="273" name="Google Shape;273;p36"/>
          <p:cNvSpPr txBox="1"/>
          <p:nvPr>
            <p:ph idx="1" type="body"/>
          </p:nvPr>
        </p:nvSpPr>
        <p:spPr>
          <a:xfrm>
            <a:off x="628650" y="1349406"/>
            <a:ext cx="7886700" cy="48275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Clearing cache, cookies, and history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Occasionally a web browser may start to slow down or there may be an issue with an individual website. If this is the case, clearing cache, cookies, and history may help.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To clear everything, click the menu tab and select </a:t>
            </a:r>
            <a:r>
              <a:rPr b="1" lang="en-US">
                <a:latin typeface="Arial"/>
                <a:ea typeface="Arial"/>
                <a:cs typeface="Arial"/>
                <a:sym typeface="Arial"/>
              </a:rPr>
              <a:t>Settings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. Click </a:t>
            </a:r>
            <a:r>
              <a:rPr b="1" lang="en-US">
                <a:latin typeface="Arial"/>
                <a:ea typeface="Arial"/>
                <a:cs typeface="Arial"/>
                <a:sym typeface="Arial"/>
              </a:rPr>
              <a:t>Privacy &amp; Security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, then select </a:t>
            </a:r>
            <a:r>
              <a:rPr b="1" lang="en-US">
                <a:latin typeface="Arial"/>
                <a:ea typeface="Arial"/>
                <a:cs typeface="Arial"/>
                <a:sym typeface="Arial"/>
              </a:rPr>
              <a:t>Clear Data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You can verify everything has been cleared by checking your website history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 txBox="1"/>
          <p:nvPr>
            <p:ph type="title"/>
          </p:nvPr>
        </p:nvSpPr>
        <p:spPr>
          <a:xfrm>
            <a:off x="628650" y="365126"/>
            <a:ext cx="7886700" cy="6913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Web Browser Lab</a:t>
            </a:r>
            <a:endParaRPr/>
          </a:p>
        </p:txBody>
      </p:sp>
      <p:sp>
        <p:nvSpPr>
          <p:cNvPr id="115" name="Google Shape;115;p16"/>
          <p:cNvSpPr txBox="1"/>
          <p:nvPr>
            <p:ph idx="1" type="body"/>
          </p:nvPr>
        </p:nvSpPr>
        <p:spPr>
          <a:xfrm>
            <a:off x="628650" y="1473693"/>
            <a:ext cx="7886700" cy="40631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Lab Steps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Download and install Firefox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Install an add-on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Use the add-on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Go into Private Browsing and verify data isn't locally tracked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Set a Proxy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Open a certificate on a website and see the verified site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Show JavaScript associated with website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Clear cache, cookies, and history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/>
          <p:nvPr>
            <p:ph type="title"/>
          </p:nvPr>
        </p:nvSpPr>
        <p:spPr>
          <a:xfrm>
            <a:off x="628650" y="365126"/>
            <a:ext cx="7886700" cy="8333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Web Browser Lab</a:t>
            </a:r>
            <a:endParaRPr/>
          </a:p>
        </p:txBody>
      </p:sp>
      <p:sp>
        <p:nvSpPr>
          <p:cNvPr id="121" name="Google Shape;121;p17"/>
          <p:cNvSpPr txBox="1"/>
          <p:nvPr>
            <p:ph idx="1" type="body"/>
          </p:nvPr>
        </p:nvSpPr>
        <p:spPr>
          <a:xfrm>
            <a:off x="628650" y="1358283"/>
            <a:ext cx="8355094" cy="44712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Installing Firefox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For this lab, we'll be walking through using Firefox. As a user, you have many other options.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Open a web browser and go to </a:t>
            </a:r>
            <a:r>
              <a:rPr lang="en-US" u="sng">
                <a:latin typeface="Arial"/>
                <a:ea typeface="Arial"/>
                <a:cs typeface="Arial"/>
                <a:sym typeface="Arial"/>
              </a:rPr>
              <a:t>www.mozilla.org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Click on the </a:t>
            </a:r>
            <a:r>
              <a:rPr b="1" lang="en-US"/>
              <a:t>Download Firefox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option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This should automatically download Firefox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Once downloaded, run through the installing process</a:t>
            </a:r>
            <a:endParaRPr/>
          </a:p>
        </p:txBody>
      </p:sp>
      <p:pic>
        <p:nvPicPr>
          <p:cNvPr id="122" name="Google Shape;12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90288" y="4360107"/>
            <a:ext cx="2845679" cy="1927571"/>
          </a:xfrm>
          <a:prstGeom prst="rect">
            <a:avLst/>
          </a:prstGeom>
          <a:noFill/>
          <a:ln cap="flat" cmpd="sng" w="25400">
            <a:solidFill>
              <a:srgbClr val="2E9EDB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23" name="Google Shape;123;p17"/>
          <p:cNvSpPr txBox="1"/>
          <p:nvPr/>
        </p:nvSpPr>
        <p:spPr>
          <a:xfrm>
            <a:off x="3303120" y="6323597"/>
            <a:ext cx="222001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Installing Firefox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 txBox="1"/>
          <p:nvPr>
            <p:ph type="title"/>
          </p:nvPr>
        </p:nvSpPr>
        <p:spPr>
          <a:xfrm>
            <a:off x="628650" y="365127"/>
            <a:ext cx="7886700" cy="7712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Web Browser Lab</a:t>
            </a:r>
            <a:endParaRPr/>
          </a:p>
        </p:txBody>
      </p:sp>
      <p:sp>
        <p:nvSpPr>
          <p:cNvPr id="129" name="Google Shape;129;p18"/>
          <p:cNvSpPr txBox="1"/>
          <p:nvPr>
            <p:ph idx="1" type="body"/>
          </p:nvPr>
        </p:nvSpPr>
        <p:spPr>
          <a:xfrm>
            <a:off x="628650" y="1269507"/>
            <a:ext cx="7886700" cy="49074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Add-ons/Extensions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Web Browsers have extra tools that can be added to the web browser to "enhance the experience"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One popular add-on is "AdBlock"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There are pros and cons to AdBlock. 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A pro is you won't be bombarded with advertisements, especially annoying pop-ups. 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A con is, websites like the New York Times recognizes AdBlock and prohibits you from using their site unless you subscribe or white-list them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/>
          <p:nvPr>
            <p:ph type="title"/>
          </p:nvPr>
        </p:nvSpPr>
        <p:spPr>
          <a:xfrm>
            <a:off x="628650" y="365127"/>
            <a:ext cx="7886700" cy="8458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Web Browser Lab</a:t>
            </a:r>
            <a:endParaRPr/>
          </a:p>
        </p:txBody>
      </p:sp>
      <p:sp>
        <p:nvSpPr>
          <p:cNvPr id="135" name="Google Shape;135;p19"/>
          <p:cNvSpPr txBox="1"/>
          <p:nvPr>
            <p:ph idx="1" type="body"/>
          </p:nvPr>
        </p:nvSpPr>
        <p:spPr>
          <a:xfrm>
            <a:off x="628650" y="1331650"/>
            <a:ext cx="7886700" cy="4845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Adding an add-on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Within Firefox you can enter </a:t>
            </a:r>
            <a:r>
              <a:rPr b="1" lang="en-US">
                <a:latin typeface="Arial"/>
                <a:ea typeface="Arial"/>
                <a:cs typeface="Arial"/>
                <a:sym typeface="Arial"/>
              </a:rPr>
              <a:t>Ctrl+Shift+A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 or click the menu (three bars) in the top right and select Add-ons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After this, type </a:t>
            </a:r>
            <a:r>
              <a:rPr b="1" lang="en-US">
                <a:latin typeface="Arial"/>
                <a:ea typeface="Arial"/>
                <a:cs typeface="Arial"/>
                <a:sym typeface="Arial"/>
              </a:rPr>
              <a:t>AdBlock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 in the search bar</a:t>
            </a:r>
            <a:endParaRPr/>
          </a:p>
        </p:txBody>
      </p:sp>
      <p:pic>
        <p:nvPicPr>
          <p:cNvPr descr="Graphical user interface, text&#10;&#10;Description automatically generated" id="136" name="Google Shape;13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7265" y="3563711"/>
            <a:ext cx="3657600" cy="2292944"/>
          </a:xfrm>
          <a:prstGeom prst="rect">
            <a:avLst/>
          </a:prstGeom>
          <a:noFill/>
          <a:ln cap="flat" cmpd="sng" w="25400">
            <a:solidFill>
              <a:srgbClr val="2E9EDB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Graphical user interface, text, application&#10;&#10;Description automatically generated" id="137" name="Google Shape;137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89019" y="3554833"/>
            <a:ext cx="3361764" cy="2309619"/>
          </a:xfrm>
          <a:prstGeom prst="rect">
            <a:avLst/>
          </a:prstGeom>
          <a:noFill/>
          <a:ln cap="flat" cmpd="sng" w="25400">
            <a:solidFill>
              <a:srgbClr val="2E9EDB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/>
          <p:nvPr>
            <p:ph type="title"/>
          </p:nvPr>
        </p:nvSpPr>
        <p:spPr>
          <a:xfrm>
            <a:off x="628650" y="365126"/>
            <a:ext cx="7886700" cy="8422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Web Browser Lab</a:t>
            </a:r>
            <a:endParaRPr/>
          </a:p>
        </p:txBody>
      </p:sp>
      <p:sp>
        <p:nvSpPr>
          <p:cNvPr id="143" name="Google Shape;143;p20"/>
          <p:cNvSpPr txBox="1"/>
          <p:nvPr>
            <p:ph idx="1" type="body"/>
          </p:nvPr>
        </p:nvSpPr>
        <p:spPr>
          <a:xfrm>
            <a:off x="628650" y="1411550"/>
            <a:ext cx="7886700" cy="47654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Installing AdBlock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AdBlock is the fourth option as of the creation of this lab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Click AdBlock, then click Add to Chrome</a:t>
            </a:r>
            <a:endParaRPr/>
          </a:p>
        </p:txBody>
      </p:sp>
      <p:pic>
        <p:nvPicPr>
          <p:cNvPr descr="Graphical user interface, text, website&#10;&#10;Description automatically generated" id="144" name="Google Shape;144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30346" y="3270917"/>
            <a:ext cx="3402105" cy="2363251"/>
          </a:xfrm>
          <a:prstGeom prst="rect">
            <a:avLst/>
          </a:prstGeom>
          <a:noFill/>
          <a:ln cap="flat" cmpd="sng" w="25400">
            <a:solidFill>
              <a:srgbClr val="2E9EDB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Graphical user interface, website&#10;&#10;Description automatically generated" id="145" name="Google Shape;145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23727" y="3263264"/>
            <a:ext cx="3563470" cy="2311324"/>
          </a:xfrm>
          <a:prstGeom prst="rect">
            <a:avLst/>
          </a:prstGeom>
          <a:noFill/>
          <a:ln cap="flat" cmpd="sng" w="25400">
            <a:solidFill>
              <a:srgbClr val="2E9EDB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1"/>
          <p:cNvSpPr txBox="1"/>
          <p:nvPr>
            <p:ph type="title"/>
          </p:nvPr>
        </p:nvSpPr>
        <p:spPr>
          <a:xfrm>
            <a:off x="628650" y="365126"/>
            <a:ext cx="7886700" cy="93459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Web Browser Lab</a:t>
            </a:r>
            <a:endParaRPr/>
          </a:p>
        </p:txBody>
      </p:sp>
      <p:sp>
        <p:nvSpPr>
          <p:cNvPr id="151" name="Google Shape;151;p21"/>
          <p:cNvSpPr txBox="1"/>
          <p:nvPr>
            <p:ph idx="1" type="body"/>
          </p:nvPr>
        </p:nvSpPr>
        <p:spPr>
          <a:xfrm>
            <a:off x="628650" y="1411550"/>
            <a:ext cx="7886700" cy="47654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Using AdBlock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Compare the left and right images to see yahoo.com before and after AdBlock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descr="Graphical user interface&#10;&#10;Description automatically generated" id="152" name="Google Shape;15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6858" y="2865499"/>
            <a:ext cx="3200400" cy="3199631"/>
          </a:xfrm>
          <a:prstGeom prst="rect">
            <a:avLst/>
          </a:prstGeom>
          <a:noFill/>
          <a:ln cap="flat" cmpd="sng" w="25400">
            <a:solidFill>
              <a:srgbClr val="2E9EDB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Graphical user interface, website&#10;&#10;Description automatically generated" id="153" name="Google Shape;153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86396" y="2865499"/>
            <a:ext cx="2743200" cy="3093835"/>
          </a:xfrm>
          <a:prstGeom prst="rect">
            <a:avLst/>
          </a:prstGeom>
          <a:noFill/>
          <a:ln cap="flat" cmpd="sng" w="25400">
            <a:solidFill>
              <a:srgbClr val="2E9EDB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2"/>
          <p:cNvSpPr txBox="1"/>
          <p:nvPr>
            <p:ph type="title"/>
          </p:nvPr>
        </p:nvSpPr>
        <p:spPr>
          <a:xfrm>
            <a:off x="628650" y="365126"/>
            <a:ext cx="7886700" cy="93459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Web Browser Lab</a:t>
            </a:r>
            <a:endParaRPr/>
          </a:p>
        </p:txBody>
      </p:sp>
      <p:sp>
        <p:nvSpPr>
          <p:cNvPr id="159" name="Google Shape;159;p22"/>
          <p:cNvSpPr txBox="1"/>
          <p:nvPr>
            <p:ph idx="1" type="body"/>
          </p:nvPr>
        </p:nvSpPr>
        <p:spPr>
          <a:xfrm>
            <a:off x="628650" y="1411550"/>
            <a:ext cx="7886700" cy="47654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Your turn - Installing an Add-on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Search for the add-on </a:t>
            </a:r>
            <a:r>
              <a:rPr b="1" lang="en-US">
                <a:latin typeface="Arial"/>
                <a:ea typeface="Arial"/>
                <a:cs typeface="Arial"/>
                <a:sym typeface="Arial"/>
              </a:rPr>
              <a:t>The Snake Game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Install the add-on and play the game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60" name="Google Shape;160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50634" y="2959378"/>
            <a:ext cx="3116674" cy="2714523"/>
          </a:xfrm>
          <a:prstGeom prst="rect">
            <a:avLst/>
          </a:prstGeom>
          <a:noFill/>
          <a:ln cap="flat" cmpd="sng" w="25400">
            <a:solidFill>
              <a:srgbClr val="2E9EDB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61" name="Google Shape;161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40202" y="3429000"/>
            <a:ext cx="2604743" cy="1665824"/>
          </a:xfrm>
          <a:prstGeom prst="rect">
            <a:avLst/>
          </a:prstGeom>
          <a:noFill/>
          <a:ln cap="flat" cmpd="sng" w="25400">
            <a:solidFill>
              <a:srgbClr val="2E9EDB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62" name="Google Shape;162;p22"/>
          <p:cNvSpPr txBox="1"/>
          <p:nvPr/>
        </p:nvSpPr>
        <p:spPr>
          <a:xfrm>
            <a:off x="5332379" y="5756155"/>
            <a:ext cx="275318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Playing The Snake Game</a:t>
            </a:r>
            <a:endParaRPr/>
          </a:p>
        </p:txBody>
      </p:sp>
      <p:sp>
        <p:nvSpPr>
          <p:cNvPr id="163" name="Google Shape;163;p22"/>
          <p:cNvSpPr txBox="1"/>
          <p:nvPr/>
        </p:nvSpPr>
        <p:spPr>
          <a:xfrm>
            <a:off x="1565981" y="5277173"/>
            <a:ext cx="275318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The Snake Game icon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