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73"/>
            <a:ext cx="9144000" cy="6856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727762" y="4397878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rgbClr val="333333"/>
              </a:buClr>
              <a:buSzPts val="2250"/>
              <a:buNone/>
              <a:defRPr b="0" sz="22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None/>
              <a:defRPr sz="1876"/>
            </a:lvl2pPr>
            <a:lvl3pPr lvl="2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sz="1687"/>
            </a:lvl3pPr>
            <a:lvl4pPr lvl="3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pic>
        <p:nvPicPr>
          <p:cNvPr descr="A close up of a sign&#10;&#10;Description automatically generated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8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Arial"/>
              <a:buNone/>
              <a:defRPr sz="300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392" y="987427"/>
            <a:ext cx="4629150" cy="4873626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  <a:defRPr sz="1313"/>
            </a:lvl2pPr>
            <a:lvl3pPr indent="-2286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3pPr>
            <a:lvl4pPr indent="-2286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4pPr>
            <a:lvl5pPr indent="-2286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5pPr>
            <a:lvl6pPr indent="-2286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6pPr>
            <a:lvl7pPr indent="-2286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7pPr>
            <a:lvl8pPr indent="-2286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8pPr>
            <a:lvl9pPr indent="-2286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396331" y="57947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4623595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5559" y="4737656"/>
            <a:ext cx="4617541" cy="154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68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055"/>
              <a:buNone/>
              <a:defRPr sz="1055"/>
            </a:lvl2pPr>
            <a:lvl3pPr lvl="2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/>
            </a:lvl3pPr>
            <a:lvl4pPr lvl="3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4pPr>
            <a:lvl5pPr lvl="4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5pPr>
            <a:lvl6pPr lvl="5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6pPr>
            <a:lvl7pPr lvl="6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7pPr>
            <a:lvl8pPr lvl="7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8pPr>
            <a:lvl9pPr lvl="8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122364"/>
            <a:ext cx="77724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25"/>
              <a:buFont typeface="Arial"/>
              <a:buNone/>
              <a:defRPr sz="5625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225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None/>
              <a:defRPr sz="1876"/>
            </a:lvl2pPr>
            <a:lvl3pPr lvl="2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sz="1687"/>
            </a:lvl3pPr>
            <a:lvl4pPr lvl="3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709740"/>
            <a:ext cx="78867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25"/>
              <a:buFont typeface="Arial"/>
              <a:buNone/>
              <a:defRPr sz="5625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4589465"/>
            <a:ext cx="78867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876"/>
              <a:buNone/>
              <a:defRPr sz="187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688"/>
              <a:buNone/>
              <a:defRPr sz="168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8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8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2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1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22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None/>
              <a:defRPr b="1" sz="1876"/>
            </a:lvl2pPr>
            <a:lvl3pPr indent="-2286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b="1" sz="1687"/>
            </a:lvl3pPr>
            <a:lvl4pPr indent="-2286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7"/>
            <a:ext cx="386834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22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None/>
              <a:defRPr b="1" sz="1876"/>
            </a:lvl2pPr>
            <a:lvl3pPr indent="-2286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b="1" sz="1687"/>
            </a:lvl3pPr>
            <a:lvl4pPr indent="-2286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7"/>
            <a:ext cx="388739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Arial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87392" y="987427"/>
            <a:ext cx="4629150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63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3001"/>
              <a:buChar char="•"/>
              <a:defRPr sz="3001">
                <a:latin typeface="Arial"/>
                <a:ea typeface="Arial"/>
                <a:cs typeface="Arial"/>
                <a:sym typeface="Arial"/>
              </a:defRPr>
            </a:lvl1pPr>
            <a:lvl2pPr indent="-395287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625"/>
              <a:buChar char="•"/>
              <a:defRPr sz="2625"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2250">
                <a:latin typeface="Arial"/>
                <a:ea typeface="Arial"/>
                <a:cs typeface="Arial"/>
                <a:sym typeface="Arial"/>
              </a:defRPr>
            </a:lvl3pPr>
            <a:lvl4pPr indent="-347725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>
                <a:latin typeface="Arial"/>
                <a:ea typeface="Arial"/>
                <a:cs typeface="Arial"/>
                <a:sym typeface="Arial"/>
              </a:defRPr>
            </a:lvl4pPr>
            <a:lvl5pPr indent="-347726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>
                <a:latin typeface="Arial"/>
                <a:ea typeface="Arial"/>
                <a:cs typeface="Arial"/>
                <a:sym typeface="Arial"/>
              </a:defRPr>
            </a:lvl5pPr>
            <a:lvl6pPr indent="-347726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/>
            </a:lvl6pPr>
            <a:lvl7pPr indent="-347726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/>
            </a:lvl7pPr>
            <a:lvl8pPr indent="-347726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/>
            </a:lvl8pPr>
            <a:lvl9pPr indent="-347726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Char char="•"/>
              <a:defRPr sz="1876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  <a:defRPr sz="1313"/>
            </a:lvl2pPr>
            <a:lvl3pPr indent="-228600" lvl="2" marL="1371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3pPr>
            <a:lvl4pPr indent="-228600" lvl="3" marL="1828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4pPr>
            <a:lvl5pPr indent="-228600" lvl="4" marL="22860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5pPr>
            <a:lvl6pPr indent="-228600" lvl="5" marL="27432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6pPr>
            <a:lvl7pPr indent="-228600" lvl="6" marL="32004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7pPr>
            <a:lvl8pPr indent="-228600" lvl="7" marL="36576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8pPr>
            <a:lvl9pPr indent="-228600" lvl="8" marL="411480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937"/>
              <a:buNone/>
              <a:defRPr sz="937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8"/>
            <a:ext cx="9144000" cy="685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26"/>
              <a:buFont typeface="Arial"/>
              <a:buNone/>
              <a:defRPr b="0" i="0" sz="4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5287" lvl="0" marL="457200" marR="0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725" lvl="2" marL="13716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76"/>
              <a:buFont typeface="Arial"/>
              <a:buChar char="•"/>
              <a:defRPr b="0" i="0" sz="187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5788" lvl="3" marL="18288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5788" lvl="4" marL="22860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788" lvl="5" marL="27432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5788" lvl="6" marL="32004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5788" lvl="7" marL="36576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5788" lvl="8" marL="4114800" marR="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25"/>
              <a:buFont typeface="Helvetica Neue"/>
              <a:buNone/>
              <a:defRPr b="1" i="0" sz="112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5575178" y="4397878"/>
            <a:ext cx="3382802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Contributions by Neil Plotnick, Everett High School (Everett, MA)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urier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277" y="3756638"/>
            <a:ext cx="3518115" cy="871880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While the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/>
              <a:t>command is very powerful, what if you want to show only the assigned IP Address?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the following command to show only the IP Address*: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hostname -I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13488" y="3223262"/>
            <a:ext cx="1922785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Uppercase i (as in India)</a:t>
            </a:r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flipH="1">
            <a:off x="3317566" y="3319463"/>
            <a:ext cx="647057" cy="2387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5564822" y="3423316"/>
            <a:ext cx="485776" cy="66405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" name="Google Shape;176;p24"/>
          <p:cNvSpPr txBox="1"/>
          <p:nvPr/>
        </p:nvSpPr>
        <p:spPr>
          <a:xfrm>
            <a:off x="314325" y="4826899"/>
            <a:ext cx="8686800" cy="49338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None/>
            </a:pP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*Note: You may also receive the MAC address with this command!</a:t>
            </a:r>
            <a:endParaRPr b="1" i="0" sz="2025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hostname</a:t>
            </a:r>
            <a:r>
              <a:rPr lang="en-US"/>
              <a:t> Command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Command (Routes)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28650" y="1692136"/>
            <a:ext cx="8286750" cy="2486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47"/>
              <a:buChar char="•"/>
            </a:pPr>
            <a:r>
              <a:rPr lang="en-US"/>
              <a:t>List the ip routes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97777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ip r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ct val="99047"/>
              <a:buChar char="•"/>
            </a:pPr>
            <a:r>
              <a:rPr lang="en-US"/>
              <a:t>Add an ip route*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97777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sudo ip r add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&lt;New_Route_IP&gt;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via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&lt;Default_IP&gt;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ct val="99047"/>
              <a:buChar char="•"/>
            </a:pPr>
            <a:r>
              <a:rPr lang="en-US"/>
              <a:t>Show the route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97777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ip r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477640" y="5044421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route</a:t>
            </a:r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 flipH="1" rot="10800000">
            <a:off x="2597313" y="5044421"/>
            <a:ext cx="1005423" cy="6153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25"/>
          <p:cNvSpPr txBox="1"/>
          <p:nvPr/>
        </p:nvSpPr>
        <p:spPr>
          <a:xfrm>
            <a:off x="3385166" y="5281220"/>
            <a:ext cx="5530233" cy="49338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None/>
            </a:pP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</a:t>
            </a: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025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025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del</a:t>
            </a:r>
            <a:r>
              <a:rPr b="0" i="0" lang="en-US" sz="2025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delete the route</a:t>
            </a:r>
            <a:endParaRPr b="1" i="0" sz="20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692" y="3476844"/>
            <a:ext cx="4150285" cy="1755021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626" y="2801773"/>
            <a:ext cx="5811602" cy="3121661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lang="en-US"/>
              <a:t> Command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the </a:t>
            </a:r>
            <a:r>
              <a:rPr b="1" lang="en-US" sz="2100"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/>
              <a:t>command to show the interfaces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ifconfig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899140" y="3849048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IPv4 Address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 flipH="1" rot="10800000">
            <a:off x="1921591" y="3352007"/>
            <a:ext cx="1528984" cy="49704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" name="Google Shape;197;p26"/>
          <p:cNvSpPr txBox="1"/>
          <p:nvPr/>
        </p:nvSpPr>
        <p:spPr>
          <a:xfrm>
            <a:off x="1284777" y="4362604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IPv6 Address</a:t>
            </a: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 flipH="1" rot="10800000">
            <a:off x="2172768" y="3500375"/>
            <a:ext cx="1277807" cy="82648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9" name="Google Shape;199;p26"/>
          <p:cNvSpPr txBox="1"/>
          <p:nvPr/>
        </p:nvSpPr>
        <p:spPr>
          <a:xfrm>
            <a:off x="628650" y="3314019"/>
            <a:ext cx="1428972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Connection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 flipH="1" rot="10800000">
            <a:off x="2057622" y="3222618"/>
            <a:ext cx="730004" cy="12938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Command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To show stats for a specified network interface: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ifconfig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&lt;Network_Name&gt;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576" y="2934497"/>
            <a:ext cx="7282846" cy="2133600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036" y="4377199"/>
            <a:ext cx="4723169" cy="1200150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</a:t>
            </a:r>
            <a:r>
              <a:rPr b="1" lang="en-US" sz="3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lang="en-US"/>
              <a:t> Command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following command will turn a network on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sudo ifconfig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&lt;Network_Name&gt;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up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following command will turn a network off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sudo ifconfig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&lt;Network_Name&gt;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down</a:t>
            </a:r>
            <a:endParaRPr/>
          </a:p>
          <a:p>
            <a:pPr indent="-214309" lvl="2" marL="1071546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Please Note: This will turn the internet connection off, if you are using a cyber range that is utilizing a remote desktop, you will lose access to the system</a:t>
            </a:r>
            <a:endParaRPr/>
          </a:p>
          <a:p>
            <a:pPr indent="-71433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950113" y="4325744"/>
            <a:ext cx="1428972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Turns loopback off</a:t>
            </a:r>
            <a:endParaRPr/>
          </a:p>
        </p:txBody>
      </p:sp>
      <p:cxnSp>
        <p:nvCxnSpPr>
          <p:cNvPr id="216" name="Google Shape;216;p28"/>
          <p:cNvCxnSpPr>
            <a:stCxn id="215" idx="1"/>
          </p:cNvCxnSpPr>
          <p:nvPr/>
        </p:nvCxnSpPr>
        <p:spPr>
          <a:xfrm flipH="1">
            <a:off x="4974313" y="4425772"/>
            <a:ext cx="1975800" cy="2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7" name="Google Shape;217;p28"/>
          <p:cNvSpPr txBox="1"/>
          <p:nvPr/>
        </p:nvSpPr>
        <p:spPr>
          <a:xfrm>
            <a:off x="7086378" y="4977274"/>
            <a:ext cx="1428972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Turns loopback on</a:t>
            </a:r>
            <a:endParaRPr/>
          </a:p>
        </p:txBody>
      </p:sp>
      <p:cxnSp>
        <p:nvCxnSpPr>
          <p:cNvPr id="218" name="Google Shape;218;p28"/>
          <p:cNvCxnSpPr/>
          <p:nvPr/>
        </p:nvCxnSpPr>
        <p:spPr>
          <a:xfrm flipH="1">
            <a:off x="4974336" y="5087521"/>
            <a:ext cx="2166075" cy="2525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ip/ifconfig Lab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This lab will explore the ifconfig command in a Linux Terminal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Materials needed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Kali Linux Machine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Software Tools used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ip (Linux Command)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hostname (Linux Command)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ifconfig (Linux Command)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Objectives Covered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3995" lvl="0" marL="2139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Security+ Objectives (SY0-601)</a:t>
            </a:r>
            <a:endParaRPr/>
          </a:p>
          <a:p>
            <a:pPr indent="-213994" lvl="1" marL="642620" rtl="0" algn="l">
              <a:lnSpc>
                <a:spcPct val="90000"/>
              </a:lnSpc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 4.1 - Given a scenario, use the appropriate tool to assess organizational security.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3994" lvl="2" marL="1071245" rtl="0" algn="l">
              <a:lnSpc>
                <a:spcPct val="90000"/>
              </a:lnSpc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Network reconnaissance and discovery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213994" lvl="3" marL="1499870" rtl="0" algn="l">
              <a:lnSpc>
                <a:spcPct val="90000"/>
              </a:lnSpc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ipconfig/ifconfig</a:t>
            </a:r>
            <a:endParaRPr/>
          </a:p>
          <a:p>
            <a:pPr indent="0" lvl="1" marL="58293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47307" lvl="0" marL="213995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What is ip/ifconfig?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818640"/>
            <a:ext cx="4522469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/>
              <a:t>The </a:t>
            </a:r>
            <a:r>
              <a:rPr b="1" lang="en-US" sz="2250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 sz="2250"/>
              <a:t> command shows/manipulates the routing, network devices, and interfaces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 sz="2025"/>
              <a:t> stands for </a:t>
            </a:r>
            <a:r>
              <a:rPr b="1" lang="en-US" sz="2025"/>
              <a:t>I</a:t>
            </a:r>
            <a:r>
              <a:rPr lang="en-US" sz="2025"/>
              <a:t>nternet </a:t>
            </a:r>
            <a:r>
              <a:rPr b="1" lang="en-US" sz="2025"/>
              <a:t>P</a:t>
            </a:r>
            <a:r>
              <a:rPr lang="en-US" sz="2025"/>
              <a:t>rotocol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/>
              <a:t>The </a:t>
            </a:r>
            <a:r>
              <a:rPr b="1" lang="en-US" sz="2250"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b="1" lang="en-US" sz="2250"/>
              <a:t> </a:t>
            </a:r>
            <a:r>
              <a:rPr lang="en-US" sz="2250"/>
              <a:t>command can configure a network interface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lang="en-US" sz="2025"/>
              <a:t> stands for </a:t>
            </a:r>
            <a:r>
              <a:rPr b="1" lang="en-US" sz="2025"/>
              <a:t>I</a:t>
            </a:r>
            <a:r>
              <a:rPr lang="en-US" sz="2025"/>
              <a:t>nter</a:t>
            </a:r>
            <a:r>
              <a:rPr b="1" lang="en-US" sz="2025"/>
              <a:t>F</a:t>
            </a:r>
            <a:r>
              <a:rPr lang="en-US" sz="2025"/>
              <a:t>ace </a:t>
            </a:r>
            <a:r>
              <a:rPr b="1" lang="en-US" sz="2025"/>
              <a:t>CONFIG</a:t>
            </a:r>
            <a:r>
              <a:rPr lang="en-US" sz="2025"/>
              <a:t>ure</a:t>
            </a:r>
            <a:endParaRPr sz="2025"/>
          </a:p>
          <a:p>
            <a:pPr indent="-71433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602" y="3102774"/>
            <a:ext cx="3580771" cy="185981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5602" y="1196161"/>
            <a:ext cx="3580771" cy="1764541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ip/ifconfig Lab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Setup Environment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</a:t>
            </a: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b="1" lang="en-US"/>
              <a:t> </a:t>
            </a:r>
            <a:r>
              <a:rPr lang="en-US"/>
              <a:t>Command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</a:t>
            </a: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hostname</a:t>
            </a:r>
            <a:r>
              <a:rPr b="1" lang="en-US"/>
              <a:t> </a:t>
            </a:r>
            <a:r>
              <a:rPr lang="en-US"/>
              <a:t>Command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</a:t>
            </a: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b="1" lang="en-US"/>
              <a:t> </a:t>
            </a:r>
            <a:r>
              <a:rPr lang="en-US"/>
              <a:t>Command (Routes)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</a:t>
            </a: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ifconfig</a:t>
            </a:r>
            <a:r>
              <a:rPr b="1" lang="en-US"/>
              <a:t> </a:t>
            </a:r>
            <a:r>
              <a:rPr lang="en-US"/>
              <a:t>Command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Setup Environment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3995" lvl="0" marL="21399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Log into your range</a:t>
            </a:r>
            <a:endParaRPr/>
          </a:p>
          <a:p>
            <a:pPr indent="-213995" lvl="0" marL="213995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Open the Kali Linux Environment</a:t>
            </a:r>
            <a:endParaRPr/>
          </a:p>
          <a:p>
            <a:pPr indent="-213994" lvl="1" marL="64262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should be on your Kali Linux Desktop</a:t>
            </a:r>
            <a:endParaRPr/>
          </a:p>
          <a:p>
            <a:pPr indent="-213994" lvl="1" marL="642620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a new Terminal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1" lang="en-US" sz="3300"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Command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23888" y="1692136"/>
            <a:ext cx="7886700" cy="107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Just entering the ip command will show the following result: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47621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625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23888" y="4254555"/>
            <a:ext cx="7886700" cy="107555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5778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Char char="▪"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all the options, find the current version of the ip utility using “-V”</a:t>
            </a:r>
            <a:endParaRPr/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Noto Sans Symbols"/>
              <a:buNone/>
            </a:pPr>
            <a:r>
              <a:rPr b="1" i="0" lang="en-US" sz="1725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ip -V</a:t>
            </a:r>
            <a:endParaRPr/>
          </a:p>
          <a:p>
            <a:pPr indent="-387350" lvl="0" marL="5778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898" y="3643881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-V for version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9407101">
            <a:off x="714440" y="2552852"/>
            <a:ext cx="1818174" cy="2675842"/>
          </a:xfrm>
          <a:prstGeom prst="arc">
            <a:avLst>
              <a:gd fmla="val 16922805" name="adj1"/>
              <a:gd fmla="val 1335724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</a:pPr>
            <a:r>
              <a:t/>
            </a:r>
            <a:endParaRPr b="1" i="0" sz="12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393" y="4960092"/>
            <a:ext cx="3600450" cy="575681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878" y="2133276"/>
            <a:ext cx="5044432" cy="2154834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1"/>
          <p:cNvCxnSpPr/>
          <p:nvPr/>
        </p:nvCxnSpPr>
        <p:spPr>
          <a:xfrm flipH="1" rot="10800000">
            <a:off x="1469571" y="3378391"/>
            <a:ext cx="3078225" cy="3270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/>
              <a:t> Command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28650" y="1692136"/>
            <a:ext cx="8383270" cy="417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Show the status of various network interfaces of this system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ip addr show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Here, the first network is </a:t>
            </a: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lo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, whi</a:t>
            </a:r>
            <a:r>
              <a:rPr lang="en-US" sz="2000"/>
              <a:t>ch is the </a:t>
            </a:r>
            <a:r>
              <a:rPr lang="en-US" sz="2000" u="sng"/>
              <a:t>lo</a:t>
            </a:r>
            <a:r>
              <a:rPr lang="en-US" sz="2000"/>
              <a:t>opback address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On Linux, this will always be the first address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The address of</a:t>
            </a: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</a:t>
            </a: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/>
              <a:t>is always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127.0.0.1</a:t>
            </a:r>
            <a:endParaRPr b="1" sz="1600">
              <a:latin typeface="Courier"/>
              <a:ea typeface="Courier"/>
              <a:cs typeface="Courier"/>
              <a:sym typeface="Courier"/>
            </a:endParaRPr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second network is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eth0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000"/>
              <a:t>which shows this has a wired connection</a:t>
            </a:r>
            <a:endParaRPr sz="3200"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wlan0</a:t>
            </a: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600"/>
              <a:t>would signify it’s a wireless connection</a:t>
            </a:r>
            <a:endParaRPr/>
          </a:p>
          <a:p>
            <a:pPr indent="-214309" lvl="0" marL="214309" rtl="0" algn="l">
              <a:lnSpc>
                <a:spcPct val="90000"/>
              </a:lnSpc>
              <a:spcBef>
                <a:spcPts val="93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where you will find the IP Addresses assigned to the current host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530494" y="6364733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IPv4 Address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744238" y="6414739"/>
            <a:ext cx="127362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Helvetica Neue"/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IPv6 Address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455" y="4390614"/>
            <a:ext cx="4941811" cy="1799873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6" name="Google Shape;156;p22"/>
          <p:cNvCxnSpPr>
            <a:stCxn id="154" idx="0"/>
          </p:cNvCxnSpPr>
          <p:nvPr/>
        </p:nvCxnSpPr>
        <p:spPr>
          <a:xfrm flipH="1" rot="10800000">
            <a:off x="3381053" y="6003739"/>
            <a:ext cx="100500" cy="41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7" name="Google Shape;157;p22"/>
          <p:cNvCxnSpPr>
            <a:stCxn id="153" idx="0"/>
          </p:cNvCxnSpPr>
          <p:nvPr/>
        </p:nvCxnSpPr>
        <p:spPr>
          <a:xfrm rot="10800000">
            <a:off x="3532009" y="5803733"/>
            <a:ext cx="1635300" cy="56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28650" y="1692136"/>
            <a:ext cx="8286750" cy="105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09" lvl="0" marL="21430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show the IP address for your network connection</a:t>
            </a:r>
            <a:endParaRPr/>
          </a:p>
          <a:p>
            <a:pPr indent="-214308" lvl="1" marL="642927" rtl="0" algn="l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b="1" lang="en-US" sz="1650">
                <a:latin typeface="Courier"/>
                <a:ea typeface="Courier"/>
                <a:cs typeface="Courier"/>
                <a:sym typeface="Courier"/>
              </a:rPr>
              <a:t>ip addr show </a:t>
            </a:r>
            <a:r>
              <a:rPr b="1" lang="en-US" sz="165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&lt;network_name&gt;</a:t>
            </a:r>
            <a:r>
              <a:rPr lang="en-US" sz="1650">
                <a:solidFill>
                  <a:srgbClr val="548135"/>
                </a:solidFill>
              </a:rPr>
              <a:t> 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28650" y="3461056"/>
            <a:ext cx="8286750" cy="186945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5778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loopback is not displayed. (How might you show the loopback?)</a:t>
            </a:r>
            <a:endParaRPr/>
          </a:p>
          <a:p>
            <a:pPr indent="-577850" lvl="0" marL="5778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Shorten the results with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-br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 (brief result)</a:t>
            </a:r>
            <a:endParaRPr/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63"/>
              <a:buFont typeface="Noto Sans Symbols"/>
              <a:buNone/>
            </a:pPr>
            <a:r>
              <a:rPr b="1" i="0" lang="en-US" sz="165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ip -br addr show </a:t>
            </a:r>
            <a:r>
              <a:rPr b="1" i="0" lang="en-US" sz="1650" u="none" cap="none" strike="noStrike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&lt;network_name&gt;</a:t>
            </a:r>
            <a:endParaRPr/>
          </a:p>
          <a:p>
            <a:pPr indent="-387350" lvl="0" marL="5778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/>
              <a:t>The </a:t>
            </a:r>
            <a:r>
              <a:rPr b="1" lang="en-US" sz="413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ip</a:t>
            </a:r>
            <a:r>
              <a:rPr lang="en-US"/>
              <a:t> Command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021" y="2323777"/>
            <a:ext cx="5430008" cy="1105223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604" y="4886209"/>
            <a:ext cx="6716840" cy="559309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security Template_4x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