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Bank: Chase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Username: jsmith17</a:t>
            </a:r>
            <a:br>
              <a:rPr lang="en-US"/>
            </a:br>
            <a:r>
              <a:rPr lang="en-US"/>
              <a:t>Password: @pp13s33d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71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8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396331" y="57945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685800" y="112236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709740"/>
            <a:ext cx="7886700" cy="2852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4589465"/>
            <a:ext cx="78867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825626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825626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29842" y="1681163"/>
            <a:ext cx="3868340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29842" y="2505076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29150" y="1681163"/>
            <a:ext cx="3887391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29150" y="2505076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6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urier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traceroute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1827992" y="1968831"/>
            <a:ext cx="2267339" cy="4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Columbus, OH (Windows)</a:t>
            </a:r>
            <a:endParaRPr/>
          </a:p>
        </p:txBody>
      </p:sp>
      <p:pic>
        <p:nvPicPr>
          <p:cNvPr descr="A screenshot of a computer&#10;&#10;Description automatically generated"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401433"/>
            <a:ext cx="4727405" cy="2877808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23"/>
          <p:cNvSpPr txBox="1"/>
          <p:nvPr/>
        </p:nvSpPr>
        <p:spPr>
          <a:xfrm>
            <a:off x="5205677" y="2639187"/>
            <a:ext cx="1646853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Pittsburgh, PA</a:t>
            </a:r>
            <a:endParaRPr/>
          </a:p>
        </p:txBody>
      </p:sp>
      <p:cxnSp>
        <p:nvCxnSpPr>
          <p:cNvPr id="168" name="Google Shape;168;p23"/>
          <p:cNvCxnSpPr/>
          <p:nvPr/>
        </p:nvCxnSpPr>
        <p:spPr>
          <a:xfrm flipH="1">
            <a:off x="3403557" y="2836954"/>
            <a:ext cx="2232641" cy="10672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9" name="Google Shape;169;p23"/>
          <p:cNvSpPr/>
          <p:nvPr/>
        </p:nvSpPr>
        <p:spPr>
          <a:xfrm>
            <a:off x="3010650" y="3856197"/>
            <a:ext cx="392906" cy="259675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5841471" y="2895277"/>
            <a:ext cx="2719873" cy="592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7B7B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Dulles, VA (IAD is the airport code for Dulles International Airport right outside Washington DC)</a:t>
            </a:r>
            <a:endParaRPr/>
          </a:p>
        </p:txBody>
      </p:sp>
      <p:cxnSp>
        <p:nvCxnSpPr>
          <p:cNvPr id="171" name="Google Shape;171;p23"/>
          <p:cNvCxnSpPr/>
          <p:nvPr/>
        </p:nvCxnSpPr>
        <p:spPr>
          <a:xfrm flipH="1">
            <a:off x="3403556" y="3408111"/>
            <a:ext cx="2778919" cy="691508"/>
          </a:xfrm>
          <a:prstGeom prst="straightConnector1">
            <a:avLst/>
          </a:prstGeom>
          <a:noFill/>
          <a:ln cap="flat" cmpd="sng" w="38100">
            <a:solidFill>
              <a:srgbClr val="7B7B7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2" name="Google Shape;172;p23"/>
          <p:cNvSpPr/>
          <p:nvPr/>
        </p:nvSpPr>
        <p:spPr>
          <a:xfrm>
            <a:off x="2828485" y="3960969"/>
            <a:ext cx="392906" cy="259675"/>
          </a:xfrm>
          <a:prstGeom prst="ellipse">
            <a:avLst/>
          </a:prstGeom>
          <a:noFill/>
          <a:ln cap="flat" cmpd="sng" w="19050">
            <a:solidFill>
              <a:srgbClr val="7B7B7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715977" y="3497924"/>
            <a:ext cx="1646853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Washington, DC</a:t>
            </a:r>
            <a:endParaRPr/>
          </a:p>
        </p:txBody>
      </p:sp>
      <p:cxnSp>
        <p:nvCxnSpPr>
          <p:cNvPr id="174" name="Google Shape;174;p23"/>
          <p:cNvCxnSpPr/>
          <p:nvPr/>
        </p:nvCxnSpPr>
        <p:spPr>
          <a:xfrm flipH="1">
            <a:off x="3909226" y="3695691"/>
            <a:ext cx="2237272" cy="50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2961662" y="4074554"/>
            <a:ext cx="883789" cy="259675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5642683" y="3978230"/>
            <a:ext cx="2719873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7B7B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Paris, France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 flipH="1">
            <a:off x="3620273" y="4067889"/>
            <a:ext cx="2890815" cy="284909"/>
          </a:xfrm>
          <a:prstGeom prst="straightConnector1">
            <a:avLst/>
          </a:prstGeom>
          <a:noFill/>
          <a:ln cap="flat" cmpd="sng" w="38100">
            <a:solidFill>
              <a:srgbClr val="7B7B7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8" name="Google Shape;178;p23"/>
          <p:cNvSpPr/>
          <p:nvPr/>
        </p:nvSpPr>
        <p:spPr>
          <a:xfrm>
            <a:off x="3129759" y="4199512"/>
            <a:ext cx="484028" cy="259675"/>
          </a:xfrm>
          <a:prstGeom prst="ellipse">
            <a:avLst/>
          </a:prstGeom>
          <a:noFill/>
          <a:ln cap="flat" cmpd="sng" w="19050">
            <a:solidFill>
              <a:srgbClr val="7B7B7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5205677" y="4297458"/>
            <a:ext cx="1646853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France</a:t>
            </a:r>
            <a:endParaRPr/>
          </a:p>
        </p:txBody>
      </p:sp>
      <p:cxnSp>
        <p:nvCxnSpPr>
          <p:cNvPr id="180" name="Google Shape;180;p23"/>
          <p:cNvCxnSpPr/>
          <p:nvPr/>
        </p:nvCxnSpPr>
        <p:spPr>
          <a:xfrm flipH="1">
            <a:off x="4124859" y="4391626"/>
            <a:ext cx="1511339" cy="17616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1" name="Google Shape;181;p23"/>
          <p:cNvSpPr/>
          <p:nvPr/>
        </p:nvSpPr>
        <p:spPr>
          <a:xfrm>
            <a:off x="3633795" y="4455215"/>
            <a:ext cx="338310" cy="259675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5579047" y="4647731"/>
            <a:ext cx="3486150" cy="90389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2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“request timed out” line means that the host refused to send back their details.  How does this help secure this website?</a:t>
            </a:r>
            <a:endParaRPr/>
          </a:p>
          <a:p>
            <a:pPr indent="0" lvl="1" marL="1270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a Trace Route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628650" y="1578759"/>
            <a:ext cx="8188779" cy="4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Below is a trace route to www.louvre.fr (the Louvre’s website)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5466080" y="2210565"/>
            <a:ext cx="3351349" cy="2801051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33363" lvl="0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route did this trace route take?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find any cities in this path?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did this trace route compare with the previous one?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3" lvl="0" marL="233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the time of the hops once it is overseas.</a:t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423416"/>
            <a:ext cx="4661297" cy="1878806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24"/>
          <p:cNvSpPr txBox="1"/>
          <p:nvPr/>
        </p:nvSpPr>
        <p:spPr>
          <a:xfrm>
            <a:off x="1496248" y="2048893"/>
            <a:ext cx="2267339" cy="21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25"/>
              <a:buFont typeface="Helvetica Neue"/>
              <a:buNone/>
            </a:pPr>
            <a:r>
              <a:rPr b="1" i="0" lang="en-US" sz="1125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Bossier City, LA (Mac)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a Trace Route (Again)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628650" y="1578759"/>
            <a:ext cx="8188779" cy="4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is another traceroute to www.louvre.fr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705" y="2878243"/>
            <a:ext cx="4661297" cy="1878806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25"/>
          <p:cNvSpPr txBox="1"/>
          <p:nvPr/>
        </p:nvSpPr>
        <p:spPr>
          <a:xfrm>
            <a:off x="1525683" y="2561780"/>
            <a:ext cx="2267339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Bossier City, LA (Mac)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4649703" y="2368800"/>
            <a:ext cx="1646853" cy="4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Notice the time this hop takes</a:t>
            </a:r>
            <a:endParaRPr/>
          </a:p>
        </p:txBody>
      </p:sp>
      <p:cxnSp>
        <p:nvCxnSpPr>
          <p:cNvPr id="201" name="Google Shape;201;p25"/>
          <p:cNvCxnSpPr/>
          <p:nvPr/>
        </p:nvCxnSpPr>
        <p:spPr>
          <a:xfrm flipH="1">
            <a:off x="4263694" y="2666550"/>
            <a:ext cx="794616" cy="7244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" name="Google Shape;202;p25"/>
          <p:cNvSpPr/>
          <p:nvPr/>
        </p:nvSpPr>
        <p:spPr>
          <a:xfrm>
            <a:off x="2760308" y="3360250"/>
            <a:ext cx="1666908" cy="25967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5133741" y="2883530"/>
            <a:ext cx="1666908" cy="4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1F38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overseas, notice it’s much longer</a:t>
            </a:r>
            <a:endParaRPr/>
          </a:p>
        </p:txBody>
      </p:sp>
      <p:cxnSp>
        <p:nvCxnSpPr>
          <p:cNvPr id="204" name="Google Shape;204;p25"/>
          <p:cNvCxnSpPr/>
          <p:nvPr/>
        </p:nvCxnSpPr>
        <p:spPr>
          <a:xfrm flipH="1">
            <a:off x="3961791" y="3219497"/>
            <a:ext cx="1305999" cy="827456"/>
          </a:xfrm>
          <a:prstGeom prst="straightConnector1">
            <a:avLst/>
          </a:prstGeom>
          <a:noFill/>
          <a:ln cap="flat" cmpd="sng" w="38100">
            <a:solidFill>
              <a:srgbClr val="1F3864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5" name="Google Shape;205;p25"/>
          <p:cNvSpPr/>
          <p:nvPr/>
        </p:nvSpPr>
        <p:spPr>
          <a:xfrm>
            <a:off x="2819557" y="3998971"/>
            <a:ext cx="1740877" cy="259675"/>
          </a:xfrm>
          <a:prstGeom prst="ellipse">
            <a:avLst/>
          </a:prstGeom>
          <a:noFill/>
          <a:ln cap="flat" cmpd="sng" w="38100">
            <a:solidFill>
              <a:srgbClr val="1F3864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5697358" y="3283027"/>
            <a:ext cx="3212961" cy="275201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1"/>
              <a:buFont typeface="Noto Sans Symbols"/>
              <a:buNone/>
            </a:pPr>
            <a:r>
              <a:rPr b="0" i="0" lang="en-US" sz="20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follow this route?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Dallas, TX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Houston, TX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Washington D.C.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York, NY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Britain (UK)</a:t>
            </a:r>
            <a:endParaRPr/>
          </a:p>
          <a:p>
            <a:pPr indent="-278606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Calibri"/>
              <a:buAutoNum type="arabicPeriod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France</a:t>
            </a:r>
            <a:endParaRPr/>
          </a:p>
          <a:p>
            <a:pPr indent="-135731" lvl="0" marL="27860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270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88"/>
              <a:buFont typeface="Noto Sans Symbols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a Trace Route (Again)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721540" y="1729902"/>
            <a:ext cx="8188779" cy="4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is another traceroute to www.louvre.fr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Analyzing a Secure Website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628650" y="1692136"/>
            <a:ext cx="8373110" cy="53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Let’s look at a traceroute to www.chase.com (Chase Bank)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622" y="2165112"/>
            <a:ext cx="4316514" cy="2895396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6"/>
          <p:cNvSpPr txBox="1"/>
          <p:nvPr/>
        </p:nvSpPr>
        <p:spPr>
          <a:xfrm>
            <a:off x="5079755" y="2923792"/>
            <a:ext cx="3782891" cy="13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33363" lvl="0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1"/>
              <a:buFont typeface="Arial"/>
              <a:buChar char="•"/>
            </a:pPr>
            <a:r>
              <a:rPr b="0" i="0" lang="en-US" sz="20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that Chase nodes do not respond back </a:t>
            </a:r>
            <a:endParaRPr/>
          </a:p>
          <a:p>
            <a:pPr indent="-346075" lvl="1" marL="80327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would they do this?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5201159" y="4663498"/>
            <a:ext cx="1368317" cy="4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sharing any data back</a:t>
            </a:r>
            <a:endParaRPr/>
          </a:p>
        </p:txBody>
      </p:sp>
      <p:cxnSp>
        <p:nvCxnSpPr>
          <p:cNvPr id="218" name="Google Shape;218;p26"/>
          <p:cNvCxnSpPr>
            <a:stCxn id="217" idx="1"/>
          </p:cNvCxnSpPr>
          <p:nvPr/>
        </p:nvCxnSpPr>
        <p:spPr>
          <a:xfrm rot="10800000">
            <a:off x="3719159" y="4618700"/>
            <a:ext cx="1482000" cy="24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9" name="Google Shape;219;p26"/>
          <p:cNvSpPr/>
          <p:nvPr/>
        </p:nvSpPr>
        <p:spPr>
          <a:xfrm>
            <a:off x="436880" y="4339660"/>
            <a:ext cx="3282266" cy="25967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Your Turn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628650" y="1692137"/>
            <a:ext cx="8286750" cy="353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 another traceroute to a different website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Examples:</a:t>
            </a:r>
            <a:endParaRPr/>
          </a:p>
          <a:p>
            <a:pPr indent="-257175" lvl="2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bbc.co.uk</a:t>
            </a:r>
            <a:endParaRPr/>
          </a:p>
          <a:p>
            <a:pPr indent="-257175" lvl="2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tpic.com.tr</a:t>
            </a:r>
            <a:endParaRPr/>
          </a:p>
          <a:p>
            <a:pPr indent="-257175" lvl="2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dailymirror.lk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many hops did it take?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were you able to determine from this traceroute?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cool or interesting findings?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Trace Route Lab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7965" lvl="0" marL="2279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Materials needed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Computer system connected to internet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79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Tools used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traceroute command (Linux and Mac OS)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tracert command (Windows OS)</a:t>
            </a:r>
            <a:endParaRPr/>
          </a:p>
          <a:p>
            <a:pPr indent="-227965" lvl="1" marL="68516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tracepath command (Chromebooks)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Objectives Covered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Security+ Objectives (SY0-501)</a:t>
            </a:r>
            <a:endParaRPr/>
          </a:p>
          <a:p>
            <a:pPr indent="-158750" lvl="1" marL="58340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Objective 4.1 – Given a scenario, use the appropriate tool to assess organizational security</a:t>
            </a:r>
            <a:endParaRPr/>
          </a:p>
          <a:p>
            <a:pPr indent="-152400" lvl="2" marL="104057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Network Reconnaissance and Discovery</a:t>
            </a:r>
            <a:endParaRPr/>
          </a:p>
          <a:p>
            <a:pPr indent="-127000" lvl="4" marL="151682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tracert/traceroute</a:t>
            </a:r>
            <a:endParaRPr/>
          </a:p>
          <a:p>
            <a:pPr indent="-507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What is Trace Route?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28650" y="1810898"/>
            <a:ext cx="3729990" cy="3299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trace route command shows the path packets take across a network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Shows IP addresses of all the hops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Shows the time between the hops</a:t>
            </a:r>
            <a:endParaRPr/>
          </a:p>
          <a:p>
            <a:pPr indent="-253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53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descr="A screenshot of a cell phone&#10;&#10;Description automatically generated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5953" y="1810897"/>
            <a:ext cx="4476187" cy="2319741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17"/>
          <p:cNvSpPr txBox="1"/>
          <p:nvPr/>
        </p:nvSpPr>
        <p:spPr>
          <a:xfrm>
            <a:off x="5324386" y="4130638"/>
            <a:ext cx="2694215" cy="21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b="1" i="0" lang="en-US" sz="11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a trace route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Trace Route Lab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Open Terminal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Run a Trace Route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Analyze a Trace Route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Analyze a Secure Website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Your Turn</a:t>
            </a:r>
            <a:endParaRPr/>
          </a:p>
        </p:txBody>
      </p:sp>
      <p:pic>
        <p:nvPicPr>
          <p:cNvPr descr="A screenshot of a cell phone&#10;&#10;Description automatically generated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040" y="1609410"/>
            <a:ext cx="4055121" cy="2791077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Open the Terminal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3888" y="1692136"/>
            <a:ext cx="7886700" cy="366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logged into the system*, open the Terminal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 the Terminal in a Linux system</a:t>
            </a:r>
            <a:endParaRPr/>
          </a:p>
          <a:p>
            <a:pPr indent="-228584" lvl="2" marL="1142929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Can press CTRL+ALT+T in most Linux systems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 the Command Prompt in a Windows system</a:t>
            </a:r>
            <a:endParaRPr/>
          </a:p>
          <a:p>
            <a:pPr indent="-228584" lvl="2" marL="1142929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Search for “cmd” to find the Command Prompt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 Terminal in a Mac system</a:t>
            </a:r>
            <a:endParaRPr/>
          </a:p>
          <a:p>
            <a:pPr indent="-228584" lvl="2" marL="1142929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Search for “Terminal” using Spotlight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 the Command Prompt on a Chromebook</a:t>
            </a:r>
            <a:endParaRPr/>
          </a:p>
          <a:p>
            <a:pPr indent="-228584" lvl="2" marL="1142929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CTRL+ALT+T should open the Command Prompt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2104007" y="5682928"/>
            <a:ext cx="4261282" cy="830997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*Please Note: This does not have to be done on a cyber range, this can be run on any operating system/computer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Note: May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work on some ranges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628650" y="1838012"/>
            <a:ext cx="8515350" cy="11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cyber ranges disable IMCP Traffic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Trace Route uses IMCP traffic to talk with the other hosts</a:t>
            </a:r>
            <a:endParaRPr/>
          </a:p>
          <a:p>
            <a:pPr indent="-507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453" y="3144522"/>
            <a:ext cx="4291861" cy="2145930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0"/>
          <p:cNvSpPr txBox="1"/>
          <p:nvPr/>
        </p:nvSpPr>
        <p:spPr>
          <a:xfrm>
            <a:off x="4886325" y="3761983"/>
            <a:ext cx="3859619" cy="869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 is traceroute run on the US Cyber Range. </a:t>
            </a:r>
            <a:br>
              <a:rPr b="1" i="0" lang="en-US" sz="13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3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3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Notice it does not show </a:t>
            </a:r>
            <a:r>
              <a:rPr b="1" i="1" lang="en-US" sz="13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</a:t>
            </a:r>
            <a:r>
              <a:rPr b="1" i="0" lang="en-US" sz="13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 about the route. All ICMP packets are blocked.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1902940" y="5824970"/>
            <a:ext cx="4744996" cy="830997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Note: This does not have to be done on a cyber range, this can be run on any operating system/computer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919240" y="4720032"/>
            <a:ext cx="3900668" cy="1054135"/>
          </a:xfrm>
          <a:prstGeom prst="rect">
            <a:avLst/>
          </a:prstGeom>
          <a:noFill/>
          <a:ln cap="flat" cmpd="sng" w="2857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50"/>
              <a:buFont typeface="Helvetica Neue"/>
              <a:buNone/>
            </a:pPr>
            <a:r>
              <a:rPr b="1" i="0" lang="en-US" sz="125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Traceroute may need to be installed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50"/>
              <a:buFont typeface="Helvetica Neue"/>
              <a:buNone/>
            </a:pPr>
            <a:r>
              <a:rPr b="1" i="0" lang="en-US" sz="125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the apt repository with</a:t>
            </a:r>
            <a:br>
              <a:rPr b="1" i="0" lang="en-US" sz="125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5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sudo apt-get update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50"/>
              <a:buFont typeface="Helvetica Neue"/>
              <a:buNone/>
            </a:pPr>
            <a:r>
              <a:rPr b="1" i="0" lang="en-US" sz="125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install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50"/>
              <a:buFont typeface="Courier"/>
              <a:buNone/>
            </a:pPr>
            <a:r>
              <a:rPr b="1" i="0" lang="en-US" sz="125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sudo apt-get install traceroute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Run a Trace Route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548750" y="1726697"/>
            <a:ext cx="4827271" cy="3404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Char char="•"/>
            </a:pPr>
            <a:r>
              <a:rPr lang="en-US" sz="2025"/>
              <a:t>Run a trace route to www.cyber.org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</a:pPr>
            <a:r>
              <a:rPr lang="en-US" sz="1725"/>
              <a:t>Windows Command:</a:t>
            </a:r>
            <a:endParaRPr/>
          </a:p>
          <a:p>
            <a:pPr indent="-228584" lvl="2" marL="1142929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tracert www.cyber.org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</a:pPr>
            <a:r>
              <a:rPr lang="en-US" sz="1725"/>
              <a:t>Linux/Mac Command:</a:t>
            </a:r>
            <a:endParaRPr/>
          </a:p>
          <a:p>
            <a:pPr indent="-228584" lvl="2" marL="1142929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traceroute www.cyber.org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25"/>
              <a:buChar char="•"/>
            </a:pPr>
            <a:r>
              <a:rPr lang="en-US" sz="1725"/>
              <a:t>Chromebook Command:</a:t>
            </a:r>
            <a:endParaRPr/>
          </a:p>
          <a:p>
            <a:pPr indent="-228584" lvl="2" marL="1142929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tracepath www.cyber.org</a:t>
            </a:r>
            <a:endParaRPr/>
          </a:p>
          <a:p>
            <a:pPr indent="-228584" lvl="2" marL="1142929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25"/>
              <a:buNone/>
            </a:pPr>
            <a:r>
              <a:t/>
            </a:r>
            <a:endParaRPr b="1" sz="1425">
              <a:latin typeface="Courier"/>
              <a:ea typeface="Courier"/>
              <a:cs typeface="Courier"/>
              <a:sym typeface="Courier"/>
            </a:endParaRPr>
          </a:p>
          <a:p>
            <a:pPr indent="-228584" lvl="2" marL="1142929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25"/>
              <a:buNone/>
            </a:pPr>
            <a:r>
              <a:t/>
            </a:r>
            <a:endParaRPr b="1" sz="1425">
              <a:latin typeface="Courier"/>
              <a:ea typeface="Courier"/>
              <a:cs typeface="Courier"/>
              <a:sym typeface="Courier"/>
            </a:endParaRPr>
          </a:p>
          <a:p>
            <a:pPr indent="-228584" lvl="2" marL="1142929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25"/>
              <a:buNone/>
            </a:pPr>
            <a:r>
              <a:t/>
            </a:r>
            <a:endParaRPr b="1" sz="1425">
              <a:latin typeface="Courier"/>
              <a:ea typeface="Courier"/>
              <a:cs typeface="Courier"/>
              <a:sym typeface="Courier"/>
            </a:endParaRPr>
          </a:p>
          <a:p>
            <a:pPr indent="-214313" lvl="0" marL="2333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What data are you able to find?  Notice anything cool/unique?</a:t>
            </a:r>
            <a:endParaRPr/>
          </a:p>
          <a:p>
            <a:pPr indent="-228584" lvl="2" marL="1142929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25"/>
              <a:buNone/>
            </a:pPr>
            <a:r>
              <a:t/>
            </a:r>
            <a:endParaRPr b="1" sz="1425">
              <a:latin typeface="Courier"/>
              <a:ea typeface="Courier"/>
              <a:cs typeface="Courier"/>
              <a:sym typeface="Courier"/>
            </a:endParaRPr>
          </a:p>
          <a:p>
            <a:pPr indent="-507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5397036" y="3997139"/>
            <a:ext cx="2812975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Helvetica Neue"/>
              <a:buNone/>
            </a:pPr>
            <a:r>
              <a:rPr b="1" i="0" lang="en-US" sz="112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Notice that this trace route went through both North Carolina and Atlanta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316" y="1632211"/>
            <a:ext cx="4464413" cy="2167739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628650" y="1578759"/>
            <a:ext cx="8188779" cy="4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Below is a trace route to www.louvre.fr (the Louvre’s website)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827992" y="2207485"/>
            <a:ext cx="2267339" cy="211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25"/>
              <a:buFont typeface="Helvetica Neue"/>
              <a:buNone/>
            </a:pPr>
            <a:r>
              <a:rPr b="1" i="0" lang="en-US" sz="1125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Columbus, OH (Windows)</a:t>
            </a:r>
            <a:endParaRPr/>
          </a:p>
        </p:txBody>
      </p:sp>
      <p:pic>
        <p:nvPicPr>
          <p:cNvPr descr="A screenshot of a computer&#10;&#10;Description automatically generated"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461689"/>
            <a:ext cx="4727405" cy="2877808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2"/>
          <p:cNvSpPr txBox="1"/>
          <p:nvPr/>
        </p:nvSpPr>
        <p:spPr>
          <a:xfrm>
            <a:off x="5579047" y="2613002"/>
            <a:ext cx="3486150" cy="2801051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2500"/>
          </a:bodyPr>
          <a:lstStyle/>
          <a:p>
            <a:pPr indent="-233382" lvl="0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identify the following route from the hostnames in the path? </a:t>
            </a:r>
            <a:endParaRPr/>
          </a:p>
          <a:p>
            <a:pPr indent="-285809" lvl="1" marL="741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Pittsburgh, PA</a:t>
            </a:r>
            <a:endParaRPr/>
          </a:p>
          <a:p>
            <a:pPr indent="-285809" lvl="1" marL="741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Dulles, VA</a:t>
            </a:r>
            <a:endParaRPr/>
          </a:p>
          <a:p>
            <a:pPr indent="-285809" lvl="1" marL="741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Washington D.C.</a:t>
            </a:r>
            <a:endParaRPr/>
          </a:p>
          <a:p>
            <a:pPr indent="-285809" lvl="1" marL="741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Paris, France</a:t>
            </a:r>
            <a:endParaRPr/>
          </a:p>
          <a:p>
            <a:pPr indent="-186689" lvl="1" marL="155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82" lvl="0" marL="23336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•"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the “</a:t>
            </a:r>
            <a:r>
              <a:rPr b="0" i="1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timed out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lines mean?</a:t>
            </a:r>
            <a:endParaRPr/>
          </a:p>
          <a:p>
            <a:pPr indent="-94376" lvl="1" marL="144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a Trace Route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security Template_4x3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