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6858000" cy="9144000"/>
  <p:embeddedFontLst>
    <p:embeddedFont>
      <p:font typeface="Helvetica Ne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slide" Target="slides/slide7.xml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6.xml"/><Relationship Id="rId21" Type="http://schemas.openxmlformats.org/officeDocument/2006/relationships/font" Target="fonts/HelveticaNeue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HelveticaNeue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4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4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4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4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4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4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4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4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4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Bank: Chase</a:t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Username: jsmith17</a:t>
            </a:r>
            <a:br>
              <a:rPr lang="en-US"/>
            </a:br>
            <a:r>
              <a:rPr lang="en-US"/>
              <a:t>Password: @pp13s33d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71"/>
            <a:ext cx="9144000" cy="685662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5727762" y="4397876"/>
            <a:ext cx="3230218" cy="2048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None/>
              <a:defRPr b="0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A close up of a sign&#10;&#10;Description automatically generated"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8" y="5517204"/>
            <a:ext cx="1199683" cy="122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/>
          <p:nvPr>
            <p:ph idx="2" type="pic"/>
          </p:nvPr>
        </p:nvSpPr>
        <p:spPr>
          <a:xfrm>
            <a:off x="3887391" y="987427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1" name="Google Shape;8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2396331" y="57945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8" name="Google Shape;8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825626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ctrTitle"/>
          </p:nvPr>
        </p:nvSpPr>
        <p:spPr>
          <a:xfrm>
            <a:off x="685800" y="1122364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623888" y="1709740"/>
            <a:ext cx="7886700" cy="2852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623888" y="4589465"/>
            <a:ext cx="7886700" cy="1500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28650" y="1825626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29150" y="1825626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" name="Google Shape;4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9841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629842" y="1681163"/>
            <a:ext cx="3868340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629842" y="2505076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4629150" y="1681163"/>
            <a:ext cx="3887391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4629150" y="2505076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5" name="Google Shape;6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887391" y="987427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3" name="Google Shape;7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5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86"/>
            <a:ext cx="9144000" cy="6856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628650" y="1825626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Helvetica Neue"/>
              <a:buNone/>
              <a:defRPr b="1" i="0" sz="126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Helvetica Neue"/>
              <a:buNone/>
              <a:defRPr b="1" i="0" sz="12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TCPDump Lab</a:t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4509856" y="4397878"/>
            <a:ext cx="4394858" cy="2048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172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F7F7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Contributions by Neil Plotnick, Everett High School (Everett, MA)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Reduce Packets Dropped</a:t>
            </a:r>
            <a:endParaRPr/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628650" y="1690690"/>
            <a:ext cx="5121910" cy="3703707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228585" lvl="0" marL="228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What if you want to capture more packets?</a:t>
            </a:r>
            <a:br>
              <a:rPr lang="en-US" sz="2000"/>
            </a:br>
            <a:r>
              <a:rPr lang="en-US" sz="2000"/>
              <a:t>(e.g. </a:t>
            </a:r>
            <a:r>
              <a:rPr lang="en-US" sz="2000" u="sng"/>
              <a:t>decrease</a:t>
            </a:r>
            <a:r>
              <a:rPr lang="en-US" sz="2000"/>
              <a:t> the number of packets dropped)</a:t>
            </a:r>
            <a:endParaRPr/>
          </a:p>
          <a:p>
            <a:pPr indent="-228585" lvl="0" marL="22858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Try the following command: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urier"/>
                <a:ea typeface="Courier"/>
                <a:cs typeface="Courier"/>
                <a:sym typeface="Courier"/>
              </a:rPr>
              <a:t>sudo tcpdump –c 5 –B 4096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>
                <a:latin typeface="Courier"/>
                <a:ea typeface="Courier"/>
                <a:cs typeface="Courier"/>
                <a:sym typeface="Courier"/>
              </a:rPr>
              <a:t>-B 4096</a:t>
            </a: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000"/>
              <a:t>stands for a </a:t>
            </a:r>
            <a:r>
              <a:rPr i="1" lang="en-US" sz="2000"/>
              <a:t>buffer </a:t>
            </a:r>
            <a:r>
              <a:rPr lang="en-US" sz="2000"/>
              <a:t>of 4096, thus reducing the number of packets dropped</a:t>
            </a:r>
            <a:endParaRPr/>
          </a:p>
          <a:p>
            <a:pPr indent="-228585" lvl="0" marL="22858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How many fewer packets were dropped when using this larger buffer?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What if you go higher?</a:t>
            </a:r>
            <a:endParaRPr/>
          </a:p>
        </p:txBody>
      </p:sp>
      <p:pic>
        <p:nvPicPr>
          <p:cNvPr descr="Text&#10;&#10;Description automatically generated" id="176" name="Google Shape;1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7107" y="4194705"/>
            <a:ext cx="3631696" cy="1199692"/>
          </a:xfrm>
          <a:prstGeom prst="rect">
            <a:avLst/>
          </a:prstGeom>
          <a:noFill/>
          <a:ln cap="flat" cmpd="sng" w="28575">
            <a:solidFill>
              <a:srgbClr val="545BA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Clean-up the Output</a:t>
            </a:r>
            <a:endParaRPr/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628650" y="1692136"/>
            <a:ext cx="4776470" cy="3865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85" lvl="0" marL="228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To number the packets, use </a:t>
            </a:r>
            <a:br>
              <a:rPr lang="en-US" sz="2400"/>
            </a:br>
            <a:r>
              <a:rPr lang="en-US" sz="2400"/>
              <a:t>the </a:t>
            </a:r>
            <a:r>
              <a:rPr b="1" lang="en-US" sz="2000">
                <a:latin typeface="Courier"/>
                <a:ea typeface="Courier"/>
                <a:cs typeface="Courier"/>
                <a:sym typeface="Courier"/>
              </a:rPr>
              <a:t>--number</a:t>
            </a: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r>
              <a:rPr lang="en-US" sz="2400"/>
              <a:t>option: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"/>
                <a:ea typeface="Courier"/>
                <a:cs typeface="Courier"/>
                <a:sym typeface="Courier"/>
              </a:rPr>
              <a:t>sudo tcpdump –c 5 --number</a:t>
            </a:r>
            <a:endParaRPr/>
          </a:p>
          <a:p>
            <a:pPr indent="-228585" lvl="0" marL="22858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To simplify the output, use </a:t>
            </a:r>
            <a:br>
              <a:rPr lang="en-US" sz="2400"/>
            </a:br>
            <a:r>
              <a:rPr lang="en-US" sz="2400"/>
              <a:t>the</a:t>
            </a: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1" lang="en-US" sz="2400">
                <a:latin typeface="Courier"/>
                <a:ea typeface="Courier"/>
                <a:cs typeface="Courier"/>
                <a:sym typeface="Courier"/>
              </a:rPr>
              <a:t>-q</a:t>
            </a: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r>
              <a:rPr lang="en-US" sz="2400"/>
              <a:t>option: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ourier"/>
                <a:ea typeface="Courier"/>
                <a:cs typeface="Courier"/>
                <a:sym typeface="Courier"/>
              </a:rPr>
              <a:t>sudo tcpdump –c 5 -q --number </a:t>
            </a:r>
            <a:endParaRPr sz="1800"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Here, </a:t>
            </a:r>
            <a:r>
              <a:rPr b="1" lang="en-US" sz="1800">
                <a:latin typeface="Courier"/>
                <a:ea typeface="Courier"/>
                <a:cs typeface="Courier"/>
                <a:sym typeface="Courier"/>
              </a:rPr>
              <a:t>-q</a:t>
            </a: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800"/>
              <a:t>stands for </a:t>
            </a:r>
            <a:r>
              <a:rPr i="1" lang="en-US" sz="1800"/>
              <a:t>quiet </a:t>
            </a:r>
            <a:r>
              <a:rPr lang="en-US" sz="1800"/>
              <a:t>output</a:t>
            </a:r>
            <a:endParaRPr/>
          </a:p>
        </p:txBody>
      </p:sp>
      <p:pic>
        <p:nvPicPr>
          <p:cNvPr descr="Text&#10;&#10;Description automatically generated" id="183" name="Google Shape;18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3082" y="4265357"/>
            <a:ext cx="6044076" cy="1801013"/>
          </a:xfrm>
          <a:prstGeom prst="rect">
            <a:avLst/>
          </a:prstGeom>
          <a:noFill/>
          <a:ln cap="flat" cmpd="sng" w="28575">
            <a:solidFill>
              <a:srgbClr val="545BA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Text&#10;&#10;Description automatically generated" id="184" name="Google Shape;18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6622" y="1411180"/>
            <a:ext cx="4227226" cy="1404906"/>
          </a:xfrm>
          <a:prstGeom prst="rect">
            <a:avLst/>
          </a:prstGeom>
          <a:noFill/>
          <a:ln cap="flat" cmpd="sng" w="28575">
            <a:solidFill>
              <a:srgbClr val="545BA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Contents of a “Quiet” Packet</a:t>
            </a:r>
            <a:endParaRPr/>
          </a:p>
        </p:txBody>
      </p:sp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628650" y="1692136"/>
            <a:ext cx="8286750" cy="943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85" lvl="0" marL="228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Let’s break down one of these quiet packets!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Notice how much less information is presented.</a:t>
            </a:r>
            <a:endParaRPr/>
          </a:p>
          <a:p>
            <a:pPr indent="-50785" lvl="0" marL="22858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785" lvl="0" marL="22858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1483276" y="2810713"/>
            <a:ext cx="1563947" cy="223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Helvetica Neue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 captured</a:t>
            </a:r>
            <a:endParaRPr/>
          </a:p>
        </p:txBody>
      </p:sp>
      <p:cxnSp>
        <p:nvCxnSpPr>
          <p:cNvPr id="192" name="Google Shape;192;p25"/>
          <p:cNvCxnSpPr/>
          <p:nvPr/>
        </p:nvCxnSpPr>
        <p:spPr>
          <a:xfrm>
            <a:off x="2251642" y="3031181"/>
            <a:ext cx="167513" cy="3383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3" name="Google Shape;193;p25"/>
          <p:cNvSpPr txBox="1"/>
          <p:nvPr/>
        </p:nvSpPr>
        <p:spPr>
          <a:xfrm>
            <a:off x="228600" y="3380443"/>
            <a:ext cx="8686800" cy="943908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Noto Sans Symbols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13:38:20.769918 wingnut.cyber.org &gt; nail.cyber.org: tcp 23036</a:t>
            </a:r>
            <a:endParaRPr b="0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3385554" y="2793265"/>
            <a:ext cx="1563947" cy="223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Helvetica Neue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Sender Hostname</a:t>
            </a:r>
            <a:endParaRPr/>
          </a:p>
        </p:txBody>
      </p:sp>
      <p:cxnSp>
        <p:nvCxnSpPr>
          <p:cNvPr id="195" name="Google Shape;195;p25"/>
          <p:cNvCxnSpPr/>
          <p:nvPr/>
        </p:nvCxnSpPr>
        <p:spPr>
          <a:xfrm flipH="1">
            <a:off x="4035684" y="3034142"/>
            <a:ext cx="29790" cy="3383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6" name="Google Shape;196;p25"/>
          <p:cNvSpPr txBox="1"/>
          <p:nvPr/>
        </p:nvSpPr>
        <p:spPr>
          <a:xfrm>
            <a:off x="4946634" y="2794006"/>
            <a:ext cx="1563947" cy="223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Helvetica Neue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Receiver Hostname</a:t>
            </a:r>
            <a:endParaRPr/>
          </a:p>
        </p:txBody>
      </p:sp>
      <p:cxnSp>
        <p:nvCxnSpPr>
          <p:cNvPr id="197" name="Google Shape;197;p25"/>
          <p:cNvCxnSpPr/>
          <p:nvPr/>
        </p:nvCxnSpPr>
        <p:spPr>
          <a:xfrm flipH="1">
            <a:off x="5698817" y="3021277"/>
            <a:ext cx="29790" cy="3383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8" name="Google Shape;198;p25"/>
          <p:cNvSpPr txBox="1"/>
          <p:nvPr/>
        </p:nvSpPr>
        <p:spPr>
          <a:xfrm>
            <a:off x="5514197" y="4004359"/>
            <a:ext cx="1563947" cy="223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Helvetica Neue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TCP</a:t>
            </a:r>
            <a:endParaRPr/>
          </a:p>
        </p:txBody>
      </p:sp>
      <p:cxnSp>
        <p:nvCxnSpPr>
          <p:cNvPr id="199" name="Google Shape;199;p25"/>
          <p:cNvCxnSpPr/>
          <p:nvPr/>
        </p:nvCxnSpPr>
        <p:spPr>
          <a:xfrm flipH="1" rot="10800000">
            <a:off x="6327661" y="3673115"/>
            <a:ext cx="92869" cy="32861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0" name="Google Shape;200;p25"/>
          <p:cNvSpPr txBox="1"/>
          <p:nvPr/>
        </p:nvSpPr>
        <p:spPr>
          <a:xfrm>
            <a:off x="6511795" y="2803127"/>
            <a:ext cx="1563947" cy="223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Helvetica Neue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Packet Number</a:t>
            </a:r>
            <a:endParaRPr/>
          </a:p>
        </p:txBody>
      </p:sp>
      <p:cxnSp>
        <p:nvCxnSpPr>
          <p:cNvPr id="201" name="Google Shape;201;p25"/>
          <p:cNvCxnSpPr/>
          <p:nvPr/>
        </p:nvCxnSpPr>
        <p:spPr>
          <a:xfrm flipH="1">
            <a:off x="6960734" y="3030398"/>
            <a:ext cx="258195" cy="321671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Expand the Output</a:t>
            </a:r>
            <a:endParaRPr/>
          </a:p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628650" y="1692136"/>
            <a:ext cx="7976870" cy="2881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85" lvl="0" marL="228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expand the output, use the </a:t>
            </a:r>
            <a:r>
              <a:rPr b="1" lang="en-US" sz="2400"/>
              <a:t>-v</a:t>
            </a:r>
            <a:r>
              <a:rPr lang="en-US"/>
              <a:t> option: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latin typeface="Courier"/>
                <a:ea typeface="Courier"/>
                <a:cs typeface="Courier"/>
                <a:sym typeface="Courier"/>
              </a:rPr>
              <a:t>sudo tcpdump -c 5 -v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-v</a:t>
            </a:r>
            <a:r>
              <a:rPr lang="en-US" sz="2000"/>
              <a:t> stands for </a:t>
            </a:r>
            <a:r>
              <a:rPr i="1" lang="en-US" sz="2000"/>
              <a:t>verbose</a:t>
            </a:r>
            <a:endParaRPr/>
          </a:p>
        </p:txBody>
      </p:sp>
      <p:pic>
        <p:nvPicPr>
          <p:cNvPr descr="Text&#10;&#10;Description automatically generated" id="208" name="Google Shape;20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1037" y="3132651"/>
            <a:ext cx="6021925" cy="2256856"/>
          </a:xfrm>
          <a:prstGeom prst="rect">
            <a:avLst/>
          </a:prstGeom>
          <a:noFill/>
          <a:ln cap="flat" cmpd="sng" w="28575">
            <a:solidFill>
              <a:srgbClr val="545BA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Capture as a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.txt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/>
              <a:t>File</a:t>
            </a:r>
            <a:endParaRPr/>
          </a:p>
        </p:txBody>
      </p:sp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628650" y="1863926"/>
            <a:ext cx="3685200" cy="38967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85" lvl="0" marL="228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•"/>
            </a:pPr>
            <a:r>
              <a:rPr lang="en-US" sz="1650"/>
              <a:t>First, navigate to the Desktop directory using the following command: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b="1" lang="en-US" sz="1350">
                <a:latin typeface="Courier"/>
                <a:ea typeface="Courier"/>
                <a:cs typeface="Courier"/>
                <a:sym typeface="Courier"/>
              </a:rPr>
              <a:t>cd Desktop</a:t>
            </a:r>
            <a:endParaRPr/>
          </a:p>
          <a:p>
            <a:pPr indent="-228585" lvl="0" marL="22858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50"/>
              <a:buChar char="•"/>
            </a:pPr>
            <a:r>
              <a:rPr lang="en-US" sz="1650"/>
              <a:t>Now, capture the packets as a txt file use the &gt; redirection tool: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b="1" lang="en-US" sz="1350">
                <a:latin typeface="Courier"/>
                <a:ea typeface="Courier"/>
                <a:cs typeface="Courier"/>
                <a:sym typeface="Courier"/>
              </a:rPr>
              <a:t>sudo tcpdump -c 5 -q &gt; capture.txt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</a:pPr>
            <a:r>
              <a:rPr b="1" lang="en-US" sz="1350">
                <a:latin typeface="Courier"/>
                <a:ea typeface="Courier"/>
                <a:cs typeface="Courier"/>
                <a:sym typeface="Courier"/>
              </a:rPr>
              <a:t>&gt; capture.txt</a:t>
            </a:r>
            <a:r>
              <a:rPr lang="en-US" sz="1350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1600"/>
              <a:t>is </a:t>
            </a:r>
            <a:r>
              <a:rPr i="1" lang="en-US" sz="1600"/>
              <a:t>redirecting</a:t>
            </a:r>
            <a:r>
              <a:rPr lang="en-US" sz="1600"/>
              <a:t> the output from the screen to a file named capture.txt</a:t>
            </a:r>
            <a:endParaRPr/>
          </a:p>
          <a:p>
            <a:pPr indent="-228585" lvl="0" marL="22858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50"/>
              <a:buChar char="•"/>
            </a:pPr>
            <a:r>
              <a:rPr lang="en-US" sz="1650"/>
              <a:t>To read the file, use the following command: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</a:pPr>
            <a:r>
              <a:rPr b="1" lang="en-US" sz="1350">
                <a:latin typeface="Courier"/>
                <a:ea typeface="Courier"/>
                <a:cs typeface="Courier"/>
                <a:sym typeface="Courier"/>
              </a:rPr>
              <a:t>cat capture.txt</a:t>
            </a:r>
            <a:endParaRPr/>
          </a:p>
        </p:txBody>
      </p:sp>
      <p:pic>
        <p:nvPicPr>
          <p:cNvPr id="215" name="Google Shape;21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3850" y="2456501"/>
            <a:ext cx="4319509" cy="1824350"/>
          </a:xfrm>
          <a:prstGeom prst="rect">
            <a:avLst/>
          </a:prstGeom>
          <a:noFill/>
          <a:ln cap="flat" cmpd="sng" w="28575">
            <a:solidFill>
              <a:srgbClr val="545BA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TCPDump Lab</a:t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628650" y="1825626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85" lvl="0" marL="228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Materials needed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Kali Linux Virtual Machine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585" lvl="0" marL="22858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Software Tools used (From Kali Linux OS)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tcpdump (TCP/IP Packet Analyzer)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Objectives Covered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539873" y="1825626"/>
            <a:ext cx="849759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7965" lvl="0" marL="22796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Security+ Objectives (SY0-601)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77800" lvl="1" marL="58293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Objective 4.1 – Given a scenario, use the appropriate tool to assess organizational security</a:t>
            </a:r>
            <a:endParaRPr/>
          </a:p>
          <a:p>
            <a:pPr indent="-152400" lvl="2" marL="104013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Packet capture and replay</a:t>
            </a:r>
            <a:endParaRPr/>
          </a:p>
          <a:p>
            <a:pPr indent="-127000" lvl="3" marL="149733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Tcpdump</a:t>
            </a:r>
            <a:endParaRPr sz="2000"/>
          </a:p>
          <a:p>
            <a:pPr indent="-50165" lvl="0" marL="22796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What is TCPDump?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628650" y="1692136"/>
            <a:ext cx="3943350" cy="3601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85" lvl="0" marL="228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Data-network packet analyzer program that runs inside the Terminal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Prints contents of network packets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Prints on screen or saved as text file</a:t>
            </a:r>
            <a:endParaRPr/>
          </a:p>
          <a:p>
            <a:pPr indent="0" lvl="0" marL="22858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0" lvl="0" marL="22858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940051"/>
            <a:ext cx="4154930" cy="1884333"/>
          </a:xfrm>
          <a:prstGeom prst="rect">
            <a:avLst/>
          </a:prstGeom>
          <a:noFill/>
          <a:ln cap="flat" cmpd="sng" w="25400">
            <a:solidFill>
              <a:srgbClr val="545BA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The </a:t>
            </a:r>
            <a:r>
              <a:rPr b="1" lang="en-US" sz="3600">
                <a:latin typeface="Courier"/>
                <a:ea typeface="Courier"/>
                <a:cs typeface="Courier"/>
                <a:sym typeface="Courier"/>
              </a:rPr>
              <a:t>tcpdump</a:t>
            </a:r>
            <a:r>
              <a:rPr lang="en-US"/>
              <a:t> Lab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628650" y="1825626"/>
            <a:ext cx="7886700" cy="3935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585" lvl="0" marL="228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Set up the VM environment</a:t>
            </a:r>
            <a:endParaRPr/>
          </a:p>
          <a:p>
            <a:pPr indent="-228585" lvl="0" marL="22858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Find your network interface</a:t>
            </a:r>
            <a:endParaRPr/>
          </a:p>
          <a:p>
            <a:pPr indent="-228585" lvl="0" marL="22858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Capture packets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Contents of a Packet</a:t>
            </a:r>
            <a:endParaRPr/>
          </a:p>
          <a:p>
            <a:pPr indent="-228585" lvl="0" marL="22858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Reduce packets dropped</a:t>
            </a:r>
            <a:endParaRPr/>
          </a:p>
          <a:p>
            <a:pPr indent="-228585" lvl="0" marL="22858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Clean-up the output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Contents of a “Quiet” Packet</a:t>
            </a:r>
            <a:endParaRPr/>
          </a:p>
          <a:p>
            <a:pPr indent="-228585" lvl="0" marL="22858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Expand output</a:t>
            </a:r>
            <a:endParaRPr/>
          </a:p>
          <a:p>
            <a:pPr indent="-228585" lvl="0" marL="22858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Capture as a .txt file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0160" y="2569753"/>
            <a:ext cx="3963140" cy="2087516"/>
          </a:xfrm>
          <a:prstGeom prst="rect">
            <a:avLst/>
          </a:prstGeom>
          <a:noFill/>
          <a:ln cap="flat" cmpd="sng" w="25400">
            <a:solidFill>
              <a:srgbClr val="545BA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Setup Environment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623888" y="1692136"/>
            <a:ext cx="7886700" cy="3667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85" lvl="0" marL="228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Log into your range</a:t>
            </a:r>
            <a:endParaRPr/>
          </a:p>
          <a:p>
            <a:pPr indent="-228585" lvl="0" marL="22858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Open the Kali Linux Environment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 should be on your Kali Linux Desktop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Open a new Terminal session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Find Your Network Interface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628650" y="1761258"/>
            <a:ext cx="4146550" cy="3857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85" lvl="0" marL="228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5"/>
              <a:buChar char="•"/>
            </a:pPr>
            <a:r>
              <a:rPr lang="en-US" sz="2025"/>
              <a:t>Use the following command to find all the available network interfaces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25"/>
              <a:buNone/>
            </a:pPr>
            <a:r>
              <a:rPr b="1" lang="en-US" sz="2025">
                <a:latin typeface="Courier"/>
                <a:ea typeface="Courier"/>
                <a:cs typeface="Courier"/>
                <a:sym typeface="Courier"/>
              </a:rPr>
              <a:t>tcpdump -D</a:t>
            </a:r>
            <a:endParaRPr/>
          </a:p>
          <a:p>
            <a:pPr indent="-228585" lvl="0" marL="22858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25"/>
              <a:buChar char="•"/>
            </a:pPr>
            <a:r>
              <a:rPr lang="en-US" sz="2025"/>
              <a:t>Your ethernet port should be eth0 (or similar) and is probably the first option</a:t>
            </a:r>
            <a:endParaRPr/>
          </a:p>
          <a:p>
            <a:pPr indent="-228585" lvl="0" marL="22858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25"/>
              <a:buChar char="•"/>
            </a:pPr>
            <a:r>
              <a:rPr lang="en-US" sz="2025"/>
              <a:t>Write this down, you will need to use this network interface throughout the lab</a:t>
            </a:r>
            <a:endParaRPr/>
          </a:p>
          <a:p>
            <a:pPr indent="-50785" lvl="0" marL="22858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7449" y="2380207"/>
            <a:ext cx="3762531" cy="1203768"/>
          </a:xfrm>
          <a:prstGeom prst="rect">
            <a:avLst/>
          </a:prstGeom>
          <a:noFill/>
          <a:ln cap="flat" cmpd="sng" w="28575">
            <a:solidFill>
              <a:srgbClr val="545BA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Capture Packets!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628650" y="1692136"/>
            <a:ext cx="4786630" cy="3997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85" lvl="0" marL="228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To capture packets, use the following command: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b="1" lang="en-US" sz="1500">
                <a:latin typeface="Courier"/>
                <a:ea typeface="Courier"/>
                <a:cs typeface="Courier"/>
                <a:sym typeface="Courier"/>
              </a:rPr>
              <a:t>sudo tcpdump –i </a:t>
            </a:r>
            <a:r>
              <a:rPr b="1" lang="en-US" sz="1500">
                <a:solidFill>
                  <a:srgbClr val="548135"/>
                </a:solidFill>
                <a:latin typeface="Courier"/>
                <a:ea typeface="Courier"/>
                <a:cs typeface="Courier"/>
                <a:sym typeface="Courier"/>
              </a:rPr>
              <a:t>&lt;Network Interface&gt;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Here, i stands for interface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Thus, the command is run tcpdump on the interface of the network you specify</a:t>
            </a:r>
            <a:endParaRPr/>
          </a:p>
          <a:p>
            <a:pPr indent="-228585" lvl="0" marL="22858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Press CTRL+C to stop capturing packets</a:t>
            </a:r>
            <a:endParaRPr/>
          </a:p>
          <a:p>
            <a:pPr indent="-228585" lvl="0" marL="22858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To only capture 5 packets, use the following: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b="1" lang="en-US" sz="1500">
                <a:latin typeface="Courier"/>
                <a:ea typeface="Courier"/>
                <a:cs typeface="Courier"/>
                <a:sym typeface="Courier"/>
              </a:rPr>
              <a:t>sudo tcpdump –c 5 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b="1" lang="en-US" sz="1500">
                <a:latin typeface="Courier"/>
                <a:ea typeface="Courier"/>
                <a:cs typeface="Courier"/>
                <a:sym typeface="Courier"/>
              </a:rPr>
              <a:t>-c</a:t>
            </a:r>
            <a:r>
              <a:rPr lang="en-US" sz="15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500"/>
              <a:t>stands for </a:t>
            </a:r>
            <a:r>
              <a:rPr i="1" lang="en-US" sz="1500"/>
              <a:t>count</a:t>
            </a:r>
            <a:endParaRPr/>
          </a:p>
          <a:p>
            <a:pPr indent="-228584" lvl="1" marL="685757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/>
              <a:t>tcpdump runs for a count of 5 times</a:t>
            </a:r>
            <a:endParaRPr/>
          </a:p>
        </p:txBody>
      </p:sp>
      <p:pic>
        <p:nvPicPr>
          <p:cNvPr descr="Text&#10;&#10;Description automatically generated" id="146" name="Google Shape;14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1902" y="4075112"/>
            <a:ext cx="4248150" cy="1614488"/>
          </a:xfrm>
          <a:prstGeom prst="rect">
            <a:avLst/>
          </a:prstGeom>
          <a:noFill/>
          <a:ln cap="flat" cmpd="sng" w="28575">
            <a:solidFill>
              <a:srgbClr val="545BA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Contents of a Packet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628650" y="1692136"/>
            <a:ext cx="8286750" cy="943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85" lvl="0" marL="228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Take a look at one single packet and explore what it contains</a:t>
            </a:r>
            <a:endParaRPr/>
          </a:p>
          <a:p>
            <a:pPr indent="-50785" lvl="0" marL="22858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785" lvl="0" marL="22858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785" lvl="0" marL="22858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367490" y="2803910"/>
            <a:ext cx="1563947" cy="223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Helvetica Neue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 captured</a:t>
            </a:r>
            <a:endParaRPr/>
          </a:p>
        </p:txBody>
      </p:sp>
      <p:cxnSp>
        <p:nvCxnSpPr>
          <p:cNvPr id="154" name="Google Shape;154;p22"/>
          <p:cNvCxnSpPr/>
          <p:nvPr/>
        </p:nvCxnSpPr>
        <p:spPr>
          <a:xfrm flipH="1">
            <a:off x="1119674" y="3031181"/>
            <a:ext cx="29790" cy="33833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5" name="Google Shape;155;p22"/>
          <p:cNvSpPr txBox="1"/>
          <p:nvPr/>
        </p:nvSpPr>
        <p:spPr>
          <a:xfrm>
            <a:off x="228600" y="3380443"/>
            <a:ext cx="8686800" cy="943908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Noto Sans Symbols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13:38:20.769918 IP wingnut.cyber.org &gt; nail.cyber.org : Flags [P.], seq 23036:35439, ack 1,</a:t>
            </a:r>
            <a:br>
              <a:rPr b="0" i="0" lang="en-US" sz="15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0" i="0" lang="en-US" sz="15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win 252, options [nop,nop,TS val 311299592 ecr 1520106470], length 12403</a:t>
            </a:r>
            <a:endParaRPr b="0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1786715" y="2827283"/>
            <a:ext cx="1563947" cy="223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Helvetica Neue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Sender Hostname</a:t>
            </a:r>
            <a:endParaRPr/>
          </a:p>
        </p:txBody>
      </p:sp>
      <p:cxnSp>
        <p:nvCxnSpPr>
          <p:cNvPr id="157" name="Google Shape;157;p22"/>
          <p:cNvCxnSpPr/>
          <p:nvPr/>
        </p:nvCxnSpPr>
        <p:spPr>
          <a:xfrm>
            <a:off x="2568688" y="3047750"/>
            <a:ext cx="51853" cy="37235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8" name="Google Shape;158;p22"/>
          <p:cNvSpPr txBox="1"/>
          <p:nvPr/>
        </p:nvSpPr>
        <p:spPr>
          <a:xfrm>
            <a:off x="3749205" y="2848435"/>
            <a:ext cx="1563947" cy="223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Helvetica Neue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Receiver Hostname</a:t>
            </a:r>
            <a:endParaRPr/>
          </a:p>
        </p:txBody>
      </p:sp>
      <p:cxnSp>
        <p:nvCxnSpPr>
          <p:cNvPr id="159" name="Google Shape;159;p22"/>
          <p:cNvCxnSpPr/>
          <p:nvPr/>
        </p:nvCxnSpPr>
        <p:spPr>
          <a:xfrm flipH="1">
            <a:off x="4195228" y="3068903"/>
            <a:ext cx="335951" cy="33153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0" name="Google Shape;160;p22"/>
          <p:cNvSpPr txBox="1"/>
          <p:nvPr/>
        </p:nvSpPr>
        <p:spPr>
          <a:xfrm>
            <a:off x="4961261" y="4220017"/>
            <a:ext cx="1563947" cy="223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Helvetica Neue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Packet Length</a:t>
            </a:r>
            <a:endParaRPr/>
          </a:p>
        </p:txBody>
      </p:sp>
      <p:cxnSp>
        <p:nvCxnSpPr>
          <p:cNvPr id="161" name="Google Shape;161;p22"/>
          <p:cNvCxnSpPr/>
          <p:nvPr/>
        </p:nvCxnSpPr>
        <p:spPr>
          <a:xfrm rot="10800000">
            <a:off x="5665674" y="3894705"/>
            <a:ext cx="9185" cy="321809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2" name="Google Shape;162;p22"/>
          <p:cNvSpPr txBox="1"/>
          <p:nvPr/>
        </p:nvSpPr>
        <p:spPr>
          <a:xfrm>
            <a:off x="7395336" y="2661620"/>
            <a:ext cx="1563947" cy="592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Helvetica Neue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Acknowledge packet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Helvetica Neue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(It was received)</a:t>
            </a:r>
            <a:br>
              <a:rPr b="1" i="0" lang="en-US" sz="12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200" u="none" cap="none" strike="noStrik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[SYN-SYNACK-ACK]</a:t>
            </a:r>
            <a:endParaRPr/>
          </a:p>
        </p:txBody>
      </p:sp>
      <p:cxnSp>
        <p:nvCxnSpPr>
          <p:cNvPr id="163" name="Google Shape;163;p22"/>
          <p:cNvCxnSpPr/>
          <p:nvPr/>
        </p:nvCxnSpPr>
        <p:spPr>
          <a:xfrm flipH="1">
            <a:off x="7395336" y="3254090"/>
            <a:ext cx="488035" cy="17491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4" name="Google Shape;164;p22"/>
          <p:cNvSpPr txBox="1"/>
          <p:nvPr/>
        </p:nvSpPr>
        <p:spPr>
          <a:xfrm>
            <a:off x="5487760" y="2715446"/>
            <a:ext cx="1563947" cy="407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Helvetica Neue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Packet number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Helvetica Neue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23036 of 35439</a:t>
            </a:r>
            <a:endParaRPr/>
          </a:p>
        </p:txBody>
      </p:sp>
      <p:cxnSp>
        <p:nvCxnSpPr>
          <p:cNvPr id="165" name="Google Shape;165;p22"/>
          <p:cNvCxnSpPr/>
          <p:nvPr/>
        </p:nvCxnSpPr>
        <p:spPr>
          <a:xfrm>
            <a:off x="6300933" y="3121594"/>
            <a:ext cx="64051" cy="29686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6" name="Google Shape;166;p22"/>
          <p:cNvSpPr txBox="1"/>
          <p:nvPr/>
        </p:nvSpPr>
        <p:spPr>
          <a:xfrm>
            <a:off x="0" y="4272184"/>
            <a:ext cx="1713625" cy="592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Helvetica Neue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Window Size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Helvetica Neue"/>
              <a:buNone/>
            </a:pPr>
            <a:r>
              <a:rPr b="1" i="0" lang="en-US" sz="1200" u="none" cap="none" strike="noStrike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[Larger window, more throughput]</a:t>
            </a:r>
            <a:endParaRPr/>
          </a:p>
        </p:txBody>
      </p:sp>
      <p:cxnSp>
        <p:nvCxnSpPr>
          <p:cNvPr id="167" name="Google Shape;167;p22"/>
          <p:cNvCxnSpPr>
            <a:stCxn id="166" idx="0"/>
          </p:cNvCxnSpPr>
          <p:nvPr/>
        </p:nvCxnSpPr>
        <p:spPr>
          <a:xfrm rot="10800000">
            <a:off x="588013" y="3880984"/>
            <a:ext cx="268800" cy="391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8" name="Google Shape;168;p22"/>
          <p:cNvSpPr txBox="1"/>
          <p:nvPr/>
        </p:nvSpPr>
        <p:spPr>
          <a:xfrm>
            <a:off x="2075867" y="4272184"/>
            <a:ext cx="1563947" cy="223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Helvetica Neue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TCP options field</a:t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9" name="Google Shape;169;p22"/>
          <p:cNvCxnSpPr>
            <a:stCxn id="168" idx="0"/>
          </p:cNvCxnSpPr>
          <p:nvPr/>
        </p:nvCxnSpPr>
        <p:spPr>
          <a:xfrm flipH="1" rot="10800000">
            <a:off x="2857841" y="3935584"/>
            <a:ext cx="2700" cy="336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ybersecurity Template_4x3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