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matic SC"/>
      <p:regular r:id="rId47"/>
      <p:bold r:id="rId48"/>
    </p:embeddedFont>
    <p:embeddedFont>
      <p:font typeface="Source Code Pr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maticSC-bold.fntdata"/><Relationship Id="rId47" Type="http://schemas.openxmlformats.org/officeDocument/2006/relationships/font" Target="fonts/AmaticSC-regular.fntdata"/><Relationship Id="rId49"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italic.fntdata"/><Relationship Id="rId50" Type="http://schemas.openxmlformats.org/officeDocument/2006/relationships/font" Target="fonts/SourceCodePro-bold.fntdata"/><Relationship Id="rId52"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f227e78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f227e78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f227e78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f227e78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f227e78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f227e78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227e78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f227e78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f227e78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f227e78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efd24921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efd24921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efd24921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efd24921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efd24921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efd24921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efd24921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efd24921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efd24921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efd24921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efd2492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efd2492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efd24921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efd24921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efd24921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efd24921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227e78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227e78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f227e78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f227e78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f227e780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f227e780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f227e780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f227e78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f227e78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f227e78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efd24921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efd24921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efd24921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efd24921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efd24921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efd24921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efd2492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efd2492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efd24921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efd24921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fd24921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fd24921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efd24921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efd24921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efd24921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efd24921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fd24921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fd24921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227e780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f227e78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f227e78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f227e78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227e78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f227e78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f227e780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f227e780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f227e780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f227e780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efd24921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efd24921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efd24921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efd24921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227e78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f227e78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efd24921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efd24921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efd24921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efd2492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efd24921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efd2492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efd24921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efd24921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efd24921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efd24921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kiLCJjb250ZW50SW5zdGFuY2VJZCI6IjE4c0xzVzdmOHFPUndHVW1PVXI2T09ncHJtNjBkNXdaVGdGZHBTTXlib0FBL2Q2MzMwYWFiLWQwYTktNDIwZC05ZDVkLThmNTNlZDBlMzZjYiJ9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0IiwiY29udGVudEluc3RhbmNlSWQiOiIxOHNMc1c3ZjhxT1J3R1VtT1VyNk9PZ3BybTYwZDV3WlRnRmRwU015Ym9BQS9iM2RhNGFiMS1hYmE3LTQxY2YtYjlkMC01OGQ0NjA4MWYzZTYifQ==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4IiwiY29udGVudEluc3RhbmNlSWQiOiIxOHNMc1c3ZjhxT1J3R1VtT1VyNk9PZ3BybTYwZDV3WlRnRmRwU015Ym9BQS9mOTE3NTgwMi0yZDZlLTRhZTctYjE1Yy1jZWMzYjNhNzg5YmYifQ==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IyIiwiY29udGVudEluc3RhbmNlSWQiOiIxOHNMc1c3ZjhxT1J3R1VtT1VyNk9PZ3BybTYwZDV3WlRnRmRwU015Ym9BQS8xNTUyNzIwMS01YmQ0LTRkMTMtYjhkMS04Y2M4M2VkYmZmNGUifQ==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lenashore.com/2011/12/the-difference-between-absolute-and-relative-path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coffeecup.com/help/articles/absolute-vs-relative-pathslin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xrevisions.com/css/link-pseudo-class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ebdesign.about.com/od/beginningtutorials/a/aa040502a.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kiLCJjb250ZW50SW5zdGFuY2VJZCI6IjE4c0xzVzdmOHFPUndHVW1PVXI2T09ncHJtNjBkNXdaVGdGZHBTTXlib0FBL2Q2MzMwYWFiLWQwYTktNDIwZC05ZDVkLThmNTNlZDBlMzZjYiJ9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0IiwiY29udGVudEluc3RhbmNlSWQiOiIxOHNMc1c3ZjhxT1J3R1VtT1VyNk9PZ3BybTYwZDV3WlRnRmRwU015Ym9BQS9iM2RhNGFiMS1hYmE3LTQxY2YtYjlkMC01OGQ0NjA4MWYzZTYifQ==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4IiwiY29udGVudEluc3RhbmNlSWQiOiIxOHNMc1c3ZjhxT1J3R1VtT1VyNk9PZ3BybTYwZDV3WlRnRmRwU015Ym9BQS9mOTE3NTgwMi0yZDZlLTRhZTctYjE1Yy1jZWMzYjNhNzg5YmYifQ==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IyIiwiY29udGVudEluc3RhbmNlSWQiOiIxOHNMc1c3ZjhxT1J3R1VtT1VyNk9PZ3BybTYwZDV3WlRnRmRwU015Ym9BQS8xNTUyNzIwMS01YmQ0LTRkMTMtYjhkMS04Y2M4M2VkYmZmNGUifQ==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learn.shayhowe.com/html-css/images-audio-vide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tackoverflow.com/questions/2336522/png-vs-gif-vs-jpeg-when-best-to-us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youtube.com/watch?v=4I1WgJz_lm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psprint.com/resources/difference-between-raster-vecto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practicalecommerce.com/articles/1821-Image-Formats-What-s-the-Difference-Between-JPG-GIF-P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kiLCJjb250ZW50SW5zdGFuY2VJZCI6IjE4c0xzVzdmOHFPUndHVW1PVXI2T09ncHJtNjBkNXdaVGdGZHBTTXlib0FBL2Q2MzMwYWFiLWQwYTktNDIwZC05ZDVkLThmNTNlZDBlMzZjYiJ9pearId=magic-pear-metadata-identifi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0IiwiY29udGVudEluc3RhbmNlSWQiOiIxOHNMc1c3ZjhxT1J3R1VtT1VyNk9PZ3BybTYwZDV3WlRnRmRwU015Ym9BQS9iM2RhNGFiMS1hYmE3LTQxY2YtYjlkMC01OGQ0NjA4MWYzZTYifQ==pearId=magic-pear-metadata-identifi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E4IiwiY29udGVudEluc3RhbmNlSWQiOiIxOHNMc1c3ZjhxT1J3R1VtT1VyNk9PZ3BybTYwZDV3WlRnRmRwU015Ym9BQS9mOTE3NTgwMi0yZDZlLTRhZTctYjE1Yy1jZWMzYjNhNzg5YmYifQ==pearId=magic-pear-metadata-identifie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4c0xzVzdmOHFPUndHVW1PVXI2T09ncHJtNjBkNXdaVGdGZHBTTXlib0FBIiwiY29udGVudElkIjoiY3VzdG9tLXJlc3BvbnNlLWZyZWVSZXNwb25zZS10ZXh0Iiwic2xpZGVJZCI6ImcxMGYyMjdlNzgwNl8wXzIyIiwiY29udGVudEluc3RhbmNlSWQiOiIxOHNMc1c3ZjhxT1J3R1VtT1VyNk9PZ3BybTYwZDV3WlRnRmRwU015Ym9BQS8xNTUyNzIwMS01YmQ0LTRkMTMtYjhkMS04Y2M4M2VkYmZmNGUifQ==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google.com/document/d/1wZ3sJwXY07X5dRB5syQri5gq_xLpdrU6kUU8tdUtGfs/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earn.shayhowe.com/html-css/terminology-syntax-intr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earn.shayhowe.com/html-css/elements-semant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earn.shayhowe.com/html-css/coding-practic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tfhtmlcss.com/" TargetMode="External"/><Relationship Id="rId4" Type="http://schemas.openxmlformats.org/officeDocument/2006/relationships/hyperlink" Target="http://www.w3schools.com/html/default.asp" TargetMode="External"/><Relationship Id="rId5" Type="http://schemas.openxmlformats.org/officeDocument/2006/relationships/hyperlink" Target="http://codeguide.co/#html" TargetMode="External"/><Relationship Id="rId6" Type="http://schemas.openxmlformats.org/officeDocument/2006/relationships/hyperlink" Target="https://github.com/mdo" TargetMode="External"/><Relationship Id="rId7" Type="http://schemas.openxmlformats.org/officeDocument/2006/relationships/hyperlink" Target="https://www.youtube.com/watch?v=QA0XpGhiz5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Basic HTML Structure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Check Knowledge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is an HTML5 document structured?</a:t>
            </a:r>
            <a:endParaRPr/>
          </a:p>
        </p:txBody>
      </p:sp>
      <p:pic>
        <p:nvPicPr>
          <p:cNvPr id="115" name="Google Shape;115;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6" name="Google Shape;116;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elements/tags?</a:t>
            </a:r>
            <a:endParaRPr/>
          </a:p>
        </p:txBody>
      </p:sp>
      <p:pic>
        <p:nvPicPr>
          <p:cNvPr id="122" name="Google Shape;122;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3" name="Google Shape;123;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element attributes?</a:t>
            </a:r>
            <a:endParaRPr/>
          </a:p>
        </p:txBody>
      </p:sp>
      <p:pic>
        <p:nvPicPr>
          <p:cNvPr id="129" name="Google Shape;129;p2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30" name="Google Shape;130;p2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link to external files?</a:t>
            </a:r>
            <a:endParaRPr/>
          </a:p>
        </p:txBody>
      </p:sp>
      <p:pic>
        <p:nvPicPr>
          <p:cNvPr id="136" name="Google Shape;136;p2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37" name="Google Shape;137;p2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Linking Internal and External Pages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8" name="Google Shape;148;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Links are the glue holding the web together, so make sure you understand how to properly link to external websites AND internal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54" name="Google Shape;15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What’s the difference between internal links (/somepage) and external links (http://www.somesite.com/somepage)?</a:t>
            </a:r>
            <a:endParaRPr/>
          </a:p>
          <a:p>
            <a:pPr indent="-342900" lvl="0" marL="457200" rtl="0" algn="l">
              <a:spcBef>
                <a:spcPts val="0"/>
              </a:spcBef>
              <a:spcAft>
                <a:spcPts val="0"/>
              </a:spcAft>
              <a:buSzPts val="1800"/>
              <a:buChar char="●"/>
            </a:pPr>
            <a:r>
              <a:rPr lang="en"/>
              <a:t>When on a webpage should you use the full URI (with the http://yoursite.com/somepath) and when should you use the relative path (/somepath)?</a:t>
            </a:r>
            <a:endParaRPr/>
          </a:p>
          <a:p>
            <a:pPr indent="-342900" lvl="0" marL="457200" rtl="0" algn="l">
              <a:spcBef>
                <a:spcPts val="0"/>
              </a:spcBef>
              <a:spcAft>
                <a:spcPts val="0"/>
              </a:spcAft>
              <a:buSzPts val="1800"/>
              <a:buChar char="●"/>
            </a:pPr>
            <a:r>
              <a:rPr lang="en"/>
              <a:t>How do you navigate the document tree with links (../../someotherpage)?</a:t>
            </a:r>
            <a:endParaRPr/>
          </a:p>
          <a:p>
            <a:pPr indent="-342900" lvl="0" marL="457200" rtl="0" algn="l">
              <a:spcBef>
                <a:spcPts val="0"/>
              </a:spcBef>
              <a:spcAft>
                <a:spcPts val="0"/>
              </a:spcAft>
              <a:buSzPts val="1800"/>
              <a:buChar char="●"/>
            </a:pPr>
            <a:r>
              <a:rPr lang="en"/>
              <a:t>How do you open links in external windows?</a:t>
            </a:r>
            <a:endParaRPr/>
          </a:p>
          <a:p>
            <a:pPr indent="-342900" lvl="0" marL="457200" rtl="0" algn="l">
              <a:spcBef>
                <a:spcPts val="0"/>
              </a:spcBef>
              <a:spcAft>
                <a:spcPts val="0"/>
              </a:spcAft>
              <a:buSzPts val="1800"/>
              <a:buChar char="●"/>
            </a:pPr>
            <a:r>
              <a:rPr lang="en"/>
              <a:t>What are all the possible pseudo-states (e.g. :hover) of a link and when are they actually activated? How do you change styles based on them?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160" name="Google Shape;16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Lena Shore’s explanation of the difference between absolute and relative paths</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166" name="Google Shape;166;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CoffeeCup’s Absolute vs. Relative Paths/Links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In this course, you’ll learn HTML5 and CSS3, the foundations of building and styling modern web pages. We’ll also dip into design and UX because it’s difficult to call yourself a full stack developer without having at least a cursory appreciation for the decisions that produce the page itself. If you’re taking this course because you want to build your own websites, that section will be even more helpful.</a:t>
            </a:r>
            <a:endParaRPr/>
          </a:p>
          <a:p>
            <a:pPr indent="0" lvl="0" marL="0" rtl="0" algn="l">
              <a:spcBef>
                <a:spcPts val="1200"/>
              </a:spcBef>
              <a:spcAft>
                <a:spcPts val="1200"/>
              </a:spcAft>
              <a:buNone/>
            </a:pPr>
            <a:r>
              <a:rPr lang="en"/>
              <a:t>This course is designed to follow that introductory material with more depth so you can start to flex your design muscles to produce more appealing and easy-to-use websites. Luckily for you, there is an enormous amount of resources available on the web to learn front end development, so if you ever get stuck, Google is your friend.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172" name="Google Shape;17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Six Revisions’ article on link pseudo-classes</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78" name="Google Shape;17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Glance over </a:t>
            </a:r>
            <a:r>
              <a:rPr lang="en" u="sng">
                <a:solidFill>
                  <a:schemeClr val="hlink"/>
                </a:solidFill>
                <a:hlinkClick r:id="rId3"/>
              </a:rPr>
              <a:t>About.com’s article on linking</a:t>
            </a:r>
            <a:r>
              <a:rPr lang="en"/>
              <a:t> if you need any additional support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Check Knowledge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What’s the difference between internal links (/somepage) and external links (http://www.somesite.com/somepage)?</a:t>
            </a:r>
            <a:endParaRPr sz="3000"/>
          </a:p>
        </p:txBody>
      </p:sp>
      <p:pic>
        <p:nvPicPr>
          <p:cNvPr id="189" name="Google Shape;189;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0" name="Google Shape;190;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open links in external windows?</a:t>
            </a:r>
            <a:endParaRPr/>
          </a:p>
        </p:txBody>
      </p:sp>
      <p:pic>
        <p:nvPicPr>
          <p:cNvPr id="196" name="Google Shape;196;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7" name="Google Shape;197;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20"/>
              <a:t>What are all the possible pseudo-states (e.g. :hover) of a link and when are they actually activated?</a:t>
            </a:r>
            <a:endParaRPr sz="3920"/>
          </a:p>
        </p:txBody>
      </p:sp>
      <p:pic>
        <p:nvPicPr>
          <p:cNvPr id="203" name="Google Shape;203;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4" name="Google Shape;204;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change styles based on them?</a:t>
            </a:r>
            <a:endParaRPr/>
          </a:p>
        </p:txBody>
      </p:sp>
      <p:pic>
        <p:nvPicPr>
          <p:cNvPr id="210" name="Google Shape;210;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1" name="Google Shape;211;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Working with Images, Video and other Media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22" name="Google Shape;222;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Images and other media are an essential part of providing a good user experience and they are ubiquitous on websites today. They are also your biggest, clunkiest set of assets and can ruin your page load times if you’re not careful. When your site is slow, the easiest way to get it running faster is to optimize your image sizes and filetypes.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is also a big difference between each of the image filetypes, so pay attention to the use cases for each. Remember, the trade-offs are usually image size vs quality (though sometimes you want animation or clear backgrounds too), so figure out the differences between gif and jpg and bmp and png and svg.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228" name="Google Shape;228;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What are common attributes of image tags?</a:t>
            </a:r>
            <a:endParaRPr/>
          </a:p>
          <a:p>
            <a:pPr indent="-325755" lvl="0" marL="457200" rtl="0" algn="l">
              <a:spcBef>
                <a:spcPts val="0"/>
              </a:spcBef>
              <a:spcAft>
                <a:spcPts val="0"/>
              </a:spcAft>
              <a:buSzPct val="100000"/>
              <a:buChar char="●"/>
            </a:pPr>
            <a:r>
              <a:rPr lang="en"/>
              <a:t>How do you load a smaller version of an image?</a:t>
            </a:r>
            <a:endParaRPr/>
          </a:p>
          <a:p>
            <a:pPr indent="-325755" lvl="0" marL="457200" rtl="0" algn="l">
              <a:spcBef>
                <a:spcPts val="0"/>
              </a:spcBef>
              <a:spcAft>
                <a:spcPts val="0"/>
              </a:spcAft>
              <a:buSzPct val="100000"/>
              <a:buChar char="●"/>
            </a:pPr>
            <a:r>
              <a:rPr lang="en"/>
              <a:t>How do you get an image to fill up an element?</a:t>
            </a:r>
            <a:endParaRPr/>
          </a:p>
          <a:p>
            <a:pPr indent="-325755" lvl="0" marL="457200" rtl="0" algn="l">
              <a:spcBef>
                <a:spcPts val="0"/>
              </a:spcBef>
              <a:spcAft>
                <a:spcPts val="0"/>
              </a:spcAft>
              <a:buSzPct val="100000"/>
              <a:buChar char="●"/>
            </a:pPr>
            <a:r>
              <a:rPr lang="en"/>
              <a:t>How do you save load times by using appropriately sized images?</a:t>
            </a:r>
            <a:endParaRPr/>
          </a:p>
          <a:p>
            <a:pPr indent="-325755" lvl="0" marL="457200" rtl="0" algn="l">
              <a:spcBef>
                <a:spcPts val="0"/>
              </a:spcBef>
              <a:spcAft>
                <a:spcPts val="0"/>
              </a:spcAft>
              <a:buSzPct val="100000"/>
              <a:buChar char="●"/>
            </a:pPr>
            <a:r>
              <a:rPr lang="en"/>
              <a:t>When should you store images externally vs on your server?</a:t>
            </a:r>
            <a:endParaRPr/>
          </a:p>
          <a:p>
            <a:pPr indent="-325755" lvl="0" marL="457200" rtl="0" algn="l">
              <a:spcBef>
                <a:spcPts val="0"/>
              </a:spcBef>
              <a:spcAft>
                <a:spcPts val="0"/>
              </a:spcAft>
              <a:buSzPct val="100000"/>
              <a:buChar char="●"/>
            </a:pPr>
            <a:r>
              <a:rPr lang="en"/>
              <a:t>What are the main types of image files and how are they different?</a:t>
            </a:r>
            <a:endParaRPr/>
          </a:p>
          <a:p>
            <a:pPr indent="-325755" lvl="0" marL="457200" rtl="0" algn="l">
              <a:spcBef>
                <a:spcPts val="0"/>
              </a:spcBef>
              <a:spcAft>
                <a:spcPts val="0"/>
              </a:spcAft>
              <a:buSzPct val="100000"/>
              <a:buChar char="●"/>
            </a:pPr>
            <a:r>
              <a:rPr lang="en"/>
              <a:t>Which file types let you use animation?</a:t>
            </a:r>
            <a:endParaRPr/>
          </a:p>
          <a:p>
            <a:pPr indent="-325755" lvl="0" marL="457200" rtl="0" algn="l">
              <a:spcBef>
                <a:spcPts val="0"/>
              </a:spcBef>
              <a:spcAft>
                <a:spcPts val="0"/>
              </a:spcAft>
              <a:buSzPct val="100000"/>
              <a:buChar char="●"/>
            </a:pPr>
            <a:r>
              <a:rPr lang="en"/>
              <a:t>Which file types let you use transparent colors?</a:t>
            </a:r>
            <a:endParaRPr/>
          </a:p>
          <a:p>
            <a:pPr indent="-325755" lvl="0" marL="457200" rtl="0" algn="l">
              <a:spcBef>
                <a:spcPts val="0"/>
              </a:spcBef>
              <a:spcAft>
                <a:spcPts val="0"/>
              </a:spcAft>
              <a:buSzPct val="100000"/>
              <a:buChar char="●"/>
            </a:pPr>
            <a:r>
              <a:rPr lang="en"/>
              <a:t>Which file types are best for photos? Graphics?</a:t>
            </a:r>
            <a:endParaRPr/>
          </a:p>
          <a:p>
            <a:pPr indent="-325755" lvl="0" marL="457200" rtl="0" algn="l">
              <a:spcBef>
                <a:spcPts val="0"/>
              </a:spcBef>
              <a:spcAft>
                <a:spcPts val="0"/>
              </a:spcAft>
              <a:buSzPct val="100000"/>
              <a:buChar char="●"/>
            </a:pPr>
            <a:r>
              <a:rPr lang="en"/>
              <a:t>Which file type lets you scale an image as big as you want without affecting file size (and why)?</a:t>
            </a:r>
            <a:endParaRPr/>
          </a:p>
          <a:p>
            <a:pPr indent="-325755" lvl="0" marL="457200" rtl="0" algn="l">
              <a:spcBef>
                <a:spcPts val="0"/>
              </a:spcBef>
              <a:spcAft>
                <a:spcPts val="0"/>
              </a:spcAft>
              <a:buSzPct val="100000"/>
              <a:buChar char="●"/>
            </a:pPr>
            <a:r>
              <a:rPr lang="en"/>
              <a:t>What’s the difference between raster and vector images?</a:t>
            </a:r>
            <a:endParaRPr/>
          </a:p>
          <a:p>
            <a:pPr indent="-325755" lvl="0" marL="457200" rtl="0" algn="l">
              <a:spcBef>
                <a:spcPts val="0"/>
              </a:spcBef>
              <a:spcAft>
                <a:spcPts val="0"/>
              </a:spcAft>
              <a:buSzPct val="100000"/>
              <a:buChar char="●"/>
            </a:pPr>
            <a:r>
              <a:rPr lang="en"/>
              <a:t>How do you add video to your page? (please don’t autoplay…)</a:t>
            </a:r>
            <a:endParaRPr/>
          </a:p>
          <a:p>
            <a:pPr indent="-325755" lvl="0" marL="457200" rtl="0" algn="l">
              <a:spcBef>
                <a:spcPts val="0"/>
              </a:spcBef>
              <a:spcAft>
                <a:spcPts val="0"/>
              </a:spcAft>
              <a:buSzPct val="100000"/>
              <a:buChar char="●"/>
            </a:pPr>
            <a:r>
              <a:rPr lang="en"/>
              <a:t>How do you add audio to your page? (please don’t autoplay…)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Basics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34" name="Google Shape;234;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Images and Media (includes CSS)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240" name="Google Shape;240;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about the </a:t>
            </a:r>
            <a:r>
              <a:rPr lang="en" u="sng">
                <a:solidFill>
                  <a:schemeClr val="hlink"/>
                </a:solidFill>
                <a:hlinkClick r:id="rId3"/>
              </a:rPr>
              <a:t>Differences between image types (see first answer) from SO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246" name="Google Shape;246;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this </a:t>
            </a:r>
            <a:r>
              <a:rPr lang="en" u="sng">
                <a:solidFill>
                  <a:schemeClr val="hlink"/>
                </a:solidFill>
                <a:hlinkClick r:id="rId3"/>
              </a:rPr>
              <a:t>YouTube video about adding video to your page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252" name="Google Shape;252;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Skim through this article about </a:t>
            </a:r>
            <a:r>
              <a:rPr lang="en" u="sng">
                <a:solidFill>
                  <a:schemeClr val="hlink"/>
                </a:solidFill>
                <a:hlinkClick r:id="rId3"/>
              </a:rPr>
              <a:t>the difference between raster and vector</a:t>
            </a:r>
            <a:r>
              <a:rPr lang="en"/>
              <a:t>. Don’t worry if you don’t absorb it all – you’ll have time to pick it up later.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258" name="Google Shape;258;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Another look at differences between image types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Check Knowledge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What are common attributes of image tags?</a:t>
            </a:r>
            <a:endParaRPr sz="3000"/>
          </a:p>
        </p:txBody>
      </p:sp>
      <p:pic>
        <p:nvPicPr>
          <p:cNvPr id="269" name="Google Shape;269;p4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0" name="Google Shape;270;p4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get an image to fill up an element?</a:t>
            </a:r>
            <a:endParaRPr/>
          </a:p>
        </p:txBody>
      </p:sp>
      <p:pic>
        <p:nvPicPr>
          <p:cNvPr id="276" name="Google Shape;276;p4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7" name="Google Shape;277;p4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20"/>
              <a:t>When should you store images externally vs on your server?</a:t>
            </a:r>
            <a:endParaRPr sz="3920"/>
          </a:p>
        </p:txBody>
      </p:sp>
      <p:pic>
        <p:nvPicPr>
          <p:cNvPr id="283" name="Google Shape;283;p5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84" name="Google Shape;284;p5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difference between raster and vector images?</a:t>
            </a:r>
            <a:endParaRPr/>
          </a:p>
        </p:txBody>
      </p:sp>
      <p:pic>
        <p:nvPicPr>
          <p:cNvPr id="290" name="Google Shape;290;p5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91" name="Google Shape;291;p5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of this should be review since you’ve already completed the Web Design or AP CS I courses (Right??) but it’s a good idea to make sure you’ve got it covered so you make sure you’re starting from a strong base. It’s impossible to separate HTML from CSS, so there will be some overlap before we get heavily into the CSS in later sections.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Embedding Images &amp; Video</a:t>
            </a:r>
            <a:endParaRPr/>
          </a:p>
        </p:txBody>
      </p:sp>
      <p:sp>
        <p:nvSpPr>
          <p:cNvPr id="302" name="Google Shape;302;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to the assignment </a:t>
            </a:r>
            <a:r>
              <a:rPr lang="en" u="sng">
                <a:solidFill>
                  <a:schemeClr val="hlink"/>
                </a:solidFill>
                <a:hlinkClick r:id="rId3"/>
              </a:rPr>
              <a:t>here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is an HTML5 document structured?</a:t>
            </a:r>
            <a:endParaRPr/>
          </a:p>
          <a:p>
            <a:pPr indent="-342900" lvl="0" marL="457200" rtl="0" algn="l">
              <a:spcBef>
                <a:spcPts val="0"/>
              </a:spcBef>
              <a:spcAft>
                <a:spcPts val="0"/>
              </a:spcAft>
              <a:buSzPts val="1800"/>
              <a:buChar char="●"/>
            </a:pPr>
            <a:r>
              <a:rPr lang="en"/>
              <a:t>What are elements/tags?</a:t>
            </a:r>
            <a:endParaRPr/>
          </a:p>
          <a:p>
            <a:pPr indent="-342900" lvl="0" marL="457200" rtl="0" algn="l">
              <a:spcBef>
                <a:spcPts val="0"/>
              </a:spcBef>
              <a:spcAft>
                <a:spcPts val="0"/>
              </a:spcAft>
              <a:buSzPts val="1800"/>
              <a:buChar char="●"/>
            </a:pPr>
            <a:r>
              <a:rPr lang="en"/>
              <a:t>What are element attributes?</a:t>
            </a:r>
            <a:endParaRPr/>
          </a:p>
          <a:p>
            <a:pPr indent="-342900" lvl="0" marL="457200" rtl="0" algn="l">
              <a:spcBef>
                <a:spcPts val="0"/>
              </a:spcBef>
              <a:spcAft>
                <a:spcPts val="0"/>
              </a:spcAft>
              <a:buSzPts val="1800"/>
              <a:buChar char="●"/>
            </a:pPr>
            <a:r>
              <a:rPr lang="en"/>
              <a:t>How do you link to external files?</a:t>
            </a:r>
            <a:endParaRPr/>
          </a:p>
          <a:p>
            <a:pPr indent="-342900" lvl="0" marL="457200" rtl="0" algn="l">
              <a:spcBef>
                <a:spcPts val="0"/>
              </a:spcBef>
              <a:spcAft>
                <a:spcPts val="0"/>
              </a:spcAft>
              <a:buSzPts val="1800"/>
              <a:buChar char="●"/>
            </a:pPr>
            <a:r>
              <a:rPr lang="en"/>
              <a:t>When should you use IDs vs Classes?</a:t>
            </a:r>
            <a:endParaRPr/>
          </a:p>
          <a:p>
            <a:pPr indent="-342900" lvl="0" marL="457200" rtl="0" algn="l">
              <a:spcBef>
                <a:spcPts val="0"/>
              </a:spcBef>
              <a:spcAft>
                <a:spcPts val="0"/>
              </a:spcAft>
              <a:buSzPts val="1800"/>
              <a:buChar char="●"/>
            </a:pPr>
            <a:r>
              <a:rPr lang="en"/>
              <a:t>What attributes are required by image and links for them to be effective and accessible?</a:t>
            </a:r>
            <a:endParaRPr/>
          </a:p>
          <a:p>
            <a:pPr indent="-342900" lvl="0" marL="457200" rtl="0" algn="l">
              <a:spcBef>
                <a:spcPts val="0"/>
              </a:spcBef>
              <a:spcAft>
                <a:spcPts val="0"/>
              </a:spcAft>
              <a:buSzPts val="1800"/>
              <a:buChar char="●"/>
            </a:pPr>
            <a:r>
              <a:rPr lang="en"/>
              <a:t>Where should your CSS live?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Howe’s Introduction to Terminology &amp; Syntax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the HTML Basics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Shay Howe on Best Practices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WTFHTMLCSS with basic tips to improve your code</a:t>
            </a:r>
            <a:endParaRPr/>
          </a:p>
          <a:p>
            <a:pPr indent="-342900" lvl="0" marL="457200" rtl="0" algn="l">
              <a:spcBef>
                <a:spcPts val="0"/>
              </a:spcBef>
              <a:spcAft>
                <a:spcPts val="0"/>
              </a:spcAft>
              <a:buSzPts val="1800"/>
              <a:buChar char="●"/>
            </a:pPr>
            <a:r>
              <a:rPr lang="en" u="sng">
                <a:solidFill>
                  <a:schemeClr val="hlink"/>
                </a:solidFill>
                <a:hlinkClick r:id="rId4"/>
              </a:rPr>
              <a:t>W3C HTML5 tutorial</a:t>
            </a:r>
            <a:endParaRPr/>
          </a:p>
          <a:p>
            <a:pPr indent="-342900" lvl="0" marL="457200" rtl="0" algn="l">
              <a:spcBef>
                <a:spcPts val="0"/>
              </a:spcBef>
              <a:spcAft>
                <a:spcPts val="0"/>
              </a:spcAft>
              <a:buSzPts val="1800"/>
              <a:buChar char="●"/>
            </a:pPr>
            <a:r>
              <a:rPr lang="en" u="sng">
                <a:solidFill>
                  <a:schemeClr val="hlink"/>
                </a:solidFill>
                <a:hlinkClick r:id="rId5"/>
              </a:rPr>
              <a:t>HTML Style Guide</a:t>
            </a:r>
            <a:r>
              <a:rPr lang="en"/>
              <a:t> by </a:t>
            </a:r>
            <a:r>
              <a:rPr lang="en" u="sng">
                <a:solidFill>
                  <a:schemeClr val="hlink"/>
                </a:solidFill>
                <a:hlinkClick r:id="rId6"/>
              </a:rPr>
              <a:t>Mark Otto</a:t>
            </a:r>
            <a:r>
              <a:rPr lang="en"/>
              <a:t>, one of the creators of Bootstrap.</a:t>
            </a:r>
            <a:endParaRPr/>
          </a:p>
          <a:p>
            <a:pPr indent="-342900" lvl="0" marL="457200" rtl="0" algn="l">
              <a:spcBef>
                <a:spcPts val="0"/>
              </a:spcBef>
              <a:spcAft>
                <a:spcPts val="0"/>
              </a:spcAft>
              <a:buSzPts val="1800"/>
              <a:buChar char="●"/>
            </a:pPr>
            <a:r>
              <a:rPr lang="en" u="sng">
                <a:solidFill>
                  <a:schemeClr val="hlink"/>
                </a:solidFill>
                <a:hlinkClick r:id="rId7"/>
              </a:rPr>
              <a:t>CrashCourse Introduction to HTML&amp;CSS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