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Amatic SC"/>
      <p:regular r:id="rId40"/>
      <p:bold r:id="rId41"/>
    </p:embeddedFont>
    <p:embeddedFont>
      <p:font typeface="Source Code Pr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maticSC-regular.fntdata"/><Relationship Id="rId20" Type="http://schemas.openxmlformats.org/officeDocument/2006/relationships/slide" Target="slides/slide15.xml"/><Relationship Id="rId42" Type="http://schemas.openxmlformats.org/officeDocument/2006/relationships/font" Target="fonts/SourceCodePro-regular.fntdata"/><Relationship Id="rId41" Type="http://schemas.openxmlformats.org/officeDocument/2006/relationships/font" Target="fonts/AmaticSC-bold.fntdata"/><Relationship Id="rId22" Type="http://schemas.openxmlformats.org/officeDocument/2006/relationships/slide" Target="slides/slide17.xml"/><Relationship Id="rId44" Type="http://schemas.openxmlformats.org/officeDocument/2006/relationships/font" Target="fonts/SourceCodePro-italic.fntdata"/><Relationship Id="rId21" Type="http://schemas.openxmlformats.org/officeDocument/2006/relationships/slide" Target="slides/slide16.xml"/><Relationship Id="rId43" Type="http://schemas.openxmlformats.org/officeDocument/2006/relationships/font" Target="fonts/SourceCodePro-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SourceCodePr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f22a89de7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f22a89de7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f22a89de7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f22a89de7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f22a89de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f22a89de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f22a89de7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f22a89de7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f22a89de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f22a89de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f22a89de7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f22a89de7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f22a89de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f22a89de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f22a89de7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f22a89de7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f22a89de7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f22a89de7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f22a89de7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f22a89de7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0f22a89de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0f22a89de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f22a89de7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0f22a89de7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f22a89de7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f22a89de7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f22a89de7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0f22a89de7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f22a89de7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f22a89de7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f22a89de7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0f22a89de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0f22a89de7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0f22a89de7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0f22a89de7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0f22a89de7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0f22a89de7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0f22a89de7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0f22a89de7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0f22a89de7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0f22a89de7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0f22a89de7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f22a89de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f22a89de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0f22a89de7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0f22a89de7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0f22a89de7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0f22a89de7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0f22a89de7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0f22a89de7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0f22a89de7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0f22a89de7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0f22a89de7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0f22a89de7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f22a89de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0f22a89de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f22a89de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0f22a89de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f22a89de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f22a89de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f22a89de7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f22a89de7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f22a89de7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f22a89de7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f22a89de7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f22a89de7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2.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OVXY4QWdXT0xnbmhwZktNeFpxTzFkbHpZMzBvelo5dzM1Nm5hX21WUmNzIiwiY29udGVudElkIjoiY3VzdG9tLXJlc3BvbnNlLWZyZWVSZXNwb25zZS10ZXh0Iiwic2xpZGVJZCI6ImcxMGYyMmE4OWRlN18wXzE3MyIsImNvbnRlbnRJbnN0YW5jZUlkIjoiMU5VdjhBZ1dPTGduaHBmS014WnFPMWRselkzMG96Wjl3MzU2bmFfbVZSY3MvOGEyMjUyMTQtYWM3NS00OTFmLWE5MjQtZjcyYjBlOTM4N2EyIn0=pearId=magic-pear-metadata-identifie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4.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OVXY4QWdXT0xnbmhwZktNeFpxTzFkbHpZMzBvelo5dzM1Nm5hX21WUmNzIiwiY29udGVudElkIjoiY3VzdG9tLXJlc3BvbnNlLWZyZWVSZXNwb25zZS10ZXh0Iiwic2xpZGVJZCI6ImcxMGYyMmE4OWRlN18wXzE3NyIsImNvbnRlbnRJbnN0YW5jZUlkIjoiMU5VdjhBZ1dPTGduaHBmS014WnFPMWRselkzMG96Wjl3MzU2bmFfbVZSY3MvZTM3NmNlZGUtYmMyYy00ZWFmLWExNGQtZWJlMDBiNjc5ZWQ1In0=pearId=magic-pear-metadata-identifie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learn.shayhowe.com/html-css/ordered-unordered-definition-lists" TargetMode="External"/><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bGVhcm4uc2hheWhvd2UuY29tL2h0bWwtY3NzL29yZGVyZWQtdW5vcmRlcmVkLWRlZmluaXRpb24tbGlzdHMiLCJhbnN3ZXJzIjpbXX0=pearId=magic-pear-shape-identifier" TargetMode="External"/><Relationship Id="rId5" Type="http://schemas.openxmlformats.org/officeDocument/2006/relationships/image" Target="../media/image5.png"/><Relationship Id="rId6" Type="http://schemas.openxmlformats.org/officeDocument/2006/relationships/hyperlink" Target="http://dontchangethislink.peardeckmagic.zone?eyJ0eXBlIjoiZ29vZ2xlLXNsaWRlcy1hZGRvbi1yZXNwb25zZS1mb290ZXIiLCJsYXN0RWRpdGVkQnkiOiIxMDkyODEzNDc3MTIzMDQyNjAzNTQiLCJwcmVzZW50YXRpb25JZCI6IjFOVXY4QWdXT0xnbmhwZktNeFpxTzFkbHpZMzBvelo5dzM1Nm5hX21WUmNzIiwiY29udGVudElkIjoiY3VzdG9tLXJlc3BvbnNlLWVtYmVkZGVkV2Vic2l0ZSIsInNsaWRlSWQiOiJnMTBmMjJhODlkZTdfMF85NCIsImNvbnRlbnRJbnN0YW5jZUlkIjoiMU5VdjhBZ1dPTGduaHBmS014WnFPMWRselkzMG96Wjl3MzU2bmFfbVZSY3MvNGZjZTYzOGQtNTQ2OC00MjNiLTkzZWYtMjA1ODg2MDJiMzBjIn0=pearId=magic-pear-metadata-identifier"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www.htmlgoodies.com/tutorials/getting_started/article.php/3479461" TargetMode="External"/><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d3d3Lmh0bWxnb29kaWVzLmNvbS90dXRvcmlhbHMvZ2V0dGluZ19zdGFydGVkL2FydGljbGUucGhwLzM0Nzk0NjEiLCJhbnN3ZXJzIjpbXX0=pearId=magic-pear-shape-identifier" TargetMode="External"/><Relationship Id="rId5" Type="http://schemas.openxmlformats.org/officeDocument/2006/relationships/image" Target="../media/image12.png"/><Relationship Id="rId6" Type="http://schemas.openxmlformats.org/officeDocument/2006/relationships/hyperlink" Target="http://dontchangethislink.peardeckmagic.zone?eyJ0eXBlIjoiZ29vZ2xlLXNsaWRlcy1hZGRvbi1yZXNwb25zZS1mb290ZXIiLCJsYXN0RWRpdGVkQnkiOiIxMDkyODEzNDc3MTIzMDQyNjAzNTQiLCJwcmVzZW50YXRpb25JZCI6IjFOVXY4QWdXT0xnbmhwZktNeFpxTzFkbHpZMzBvelo5dzM1Nm5hX21WUmNzIiwiY29udGVudElkIjoiY3VzdG9tLXJlc3BvbnNlLWVtYmVkZGVkV2Vic2l0ZSIsInNsaWRlSWQiOiJnMTBmMjJhODlkZTdfMF8xMDAiLCJjb250ZW50SW5zdGFuY2VJZCI6IjFOVXY4QWdXT0xnbmhwZktNeFpxTzFkbHpZMzBvelo5dzM1Nm5hX21WUmNzLzA4OGQ4MmU0LTRlYTMtNDg1NC04OTg3LTYzNWJmYzVlYTM1NyJ9pearId=magic-pear-metadata-identifier"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www.w3schools.com/html/html_lists.asp" TargetMode="External"/><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d3d3Lnczc2Nob29scy5jb20vaHRtbC9odG1sX2xpc3RzLmFzcCIsImFuc3dlcnMiOltdfQ==pearId=magic-pear-shape-identifier" TargetMode="External"/><Relationship Id="rId5" Type="http://schemas.openxmlformats.org/officeDocument/2006/relationships/image" Target="../media/image9.png"/><Relationship Id="rId6" Type="http://schemas.openxmlformats.org/officeDocument/2006/relationships/hyperlink" Target="http://dontchangethislink.peardeckmagic.zone?eyJ0eXBlIjoiZ29vZ2xlLXNsaWRlcy1hZGRvbi1yZXNwb25zZS1mb290ZXIiLCJsYXN0RWRpdGVkQnkiOiIxMDkyODEzNDc3MTIzMDQyNjAzNTQiLCJwcmVzZW50YXRpb25JZCI6IjFOVXY4QWdXT0xnbmhwZktNeFpxTzFkbHpZMzBvelo5dzM1Nm5hX21WUmNzIiwiY29udGVudElkIjoiY3VzdG9tLXJlc3BvbnNlLWVtYmVkZGVkV2Vic2l0ZSIsInNsaWRlSWQiOiJnMTBmMjJhODlkZTdfMF8xMDYiLCJjb250ZW50SW5zdGFuY2VJZCI6IjFOVXY4QWdXT0xnbmhwZktNeFpxTzFkbHpZMzBvelo5dzM1Nm5hX21WUmNzLzY3N2E3NWZlLWIwYmEtNDYyNi05YjA0LTQyM2Q3Mjc5NDMyZSJ9pearId=magic-pear-metadata-identifier"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html.com/list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7.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OVXY4QWdXT0xnbmhwZktNeFpxTzFkbHpZMzBvelo5dzM1Nm5hX21WUmNzIiwiY29udGVudElkIjoiY3VzdG9tLXJlc3BvbnNlLWZyZWVSZXNwb25zZS10ZXh0Iiwic2xpZGVJZCI6ImcxMGYyMmE4OWRlN18wXzE4NSIsImNvbnRlbnRJbnN0YW5jZUlkIjoiMU5VdjhBZ1dPTGduaHBmS014WnFPMWRselkzMG96Wjl3MzU2bmFfbVZSY3MvYzdhOTRkMzktYjg0NC00ZmVmLTk2YjAtNjQ1NjRmODc0NmY5In0=pearId=magic-pear-metadata-identifier"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8.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OVXY4QWdXT0xnbmhwZktNeFpxTzFkbHpZMzBvelo5dzM1Nm5hX21WUmNzIiwiY29udGVudElkIjoiY3VzdG9tLXJlc3BvbnNlLWZyZWVSZXNwb25zZS10ZXh0Iiwic2xpZGVJZCI6ImcxMGYyMmE4OWRlN18wXzE4OSIsImNvbnRlbnRJbnN0YW5jZUlkIjoiMU5VdjhBZ1dPTGduaHBmS014WnFPMWRselkzMG96Wjl3MzU2bmFfbVZSY3MvNzdkZjA4YjgtMDQwNS00MDI0LThhYTEtYWYyMjhiOWYzOTlkIn0=pearId=magic-pear-metadata-identifier"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learn.shayhowe.com/html-css/building-forms" TargetMode="External"/><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bGVhcm4uc2hheWhvd2UuY29tL2h0bWwtY3NzL2J1aWxkaW5nLWZvcm1zIiwiYW5zd2VycyI6W119pearId=magic-pear-shape-identifier" TargetMode="External"/><Relationship Id="rId5" Type="http://schemas.openxmlformats.org/officeDocument/2006/relationships/image" Target="../media/image11.png"/><Relationship Id="rId6" Type="http://schemas.openxmlformats.org/officeDocument/2006/relationships/hyperlink" Target="http://dontchangethislink.peardeckmagic.zone?eyJ0eXBlIjoiZ29vZ2xlLXNsaWRlcy1hZGRvbi1yZXNwb25zZS1mb290ZXIiLCJsYXN0RWRpdGVkQnkiOiIxMDkyODEzNDc3MTIzMDQyNjAzNTQiLCJwcmVzZW50YXRpb25JZCI6IjFOVXY4QWdXT0xnbmhwZktNeFpxTzFkbHpZMzBvelo5dzM1Nm5hX21WUmNzIiwiY29udGVudElkIjoiY3VzdG9tLXJlc3BvbnNlLWVtYmVkZGVkV2Vic2l0ZSIsInNsaWRlSWQiOiJnMTBmMjJhODlkZTdfMF8xMzQiLCJjb250ZW50SW5zdGFuY2VJZCI6IjFOVXY4QWdXT0xnbmhwZktNeFpxTzFkbHpZMzBvelo5dzM1Nm5hX21WUmNzL2NlODI3MDEyLWYxOGQtNDJlZS05ZjY0LWMwNDYwYmQ4ZGMwMiJ9pearId=magic-pear-metadata-identifier"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developer.mozilla.org/en-US/docs/Web/Guide/HTML/Forms/My_first_HTML_form" TargetMode="External"/><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ZGV2ZWxvcGVyLm1vemlsbGEub3JnL2VuLVVTL2RvY3MvV2ViL0d1aWRlL0hUTUwvRm9ybXMvTXlfZmlyc3RfSFRNTF9mb3JtIiwiYW5zd2VycyI6W119pearId=magic-pear-shape-identifier" TargetMode="External"/><Relationship Id="rId5" Type="http://schemas.openxmlformats.org/officeDocument/2006/relationships/image" Target="../media/image17.png"/><Relationship Id="rId6" Type="http://schemas.openxmlformats.org/officeDocument/2006/relationships/hyperlink" Target="http://dontchangethislink.peardeckmagic.zone?eyJ0eXBlIjoiZ29vZ2xlLXNsaWRlcy1hZGRvbi1yZXNwb25zZS1mb290ZXIiLCJsYXN0RWRpdGVkQnkiOiIxMDkyODEzNDc3MTIzMDQyNjAzNTQiLCJwcmVzZW50YXRpb25JZCI6IjFOVXY4QWdXT0xnbmhwZktNeFpxTzFkbHpZMzBvelo5dzM1Nm5hX21WUmNzIiwiY29udGVudElkIjoiY3VzdG9tLXJlc3BvbnNlLWVtYmVkZGVkV2Vic2l0ZSIsInNsaWRlSWQiOiJnMTBmMjJhODlkZTdfMF8xNDAiLCJjb250ZW50SW5zdGFuY2VJZCI6IjFOVXY4QWdXT0xnbmhwZktNeFpxTzFkbHpZMzBvelo5dzM1Nm5hX21WUmNzLzM2ZjAzMjg3LTM1MGMtNDJhMy05MjlkLTQ3ZTVlZjFiZDIyOCJ9pearId=magic-pear-metadata-identifier"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www.w3schools.com/html/html_forms.asp"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13.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OVXY4QWdXT0xnbmhwZktNeFpxTzFkbHpZMzBvelo5dzM1Nm5hX21WUmNzIiwiY29udGVudElkIjoiY3VzdG9tLXJlc3BvbnNlLWZyZWVSZXNwb25zZS10ZXh0Iiwic2xpZGVJZCI6ImcxMGYyMmE4OWRlN18wXzE5NyIsImNvbnRlbnRJbnN0YW5jZUlkIjoiMU5VdjhBZ1dPTGduaHBmS014WnFPMWRselkzMG96Wjl3MzU2bmFfbVZSY3MvZWRlZTZiOTUtOTg5NS00ZGU3LTk4ZjktNWJkMjVjOTY1MTljIn0=pearId=magic-pear-metadata-identifi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14.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OVXY4QWdXT0xnbmhwZktNeFpxTzFkbHpZMzBvelo5dzM1Nm5hX21WUmNzIiwiY29udGVudElkIjoiY3VzdG9tLXJlc3BvbnNlLWZyZWVSZXNwb25zZS10ZXh0Iiwic2xpZGVJZCI6ImcxMGYyMmE4OWRlN18wXzIwMSIsImNvbnRlbnRJbnN0YW5jZUlkIjoiMU5VdjhBZ1dPTGduaHBmS014WnFPMWRselkzMG96Wjl3MzU2bmFfbVZSY3MvNWVlNGM1ZTQtMjM3OS00YmQ2LWIxNTMtNjYzMDVlNmZlNWE5In0=pearId=magic-pear-metadata-identifier"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16.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OVXY4QWdXT0xnbmhwZktNeFpxTzFkbHpZMzBvelo5dzM1Nm5hX21WUmNzIiwiY29udGVudElkIjoiY3VzdG9tLXJlc3BvbnNlLWZyZWVSZXNwb25zZS10ZXh0Iiwic2xpZGVJZCI6ImcxMGYyMmE4OWRlN18wXzIwNSIsImNvbnRlbnRJbnN0YW5jZUlkIjoiMU5VdjhBZ1dPTGduaHBmS014WnFPMWRselkzMG96Wjl3MzU2bmFfbVZSY3MvZjhiZjc0YTMtNDVhZS00ZmYxLWJhZWItNGY1YmE3MzA4MWVkIn0=pearId=magic-pear-metadata-identifier"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15.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OVXY4QWdXT0xnbmhwZktNeFpxTzFkbHpZMzBvelo5dzM1Nm5hX21WUmNzIiwiY29udGVudElkIjoiY3VzdG9tLXJlc3BvbnNlLWZyZWVSZXNwb25zZS10ZXh0Iiwic2xpZGVJZCI6ImcxMGYyMmE4OWRlN18wXzIwOSIsImNvbnRlbnRJbnN0YW5jZUlkIjoiMU5VdjhBZ1dPTGduaHBmS014WnFPMWRselkzMG96Wjl3MzU2bmFfbVZSY3MvYzhlMWExZjEtZDhhMC00ODNjLWFlMzktZWUxZTJlYjJkMzkyIn0=pearId=magic-pear-metadata-identifier"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docs.google.com/document/d/1rbnh-0Sj68Lr6Sn6aU9-P3UxOYWNWRgRzUYlzQNpTfI/edit?usp=sha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learn.shayhowe.com/html-css/organizing-data-tables" TargetMode="External"/><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bGVhcm4uc2hheWhvd2UuY29tL2h0bWwtY3NzL29yZ2FuaXppbmctZGF0YS10YWJsZXMiLCJhbnN3ZXJzIjpbXX0=pearId=magic-pear-shape-identifier" TargetMode="External"/><Relationship Id="rId5" Type="http://schemas.openxmlformats.org/officeDocument/2006/relationships/image" Target="../media/image6.png"/><Relationship Id="rId6" Type="http://schemas.openxmlformats.org/officeDocument/2006/relationships/hyperlink" Target="http://dontchangethislink.peardeckmagic.zone?eyJ0eXBlIjoiZ29vZ2xlLXNsaWRlcy1hZGRvbi1yZXNwb25zZS1mb290ZXIiLCJsYXN0RWRpdGVkQnkiOiIxMDkyODEzNDc3MTIzMDQyNjAzNTQiLCJwcmVzZW50YXRpb25JZCI6IjFOVXY4QWdXT0xnbmhwZktNeFpxTzFkbHpZMzBvelo5dzM1Nm5hX21WUmNzIiwiY29udGVudElkIjoiY3VzdG9tLXJlc3BvbnNlLWVtYmVkZGVkV2Vic2l0ZSIsInNsaWRlSWQiOiJnMTBmMjJhODlkZTdfMF81OSIsImNvbnRlbnRJbnN0YW5jZUlkIjoiMU5VdjhBZ1dPTGduaHBmS014WnFPMWRselkzMG96Wjl3MzU2bmFfbVZSY3MvZjAwNDNlMmUtMmMyMS00YzU3LWIyNDktMTljNzAzMjBlMjhmIn0=pearId=magic-pear-metadata-identifie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w3schools.com/html/html_tables.asp" TargetMode="External"/><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d3d3Lnczc2Nob29scy5jb20vaHRtbC9odG1sX3RhYmxlcy5hc3AiLCJhbnN3ZXJzIjpbXX0=pearId=magic-pear-shape-identifier" TargetMode="External"/><Relationship Id="rId5" Type="http://schemas.openxmlformats.org/officeDocument/2006/relationships/image" Target="../media/image10.png"/><Relationship Id="rId6" Type="http://schemas.openxmlformats.org/officeDocument/2006/relationships/hyperlink" Target="http://dontchangethislink.peardeckmagic.zone?eyJ0eXBlIjoiZ29vZ2xlLXNsaWRlcy1hZGRvbi1yZXNwb25zZS1mb290ZXIiLCJsYXN0RWRpdGVkQnkiOiIxMDkyODEzNDc3MTIzMDQyNjAzNTQiLCJwcmVzZW50YXRpb25JZCI6IjFOVXY4QWdXT0xnbmhwZktNeFpxTzFkbHpZMzBvelo5dzM1Nm5hX21WUmNzIiwiY29udGVudElkIjoiY3VzdG9tLXJlc3BvbnNlLWVtYmVkZGVkV2Vic2l0ZSIsInNsaWRlSWQiOiJnMTBmMjJhODlkZTdfMF82NSIsImNvbnRlbnRJbnN0YW5jZUlkIjoiMU5VdjhBZ1dPTGduaHBmS014WnFPMWRselkzMG96Wjl3MzU2bmFfbVZSY3MvYWJjOWUzMmYtZDc5ZS00ZjgwLTk4ZDQtMzMyZWYxOTMyOWMxIn0=pearId=magic-pear-metadata-identifie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htmlgoodies.com/tutorials/tables/article.php/347985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1.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OVXY4QWdXT0xnbmhwZktNeFpxTzFkbHpZMzBvelo5dzM1Nm5hX21WUmNzIiwiY29udGVudElkIjoiY3VzdG9tLXJlc3BvbnNlLWZyZWVSZXNwb25zZS10ZXh0Iiwic2xpZGVJZCI6ImcxMGYyMmE4OWRlN18wXzE2NSIsImNvbnRlbnRJbnN0YW5jZUlkIjoiMU5VdjhBZ1dPTGduaHBmS014WnFPMWRselkzMG96Wjl3MzU2bmFfbVZSY3MvNGRlZGE0YzYtM2M3MS00N2EwLTkwODQtYzZmNTEwZmU0ZTI1In0=pearId=magic-pear-metadata-identifie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3.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OVXY4QWdXT0xnbmhwZktNeFpxTzFkbHpZMzBvelo5dzM1Nm5hX21WUmNzIiwiY29udGVudElkIjoiY3VzdG9tLXJlc3BvbnNlLWZyZWVSZXNwb25zZS10ZXh0Iiwic2xpZGVJZCI6ImcxMGYyMmE4OWRlN18wXzE2OSIsImNvbnRlbnRJbnN0YW5jZUlkIjoiMU5VdjhBZ1dPTGduaHBmS014WnFPMWRselkzMG96Wjl3MzU2bmFfbVZSY3MvOWMyYzZlNGItMzI4Mi00NzQ1LTlkYTAtZjc1ZWQ0MGIwY2E5In0=pearId=magic-pear-metadata-identifie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Displaying and Inputting Data</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Mr Mack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Why do you need to be careful about your padding and borders in tables?</a:t>
            </a:r>
            <a:endParaRPr/>
          </a:p>
        </p:txBody>
      </p:sp>
      <p:pic>
        <p:nvPicPr>
          <p:cNvPr id="116" name="Google Shape;116;p22">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17" name="Google Shape;117;p22">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How do you align text within cells in a table?</a:t>
            </a:r>
            <a:endParaRPr/>
          </a:p>
        </p:txBody>
      </p:sp>
      <p:pic>
        <p:nvPicPr>
          <p:cNvPr id="123" name="Google Shape;123;p23">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24" name="Google Shape;124;p23">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Ordered and Unordered Lists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135" name="Google Shape;135;p2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Ordered and unordered lists are heavily used in most websites. It’s not just for bullet-points and numbers… they are also used in creating horizontal navbars and long collections of objects (like a list of pictures of items for sale). They often take the place of tables as the method of choice for displaying structured content.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 Outcomes</a:t>
            </a:r>
            <a:endParaRPr/>
          </a:p>
        </p:txBody>
      </p:sp>
      <p:sp>
        <p:nvSpPr>
          <p:cNvPr id="141" name="Google Shape;141;p2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is the basic list syntax?</a:t>
            </a:r>
            <a:endParaRPr/>
          </a:p>
          <a:p>
            <a:pPr indent="-342900" lvl="0" marL="457200" rtl="0" algn="l">
              <a:spcBef>
                <a:spcPts val="0"/>
              </a:spcBef>
              <a:spcAft>
                <a:spcPts val="0"/>
              </a:spcAft>
              <a:buSzPts val="1800"/>
              <a:buChar char="●"/>
            </a:pPr>
            <a:r>
              <a:rPr lang="en"/>
              <a:t>How do you nest lists inside each other?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Reading</a:t>
            </a:r>
            <a:endParaRPr/>
          </a:p>
        </p:txBody>
      </p:sp>
      <p:sp>
        <p:nvSpPr>
          <p:cNvPr id="147" name="Google Shape;147;p2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Read </a:t>
            </a:r>
            <a:r>
              <a:rPr lang="en" u="sng">
                <a:solidFill>
                  <a:schemeClr val="hlink"/>
                </a:solidFill>
                <a:hlinkClick r:id="rId3"/>
              </a:rPr>
              <a:t>Shay Howe on Lists (including CSS)</a:t>
            </a:r>
            <a:endParaRPr/>
          </a:p>
        </p:txBody>
      </p:sp>
      <p:pic>
        <p:nvPicPr>
          <p:cNvPr id="148" name="Google Shape;148;p27">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149" name="Google Shape;149;p27">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 Types</a:t>
            </a:r>
            <a:endParaRPr/>
          </a:p>
        </p:txBody>
      </p:sp>
      <p:sp>
        <p:nvSpPr>
          <p:cNvPr id="155" name="Google Shape;155;p2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Browse </a:t>
            </a:r>
            <a:r>
              <a:rPr lang="en" u="sng">
                <a:solidFill>
                  <a:schemeClr val="hlink"/>
                </a:solidFill>
                <a:hlinkClick r:id="rId3"/>
              </a:rPr>
              <a:t>HTML Goodies’ rapid fire guide to different list types</a:t>
            </a:r>
            <a:endParaRPr/>
          </a:p>
        </p:txBody>
      </p:sp>
      <p:pic>
        <p:nvPicPr>
          <p:cNvPr id="156" name="Google Shape;156;p28">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157" name="Google Shape;157;p28">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API to the Rescue</a:t>
            </a:r>
            <a:endParaRPr/>
          </a:p>
        </p:txBody>
      </p:sp>
      <p:sp>
        <p:nvSpPr>
          <p:cNvPr id="163" name="Google Shape;163;p2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Glance over the </a:t>
            </a:r>
            <a:r>
              <a:rPr lang="en" u="sng">
                <a:solidFill>
                  <a:schemeClr val="hlink"/>
                </a:solidFill>
                <a:hlinkClick r:id="rId3"/>
              </a:rPr>
              <a:t>HTML docs on lists</a:t>
            </a:r>
            <a:r>
              <a:rPr lang="en"/>
              <a:t>… you’ll probably see them again when you’re Googling for a problem!</a:t>
            </a:r>
            <a:endParaRPr/>
          </a:p>
        </p:txBody>
      </p:sp>
      <p:pic>
        <p:nvPicPr>
          <p:cNvPr id="164" name="Google Shape;164;p29">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165" name="Google Shape;165;p29">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Resources</a:t>
            </a:r>
            <a:endParaRPr/>
          </a:p>
        </p:txBody>
      </p:sp>
      <p:sp>
        <p:nvSpPr>
          <p:cNvPr id="171" name="Google Shape;171;p3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Another great explanation of lists in HTML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Knowledge Check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Tables in HTML</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Tables used to be pretty much the only game in town – when you had data of any sort, you pretty much had to use one to display it. You also had to use tables to wrangle the layout of your page into some semblance of order. Thankfully, those days are behind us (thanks to CSS) and now tables can often be more of a hindrance than a benefit for any but the core use cases. That said, they are still the go-to way to get structured data onto the page.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What is the basic list syntax?</a:t>
            </a:r>
            <a:endParaRPr/>
          </a:p>
        </p:txBody>
      </p:sp>
      <p:pic>
        <p:nvPicPr>
          <p:cNvPr id="182" name="Google Shape;182;p32">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83" name="Google Shape;183;p32">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How do you nest lists inside each other?</a:t>
            </a:r>
            <a:endParaRPr/>
          </a:p>
        </p:txBody>
      </p:sp>
      <p:pic>
        <p:nvPicPr>
          <p:cNvPr id="189" name="Google Shape;189;p33">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90" name="Google Shape;190;p33">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Forms for Collection Data</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201" name="Google Shape;201;p3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Forms are one of the most important parts of your site. They are your user’s gateway into your back end – the user provides data in a form and you do stuff with it. </a:t>
            </a:r>
            <a:endParaRPr/>
          </a:p>
          <a:p>
            <a:pPr indent="0" lvl="0" marL="0" rtl="0" algn="l">
              <a:spcBef>
                <a:spcPts val="1200"/>
              </a:spcBef>
              <a:spcAft>
                <a:spcPts val="1200"/>
              </a:spcAft>
              <a:buNone/>
            </a:pPr>
            <a:r>
              <a:rPr lang="en"/>
              <a:t>Forms are important to get right not just because you want the correct data getting sent to your back end but also because you want the experience of interacting with the form to be as dead-stupid-simple as humanly possible so you don’t lose users while they are doing it. You need to specify the proper types of inputs for each possible data item, since there are often multiple ways to collect a piece of data but only one way which is easiest for your user and eliminates the chances of that user inputting erroneous data.</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 Outcomes</a:t>
            </a:r>
            <a:endParaRPr/>
          </a:p>
        </p:txBody>
      </p:sp>
      <p:sp>
        <p:nvSpPr>
          <p:cNvPr id="207" name="Google Shape;207;p3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Why are forms probably the most important part of your site?</a:t>
            </a:r>
            <a:endParaRPr/>
          </a:p>
          <a:p>
            <a:pPr indent="-325755" lvl="0" marL="457200" rtl="0" algn="l">
              <a:spcBef>
                <a:spcPts val="0"/>
              </a:spcBef>
              <a:spcAft>
                <a:spcPts val="0"/>
              </a:spcAft>
              <a:buSzPct val="100000"/>
              <a:buChar char="●"/>
            </a:pPr>
            <a:r>
              <a:rPr lang="en"/>
              <a:t>How do you construct a basic form?</a:t>
            </a:r>
            <a:endParaRPr/>
          </a:p>
          <a:p>
            <a:pPr indent="-325755" lvl="0" marL="457200" rtl="0" algn="l">
              <a:spcBef>
                <a:spcPts val="0"/>
              </a:spcBef>
              <a:spcAft>
                <a:spcPts val="0"/>
              </a:spcAft>
              <a:buSzPct val="100000"/>
              <a:buChar char="●"/>
            </a:pPr>
            <a:r>
              <a:rPr lang="en"/>
              <a:t>How do you specify which path the form gets submitted to?</a:t>
            </a:r>
            <a:endParaRPr/>
          </a:p>
          <a:p>
            <a:pPr indent="-325755" lvl="0" marL="457200" rtl="0" algn="l">
              <a:spcBef>
                <a:spcPts val="0"/>
              </a:spcBef>
              <a:spcAft>
                <a:spcPts val="0"/>
              </a:spcAft>
              <a:buSzPct val="100000"/>
              <a:buChar char="●"/>
            </a:pPr>
            <a:r>
              <a:rPr lang="en"/>
              <a:t>When would you want to submit using GET vs POST requests?</a:t>
            </a:r>
            <a:endParaRPr/>
          </a:p>
          <a:p>
            <a:pPr indent="-325755" lvl="0" marL="457200" rtl="0" algn="l">
              <a:spcBef>
                <a:spcPts val="0"/>
              </a:spcBef>
              <a:spcAft>
                <a:spcPts val="0"/>
              </a:spcAft>
              <a:buSzPct val="100000"/>
              <a:buChar char="●"/>
            </a:pPr>
            <a:r>
              <a:rPr lang="en"/>
              <a:t>What are all the possible form element types?</a:t>
            </a:r>
            <a:endParaRPr/>
          </a:p>
          <a:p>
            <a:pPr indent="-325755" lvl="0" marL="457200" rtl="0" algn="l">
              <a:spcBef>
                <a:spcPts val="0"/>
              </a:spcBef>
              <a:spcAft>
                <a:spcPts val="0"/>
              </a:spcAft>
              <a:buSzPct val="100000"/>
              <a:buChar char="●"/>
            </a:pPr>
            <a:r>
              <a:rPr lang="en"/>
              <a:t>When should you use checkboxes instead of radio buttons?</a:t>
            </a:r>
            <a:endParaRPr/>
          </a:p>
          <a:p>
            <a:pPr indent="-325755" lvl="0" marL="457200" rtl="0" algn="l">
              <a:spcBef>
                <a:spcPts val="0"/>
              </a:spcBef>
              <a:spcAft>
                <a:spcPts val="0"/>
              </a:spcAft>
              <a:buSzPct val="100000"/>
              <a:buChar char="●"/>
            </a:pPr>
            <a:r>
              <a:rPr lang="en"/>
              <a:t>When should you use a combobox/dropdown instead of a text field?</a:t>
            </a:r>
            <a:endParaRPr/>
          </a:p>
          <a:p>
            <a:pPr indent="-325755" lvl="0" marL="457200" rtl="0" algn="l">
              <a:spcBef>
                <a:spcPts val="0"/>
              </a:spcBef>
              <a:spcAft>
                <a:spcPts val="0"/>
              </a:spcAft>
              <a:buSzPct val="100000"/>
              <a:buChar char="●"/>
            </a:pPr>
            <a:r>
              <a:rPr lang="en"/>
              <a:t>How do you make a very large text field?</a:t>
            </a:r>
            <a:endParaRPr/>
          </a:p>
          <a:p>
            <a:pPr indent="-325755" lvl="0" marL="457200" rtl="0" algn="l">
              <a:spcBef>
                <a:spcPts val="0"/>
              </a:spcBef>
              <a:spcAft>
                <a:spcPts val="0"/>
              </a:spcAft>
              <a:buSzPct val="100000"/>
              <a:buChar char="●"/>
            </a:pPr>
            <a:r>
              <a:rPr lang="en"/>
              <a:t>How do you link elements with their labels?</a:t>
            </a:r>
            <a:endParaRPr/>
          </a:p>
          <a:p>
            <a:pPr indent="-325755" lvl="0" marL="457200" rtl="0" algn="l">
              <a:spcBef>
                <a:spcPts val="0"/>
              </a:spcBef>
              <a:spcAft>
                <a:spcPts val="0"/>
              </a:spcAft>
              <a:buSzPct val="100000"/>
              <a:buChar char="●"/>
            </a:pPr>
            <a:r>
              <a:rPr lang="en"/>
              <a:t>How do you link element selections together (e.g. check boxes) so they are nicely formatted when your server receives them?</a:t>
            </a:r>
            <a:endParaRPr/>
          </a:p>
          <a:p>
            <a:pPr indent="-325755" lvl="0" marL="457200" rtl="0" algn="l">
              <a:spcBef>
                <a:spcPts val="0"/>
              </a:spcBef>
              <a:spcAft>
                <a:spcPts val="0"/>
              </a:spcAft>
              <a:buSzPct val="100000"/>
              <a:buChar char="●"/>
            </a:pPr>
            <a:r>
              <a:rPr lang="en"/>
              <a:t>What should your “submit” button probably say instead of “submit”?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Forms</a:t>
            </a:r>
            <a:endParaRPr/>
          </a:p>
        </p:txBody>
      </p:sp>
      <p:sp>
        <p:nvSpPr>
          <p:cNvPr id="213" name="Google Shape;213;p3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Read </a:t>
            </a:r>
            <a:r>
              <a:rPr lang="en" u="sng">
                <a:solidFill>
                  <a:schemeClr val="hlink"/>
                </a:solidFill>
                <a:hlinkClick r:id="rId3"/>
              </a:rPr>
              <a:t>Shay Howe on Forms</a:t>
            </a:r>
            <a:endParaRPr/>
          </a:p>
        </p:txBody>
      </p:sp>
      <p:pic>
        <p:nvPicPr>
          <p:cNvPr id="214" name="Google Shape;214;p37">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215" name="Google Shape;215;p37">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MDN API</a:t>
            </a:r>
            <a:endParaRPr/>
          </a:p>
        </p:txBody>
      </p:sp>
      <p:sp>
        <p:nvSpPr>
          <p:cNvPr id="221" name="Google Shape;221;p3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Browse through </a:t>
            </a:r>
            <a:r>
              <a:rPr lang="en" u="sng">
                <a:solidFill>
                  <a:schemeClr val="hlink"/>
                </a:solidFill>
                <a:hlinkClick r:id="rId3"/>
              </a:rPr>
              <a:t>Form Basics from MDN</a:t>
            </a:r>
            <a:r>
              <a:rPr lang="en"/>
              <a:t> to see if you’ve missed anything.</a:t>
            </a:r>
            <a:endParaRPr/>
          </a:p>
        </p:txBody>
      </p:sp>
      <p:pic>
        <p:nvPicPr>
          <p:cNvPr id="222" name="Google Shape;222;p38">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223" name="Google Shape;223;p38">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Resources</a:t>
            </a:r>
            <a:endParaRPr/>
          </a:p>
        </p:txBody>
      </p:sp>
      <p:sp>
        <p:nvSpPr>
          <p:cNvPr id="229" name="Google Shape;229;p3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HTML Forms Docs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0"/>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Knowledge Check</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1"/>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How do you construct a basic form?</a:t>
            </a:r>
            <a:endParaRPr/>
          </a:p>
        </p:txBody>
      </p:sp>
      <p:pic>
        <p:nvPicPr>
          <p:cNvPr id="240" name="Google Shape;240;p41">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41" name="Google Shape;241;p41">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 Outcomes</a:t>
            </a:r>
            <a:endParaRPr/>
          </a:p>
        </p:txBody>
      </p:sp>
      <p:sp>
        <p:nvSpPr>
          <p:cNvPr id="69" name="Google Shape;69;p1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should you use tables?</a:t>
            </a:r>
            <a:endParaRPr/>
          </a:p>
          <a:p>
            <a:pPr indent="-342900" lvl="0" marL="457200" rtl="0" algn="l">
              <a:spcBef>
                <a:spcPts val="0"/>
              </a:spcBef>
              <a:spcAft>
                <a:spcPts val="0"/>
              </a:spcAft>
              <a:buSzPts val="1800"/>
              <a:buChar char="●"/>
            </a:pPr>
            <a:r>
              <a:rPr lang="en"/>
              <a:t>What is the structure of a table?</a:t>
            </a:r>
            <a:endParaRPr/>
          </a:p>
          <a:p>
            <a:pPr indent="-342900" lvl="0" marL="457200" rtl="0" algn="l">
              <a:spcBef>
                <a:spcPts val="0"/>
              </a:spcBef>
              <a:spcAft>
                <a:spcPts val="0"/>
              </a:spcAft>
              <a:buSzPts val="1800"/>
              <a:buChar char="●"/>
            </a:pPr>
            <a:r>
              <a:rPr lang="en"/>
              <a:t>What are the special tags that dictate certain parts of a table, e.g. headers or captions?</a:t>
            </a:r>
            <a:endParaRPr/>
          </a:p>
          <a:p>
            <a:pPr indent="-342900" lvl="0" marL="457200" rtl="0" algn="l">
              <a:spcBef>
                <a:spcPts val="0"/>
              </a:spcBef>
              <a:spcAft>
                <a:spcPts val="0"/>
              </a:spcAft>
              <a:buSzPts val="1800"/>
              <a:buChar char="●"/>
            </a:pPr>
            <a:r>
              <a:rPr lang="en"/>
              <a:t>How can you combine cells in a table?</a:t>
            </a:r>
            <a:endParaRPr/>
          </a:p>
          <a:p>
            <a:pPr indent="-342900" lvl="0" marL="457200" rtl="0" algn="l">
              <a:spcBef>
                <a:spcPts val="0"/>
              </a:spcBef>
              <a:spcAft>
                <a:spcPts val="0"/>
              </a:spcAft>
              <a:buSzPts val="1800"/>
              <a:buChar char="●"/>
            </a:pPr>
            <a:r>
              <a:rPr lang="en"/>
              <a:t>Why do you need to be careful about your padding and borders in tables?</a:t>
            </a:r>
            <a:endParaRPr/>
          </a:p>
          <a:p>
            <a:pPr indent="-342900" lvl="0" marL="457200" rtl="0" algn="l">
              <a:spcBef>
                <a:spcPts val="0"/>
              </a:spcBef>
              <a:spcAft>
                <a:spcPts val="0"/>
              </a:spcAft>
              <a:buSzPts val="1800"/>
              <a:buChar char="●"/>
            </a:pPr>
            <a:r>
              <a:rPr lang="en"/>
              <a:t>How do you align text within cells in a table?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2"/>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How do you specify which path the form gets submitted to?</a:t>
            </a:r>
            <a:endParaRPr/>
          </a:p>
        </p:txBody>
      </p:sp>
      <p:pic>
        <p:nvPicPr>
          <p:cNvPr id="247" name="Google Shape;247;p42">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48" name="Google Shape;248;p42">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3"/>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How do you make a very large text field?</a:t>
            </a:r>
            <a:endParaRPr/>
          </a:p>
        </p:txBody>
      </p:sp>
      <p:pic>
        <p:nvPicPr>
          <p:cNvPr id="254" name="Google Shape;254;p43">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55" name="Google Shape;255;p43">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4"/>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How do you link elements with their labels?</a:t>
            </a:r>
            <a:endParaRPr/>
          </a:p>
        </p:txBody>
      </p:sp>
      <p:pic>
        <p:nvPicPr>
          <p:cNvPr id="261" name="Google Shape;261;p44">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62" name="Google Shape;262;p44">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5"/>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Challenge Time!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 HTML Forms</a:t>
            </a:r>
            <a:endParaRPr/>
          </a:p>
        </p:txBody>
      </p:sp>
      <p:sp>
        <p:nvSpPr>
          <p:cNvPr id="273" name="Google Shape;273;p4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Check it out </a:t>
            </a:r>
            <a:r>
              <a:rPr lang="en" u="sng">
                <a:solidFill>
                  <a:schemeClr val="hlink"/>
                </a:solidFill>
                <a:hlinkClick r:id="rId3"/>
              </a:rPr>
              <a:t>here</a:t>
            </a:r>
            <a:r>
              <a:rPr lang="en"/>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 this out!</a:t>
            </a:r>
            <a:endParaRPr/>
          </a:p>
        </p:txBody>
      </p:sp>
      <p:sp>
        <p:nvSpPr>
          <p:cNvPr id="75" name="Google Shape;75;p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Read </a:t>
            </a:r>
            <a:r>
              <a:rPr lang="en" u="sng">
                <a:solidFill>
                  <a:schemeClr val="hlink"/>
                </a:solidFill>
                <a:hlinkClick r:id="rId3"/>
              </a:rPr>
              <a:t>Shay Howe’s Chapter on Tables</a:t>
            </a:r>
            <a:endParaRPr/>
          </a:p>
        </p:txBody>
      </p:sp>
      <p:pic>
        <p:nvPicPr>
          <p:cNvPr id="76" name="Google Shape;76;p16">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77" name="Google Shape;77;p16">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now?</a:t>
            </a:r>
            <a:endParaRPr/>
          </a:p>
        </p:txBody>
      </p:sp>
      <p:sp>
        <p:nvSpPr>
          <p:cNvPr id="83" name="Google Shape;83;p1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Glance over the </a:t>
            </a:r>
            <a:r>
              <a:rPr lang="en" u="sng">
                <a:solidFill>
                  <a:schemeClr val="hlink"/>
                </a:solidFill>
                <a:hlinkClick r:id="rId3"/>
              </a:rPr>
              <a:t>HTML Docs on Tables</a:t>
            </a:r>
            <a:r>
              <a:rPr lang="en"/>
              <a:t>, which you’ll no doubt see again.</a:t>
            </a:r>
            <a:endParaRPr/>
          </a:p>
        </p:txBody>
      </p:sp>
      <p:pic>
        <p:nvPicPr>
          <p:cNvPr id="84" name="Google Shape;84;p17">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85" name="Google Shape;85;p17">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Resources</a:t>
            </a:r>
            <a:endParaRPr/>
          </a:p>
        </p:txBody>
      </p:sp>
      <p:sp>
        <p:nvSpPr>
          <p:cNvPr id="91" name="Google Shape;91;p1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An older tutorial on Tables from HTML Goodies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Knowledge Check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What is the structure of a table?</a:t>
            </a:r>
            <a:endParaRPr/>
          </a:p>
        </p:txBody>
      </p:sp>
      <p:pic>
        <p:nvPicPr>
          <p:cNvPr id="102" name="Google Shape;102;p20">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03" name="Google Shape;103;p20">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How can you combine cells in a table?</a:t>
            </a:r>
            <a:endParaRPr/>
          </a:p>
        </p:txBody>
      </p:sp>
      <p:pic>
        <p:nvPicPr>
          <p:cNvPr id="109" name="Google Shape;109;p21">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10" name="Google Shape;110;p21">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