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5143500" cx="9144000"/>
  <p:notesSz cx="6858000" cy="9144000"/>
  <p:embeddedFontLst>
    <p:embeddedFont>
      <p:font typeface="Amatic SC"/>
      <p:regular r:id="rId76"/>
      <p:bold r:id="rId77"/>
    </p:embeddedFont>
    <p:embeddedFont>
      <p:font typeface="Source Code Pr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SourceCodePro-italic.fntdata"/><Relationship Id="rId81"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AmaticSC-bold.fntdata"/><Relationship Id="rId32" Type="http://schemas.openxmlformats.org/officeDocument/2006/relationships/slide" Target="slides/slide27.xml"/><Relationship Id="rId76" Type="http://schemas.openxmlformats.org/officeDocument/2006/relationships/font" Target="fonts/AmaticSC-regular.fntdata"/><Relationship Id="rId35" Type="http://schemas.openxmlformats.org/officeDocument/2006/relationships/slide" Target="slides/slide30.xml"/><Relationship Id="rId79" Type="http://schemas.openxmlformats.org/officeDocument/2006/relationships/font" Target="fonts/SourceCodePro-bold.fntdata"/><Relationship Id="rId34" Type="http://schemas.openxmlformats.org/officeDocument/2006/relationships/slide" Target="slides/slide29.xml"/><Relationship Id="rId78" Type="http://schemas.openxmlformats.org/officeDocument/2006/relationships/font" Target="fonts/SourceCodePro-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CSS/transform-function/rotate3d()" TargetMode="External"/><Relationship Id="rId3" Type="http://schemas.openxmlformats.org/officeDocument/2006/relationships/hyperlink" Target="https://www.quackit.com/css/functions/css_rotate3d_function.cfm"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CSS/transform-function/scaleZ()" TargetMode="External"/><Relationship Id="rId3" Type="http://schemas.openxmlformats.org/officeDocument/2006/relationships/hyperlink" Target="https://developer.mozilla.org/en-US/docs/Web/CSS/transform-function/scale3d()"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CSS/transform-function/translate3d()"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ackit.com/css/functions/css_matrix_function.cfm"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0617777e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0617777e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0617777e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0617777e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0617777e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0617777e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0617777e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0617777e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0617777e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0617777e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0617777e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0617777e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0617777e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0617777e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0617777e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0617777e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0617777e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0617777e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0617777e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0617777e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0617777e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0617777e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0617777e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0617777e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0617777e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0617777e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en">
                <a:solidFill>
                  <a:srgbClr val="4A4A4A"/>
                </a:solidFill>
                <a:highlight>
                  <a:srgbClr val="FFFFFF"/>
                </a:highlight>
              </a:rPr>
              <a:t>🍐 This is a Pear Deck Web Slide. </a:t>
            </a:r>
            <a:endParaRPr>
              <a:solidFill>
                <a:srgbClr val="4A4A4A"/>
              </a:solidFill>
              <a:highlight>
                <a:srgbClr val="FFFFFF"/>
              </a:highlight>
            </a:endParaRPr>
          </a:p>
          <a:p>
            <a:pPr indent="0" lvl="0" marL="0" rtl="0" algn="l">
              <a:lnSpc>
                <a:spcPct val="190000"/>
              </a:lnSpc>
              <a:spcBef>
                <a:spcPts val="2300"/>
              </a:spcBef>
              <a:spcAft>
                <a:spcPts val="0"/>
              </a:spcAft>
              <a:buNone/>
            </a:pPr>
            <a:r>
              <a:rPr lang="en">
                <a:solidFill>
                  <a:srgbClr val="4A4A4A"/>
                </a:solidFill>
                <a:highlight>
                  <a:srgbClr val="FFFFFF"/>
                </a:highlight>
              </a:rPr>
              <a:t>🍐  To edit the type of question, go back to the "Ask Students a Question" in the Pear Deck sidebar.</a:t>
            </a:r>
            <a:endParaRPr>
              <a:solidFill>
                <a:srgbClr val="4A4A4A"/>
              </a:solidFill>
              <a:highlight>
                <a:srgbClr val="FFFFFF"/>
              </a:highlight>
            </a:endParaRPr>
          </a:p>
          <a:p>
            <a:pPr indent="0" lvl="0" marL="0" rtl="0" algn="l">
              <a:lnSpc>
                <a:spcPct val="190000"/>
              </a:lnSpc>
              <a:spcBef>
                <a:spcPts val="2300"/>
              </a:spcBef>
              <a:spcAft>
                <a:spcPts val="0"/>
              </a:spcAft>
              <a:buNone/>
            </a:pPr>
            <a:r>
              <a:rPr lang="en">
                <a:solidFill>
                  <a:srgbClr val="4A4A4A"/>
                </a:solidFill>
                <a:highlight>
                  <a:srgbClr val="FFFFFF"/>
                </a:highlight>
              </a:rPr>
              <a:t>There are two boxes located at the same position. We chained rotate and translate function values to both boxes, but in different orders. Make a guess on what happens to each box, then click the “Result” link in the Codepen below to see if you were right. If you guessed correctly, congratulations! Otherwise, you’ve now learned that when chaining multiple transforms, each transform function is applied from right to left.</a:t>
            </a:r>
            <a:endParaRPr>
              <a:solidFill>
                <a:srgbClr val="4A4A4A"/>
              </a:solidFill>
              <a:highlight>
                <a:srgbClr val="FFFFFF"/>
              </a:highlight>
            </a:endParaRPr>
          </a:p>
          <a:p>
            <a:pPr indent="0" lvl="0" marL="0" rtl="0" algn="l">
              <a:lnSpc>
                <a:spcPct val="190000"/>
              </a:lnSpc>
              <a:spcBef>
                <a:spcPts val="2300"/>
              </a:spcBef>
              <a:spcAft>
                <a:spcPts val="2300"/>
              </a:spcAft>
              <a:buNone/>
            </a:pPr>
            <a:r>
              <a:rPr lang="en">
                <a:solidFill>
                  <a:srgbClr val="4A4A4A"/>
                </a:solidFill>
                <a:highlight>
                  <a:srgbClr val="FFFFFF"/>
                </a:highlight>
              </a:rPr>
              <a:t>While you can generally chain multiple transforms in any order for various results, there is one exception: </a:t>
            </a:r>
            <a:r>
              <a:rPr lang="en">
                <a:solidFill>
                  <a:srgbClr val="E83E8C"/>
                </a:solidFill>
                <a:highlight>
                  <a:srgbClr val="FFFFFF"/>
                </a:highlight>
                <a:latin typeface="Courier New"/>
                <a:ea typeface="Courier New"/>
                <a:cs typeface="Courier New"/>
                <a:sym typeface="Courier New"/>
              </a:rPr>
              <a:t>perspective</a:t>
            </a:r>
            <a:r>
              <a:rPr lang="en">
                <a:solidFill>
                  <a:srgbClr val="4A4A4A"/>
                </a:solidFill>
                <a:highlight>
                  <a:srgbClr val="FFFFFF"/>
                </a:highlight>
              </a:rPr>
              <a:t>. This brings us nicely to the next section where </a:t>
            </a:r>
            <a:r>
              <a:rPr lang="en">
                <a:solidFill>
                  <a:srgbClr val="E83E8C"/>
                </a:solidFill>
                <a:highlight>
                  <a:srgbClr val="FFFFFF"/>
                </a:highlight>
                <a:latin typeface="Courier New"/>
                <a:ea typeface="Courier New"/>
                <a:cs typeface="Courier New"/>
                <a:sym typeface="Courier New"/>
              </a:rPr>
              <a:t>perspective</a:t>
            </a:r>
            <a:r>
              <a:rPr lang="en">
                <a:solidFill>
                  <a:srgbClr val="4A4A4A"/>
                </a:solidFill>
                <a:highlight>
                  <a:srgbClr val="FFFFFF"/>
                </a:highlight>
              </a:rPr>
              <a:t> is involved.</a:t>
            </a:r>
            <a:endParaRPr>
              <a:solidFill>
                <a:srgbClr val="4A4A4A"/>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0617777e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0617777e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0617777e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0617777e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en">
                <a:solidFill>
                  <a:srgbClr val="4A4A4A"/>
                </a:solidFill>
                <a:highlight>
                  <a:srgbClr val="FFFFFF"/>
                </a:highlight>
              </a:rPr>
              <a:t>🍐 This is a Pear Deck Web Slide. </a:t>
            </a:r>
            <a:endParaRPr>
              <a:solidFill>
                <a:srgbClr val="4A4A4A"/>
              </a:solidFill>
              <a:highlight>
                <a:srgbClr val="FFFFFF"/>
              </a:highlight>
            </a:endParaRPr>
          </a:p>
          <a:p>
            <a:pPr indent="0" lvl="0" marL="0" rtl="0" algn="l">
              <a:lnSpc>
                <a:spcPct val="190000"/>
              </a:lnSpc>
              <a:spcBef>
                <a:spcPts val="2300"/>
              </a:spcBef>
              <a:spcAft>
                <a:spcPts val="0"/>
              </a:spcAft>
              <a:buNone/>
            </a:pPr>
            <a:r>
              <a:rPr lang="en">
                <a:solidFill>
                  <a:srgbClr val="4A4A4A"/>
                </a:solidFill>
                <a:highlight>
                  <a:srgbClr val="FFFFFF"/>
                </a:highlight>
              </a:rPr>
              <a:t>🍐  To edit the type of question, go back to the "Ask Students a Question" in the Pear Deck sidebar.</a:t>
            </a:r>
            <a:endParaRPr>
              <a:solidFill>
                <a:srgbClr val="4A4A4A"/>
              </a:solidFill>
              <a:highlight>
                <a:srgbClr val="FFFFFF"/>
              </a:highlight>
            </a:endParaRPr>
          </a:p>
          <a:p>
            <a:pPr indent="0" lvl="0" marL="0" rtl="0" algn="l">
              <a:lnSpc>
                <a:spcPct val="190000"/>
              </a:lnSpc>
              <a:spcBef>
                <a:spcPts val="2300"/>
              </a:spcBef>
              <a:spcAft>
                <a:spcPts val="0"/>
              </a:spcAft>
              <a:buNone/>
            </a:pPr>
            <a:r>
              <a:rPr lang="en">
                <a:solidFill>
                  <a:srgbClr val="4A4A4A"/>
                </a:solidFill>
                <a:highlight>
                  <a:srgbClr val="FFFFFF"/>
                </a:highlight>
              </a:rPr>
              <a:t>Essentially, by setting a perspective value, we are telling the object to render as if we were viewing it from a specific distance on the z-axis.</a:t>
            </a:r>
            <a:endParaRPr>
              <a:solidFill>
                <a:srgbClr val="4A4A4A"/>
              </a:solidFill>
              <a:highlight>
                <a:srgbClr val="FFFFFF"/>
              </a:highlight>
            </a:endParaRPr>
          </a:p>
          <a:p>
            <a:pPr indent="0" lvl="0" marL="0" rtl="0" algn="l">
              <a:lnSpc>
                <a:spcPct val="190000"/>
              </a:lnSpc>
              <a:spcBef>
                <a:spcPts val="2300"/>
              </a:spcBef>
              <a:spcAft>
                <a:spcPts val="2300"/>
              </a:spcAft>
              <a:buNone/>
            </a:pPr>
            <a:r>
              <a:rPr lang="en">
                <a:solidFill>
                  <a:srgbClr val="4A4A4A"/>
                </a:solidFill>
                <a:highlight>
                  <a:srgbClr val="FFFFFF"/>
                </a:highlight>
              </a:rPr>
              <a:t>Unlike other transform function values, perspective must be declared first (leftmost) when there are multiple transform function values. In the upcoming examples for rotate, scale, and translate, we will be able to see how it affects the target element</a:t>
            </a:r>
            <a:endParaRPr>
              <a:solidFill>
                <a:srgbClr val="4A4A4A"/>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617777e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0617777e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350">
                <a:solidFill>
                  <a:srgbClr val="4A4A4A"/>
                </a:solidFill>
                <a:highlight>
                  <a:srgbClr val="FFFFFF"/>
                </a:highlight>
              </a:rPr>
              <a:t>To learn about how </a:t>
            </a:r>
            <a:r>
              <a:rPr lang="en" sz="1350">
                <a:solidFill>
                  <a:srgbClr val="E83E8C"/>
                </a:solidFill>
                <a:highlight>
                  <a:srgbClr val="FFFFFF"/>
                </a:highlight>
                <a:latin typeface="Courier New"/>
                <a:ea typeface="Courier New"/>
                <a:cs typeface="Courier New"/>
                <a:sym typeface="Courier New"/>
              </a:rPr>
              <a:t>rotate3d</a:t>
            </a:r>
            <a:r>
              <a:rPr lang="en" sz="1350">
                <a:solidFill>
                  <a:srgbClr val="4A4A4A"/>
                </a:solidFill>
                <a:highlight>
                  <a:srgbClr val="FFFFFF"/>
                </a:highlight>
              </a:rPr>
              <a:t> works, check out </a:t>
            </a:r>
            <a:r>
              <a:rPr lang="en" sz="1350" u="sng">
                <a:solidFill>
                  <a:srgbClr val="CC9543"/>
                </a:solidFill>
                <a:highlight>
                  <a:srgbClr val="FFFFFF"/>
                </a:highlight>
                <a:hlinkClick r:id="rId2">
                  <a:extLst>
                    <a:ext uri="{A12FA001-AC4F-418D-AE19-62706E023703}">
                      <ahyp:hlinkClr val="tx"/>
                    </a:ext>
                  </a:extLst>
                </a:hlinkClick>
              </a:rPr>
              <a:t>this great demonstration</a:t>
            </a:r>
            <a:r>
              <a:rPr lang="en" sz="1350">
                <a:solidFill>
                  <a:srgbClr val="4A4A4A"/>
                </a:solidFill>
                <a:highlight>
                  <a:srgbClr val="FFFFFF"/>
                </a:highlight>
              </a:rPr>
              <a:t> on MDN and </a:t>
            </a:r>
            <a:r>
              <a:rPr lang="en" sz="1350" u="sng">
                <a:solidFill>
                  <a:srgbClr val="CC9543"/>
                </a:solidFill>
                <a:highlight>
                  <a:srgbClr val="FFFFFF"/>
                </a:highlight>
                <a:hlinkClick r:id="rId3">
                  <a:extLst>
                    <a:ext uri="{A12FA001-AC4F-418D-AE19-62706E023703}">
                      <ahyp:hlinkClr val="tx"/>
                    </a:ext>
                  </a:extLst>
                </a:hlinkClick>
              </a:rPr>
              <a:t>this one</a:t>
            </a:r>
            <a:r>
              <a:rPr lang="en" sz="1350">
                <a:solidFill>
                  <a:srgbClr val="4A4A4A"/>
                </a:solidFill>
                <a:highlight>
                  <a:srgbClr val="FFFFFF"/>
                </a:highlight>
              </a:rPr>
              <a:t> on Quackit.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0617777e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0617777e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A4A4A"/>
                </a:solidFill>
                <a:highlight>
                  <a:srgbClr val="FFFFFF"/>
                </a:highlight>
              </a:rPr>
              <a:t>See MDN’s 3D cube in action with </a:t>
            </a:r>
            <a:r>
              <a:rPr lang="en" sz="1350">
                <a:solidFill>
                  <a:srgbClr val="E83E8C"/>
                </a:solidFill>
                <a:highlight>
                  <a:srgbClr val="FFFFFF"/>
                </a:highlight>
                <a:latin typeface="Courier New"/>
                <a:ea typeface="Courier New"/>
                <a:cs typeface="Courier New"/>
                <a:sym typeface="Courier New"/>
              </a:rPr>
              <a:t>scaleZ</a:t>
            </a:r>
            <a:r>
              <a:rPr lang="en" sz="1350">
                <a:solidFill>
                  <a:srgbClr val="4A4A4A"/>
                </a:solidFill>
                <a:highlight>
                  <a:srgbClr val="FFFFFF"/>
                </a:highlight>
              </a:rPr>
              <a:t> </a:t>
            </a:r>
            <a:r>
              <a:rPr lang="en" sz="1350" u="sng">
                <a:solidFill>
                  <a:srgbClr val="CC9543"/>
                </a:solidFill>
                <a:highlight>
                  <a:srgbClr val="FFFFFF"/>
                </a:highlight>
                <a:hlinkClick r:id="rId2">
                  <a:extLst>
                    <a:ext uri="{A12FA001-AC4F-418D-AE19-62706E023703}">
                      <ahyp:hlinkClr val="tx"/>
                    </a:ext>
                  </a:extLst>
                </a:hlinkClick>
              </a:rPr>
              <a:t>here</a:t>
            </a:r>
            <a:r>
              <a:rPr lang="en" sz="1350">
                <a:solidFill>
                  <a:srgbClr val="4A4A4A"/>
                </a:solidFill>
                <a:highlight>
                  <a:srgbClr val="FFFFFF"/>
                </a:highlight>
              </a:rPr>
              <a:t> and </a:t>
            </a:r>
            <a:r>
              <a:rPr lang="en" sz="1350">
                <a:solidFill>
                  <a:srgbClr val="E83E8C"/>
                </a:solidFill>
                <a:highlight>
                  <a:srgbClr val="FFFFFF"/>
                </a:highlight>
                <a:latin typeface="Courier New"/>
                <a:ea typeface="Courier New"/>
                <a:cs typeface="Courier New"/>
                <a:sym typeface="Courier New"/>
              </a:rPr>
              <a:t>scale3d</a:t>
            </a:r>
            <a:r>
              <a:rPr lang="en" sz="1350">
                <a:solidFill>
                  <a:srgbClr val="4A4A4A"/>
                </a:solidFill>
                <a:highlight>
                  <a:srgbClr val="FFFFFF"/>
                </a:highlight>
              </a:rPr>
              <a:t> </a:t>
            </a:r>
            <a:r>
              <a:rPr lang="en" sz="1350" u="sng">
                <a:solidFill>
                  <a:srgbClr val="CC9543"/>
                </a:solidFill>
                <a:highlight>
                  <a:srgbClr val="FFFFFF"/>
                </a:highlight>
                <a:hlinkClick r:id="rId3">
                  <a:extLst>
                    <a:ext uri="{A12FA001-AC4F-418D-AE19-62706E023703}">
                      <ahyp:hlinkClr val="tx"/>
                    </a:ext>
                  </a:extLst>
                </a:hlinkClick>
              </a:rPr>
              <a:t>here</a:t>
            </a:r>
            <a:r>
              <a:rPr lang="en" sz="1350">
                <a:solidFill>
                  <a:srgbClr val="4A4A4A"/>
                </a:solidFill>
                <a:highlight>
                  <a:srgbClr val="FFFFFF"/>
                </a:highlight>
              </a:rPr>
              <a:t>.</a:t>
            </a:r>
            <a:endParaRPr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0617777e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0617777e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E83E8C"/>
                </a:solidFill>
                <a:highlight>
                  <a:srgbClr val="FFFFFF"/>
                </a:highlight>
                <a:latin typeface="Courier New"/>
                <a:ea typeface="Courier New"/>
                <a:cs typeface="Courier New"/>
                <a:sym typeface="Courier New"/>
              </a:rPr>
              <a:t>🍐 This is a Pear Deck Web Slide. </a:t>
            </a:r>
            <a:endParaRPr sz="1350">
              <a:solidFill>
                <a:srgbClr val="E83E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E83E8C"/>
                </a:solidFill>
                <a:highlight>
                  <a:srgbClr val="FFFFFF"/>
                </a:highlight>
                <a:latin typeface="Courier New"/>
                <a:ea typeface="Courier New"/>
                <a:cs typeface="Courier New"/>
                <a:sym typeface="Courier New"/>
              </a:rPr>
              <a:t>🍐  To edit the type of question, go back to the "Ask Students a Question" in the Pear Deck sidebar.</a:t>
            </a:r>
            <a:endParaRPr sz="1350">
              <a:solidFill>
                <a:srgbClr val="E83E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E83E8C"/>
                </a:solidFill>
                <a:highlight>
                  <a:srgbClr val="FFFFFF"/>
                </a:highlight>
                <a:latin typeface="Courier New"/>
                <a:ea typeface="Courier New"/>
                <a:cs typeface="Courier New"/>
                <a:sym typeface="Courier New"/>
              </a:rPr>
              <a:t>translateZ doesn’t do much without perspective. Instead, perspective and translateZ work together to create the illusion of 3-dimensional distance from the rendered object, as shown in the example below.</a:t>
            </a:r>
            <a:endParaRPr sz="1350">
              <a:solidFill>
                <a:srgbClr val="E83E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E83E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50">
                <a:solidFill>
                  <a:srgbClr val="4A4A4A"/>
                </a:solidFill>
                <a:highlight>
                  <a:srgbClr val="FFFFFF"/>
                </a:highlight>
              </a:rPr>
              <a:t>For a great demonstration on </a:t>
            </a:r>
            <a:r>
              <a:rPr lang="en" sz="1350">
                <a:solidFill>
                  <a:srgbClr val="E83E8C"/>
                </a:solidFill>
                <a:highlight>
                  <a:srgbClr val="FFFFFF"/>
                </a:highlight>
                <a:latin typeface="Courier New"/>
                <a:ea typeface="Courier New"/>
                <a:cs typeface="Courier New"/>
                <a:sym typeface="Courier New"/>
              </a:rPr>
              <a:t>translate3d</a:t>
            </a:r>
            <a:r>
              <a:rPr lang="en" sz="1350">
                <a:solidFill>
                  <a:srgbClr val="4A4A4A"/>
                </a:solidFill>
                <a:highlight>
                  <a:srgbClr val="FFFFFF"/>
                </a:highlight>
              </a:rPr>
              <a:t> checkout the the </a:t>
            </a:r>
            <a:r>
              <a:rPr lang="en" sz="1350" u="sng">
                <a:solidFill>
                  <a:srgbClr val="CC9543"/>
                </a:solidFill>
                <a:highlight>
                  <a:srgbClr val="FFFFFF"/>
                </a:highlight>
                <a:hlinkClick r:id="rId2">
                  <a:extLst>
                    <a:ext uri="{A12FA001-AC4F-418D-AE19-62706E023703}">
                      <ahyp:hlinkClr val="tx"/>
                    </a:ext>
                  </a:extLst>
                </a:hlinkClick>
              </a:rPr>
              <a:t>MDN cube again</a:t>
            </a:r>
            <a:r>
              <a:rPr lang="en" sz="1350">
                <a:solidFill>
                  <a:srgbClr val="4A4A4A"/>
                </a:solidFill>
                <a:highlight>
                  <a:srgbClr val="FFFFFF"/>
                </a:highlight>
              </a:rPr>
              <a:t>!</a:t>
            </a:r>
            <a:endParaRPr sz="1350">
              <a:solidFill>
                <a:srgbClr val="E83E8C"/>
              </a:solidFill>
              <a:highlight>
                <a:srgbClr val="FFFFFF"/>
              </a:highlight>
              <a:latin typeface="Courier New"/>
              <a:ea typeface="Courier New"/>
              <a:cs typeface="Courier New"/>
              <a:sym typeface="Courier New"/>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0617777e8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0617777e8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Clr>
                <a:schemeClr val="dk1"/>
              </a:buClr>
              <a:buSzPts val="1100"/>
              <a:buFont typeface="Arial"/>
              <a:buNone/>
            </a:pPr>
            <a:r>
              <a:rPr lang="en">
                <a:solidFill>
                  <a:srgbClr val="4A4A4A"/>
                </a:solidFill>
                <a:highlight>
                  <a:srgbClr val="FFFFFF"/>
                </a:highlight>
              </a:rPr>
              <a:t>Matrix is a way of combining all transform functions into one. It is seldom used due to its poor readability, and almost never written by hand. Unless you have a very complex transformation to apply, you should use other transform function values instead.</a:t>
            </a:r>
            <a:endParaRPr>
              <a:solidFill>
                <a:srgbClr val="4A4A4A"/>
              </a:solidFill>
              <a:highlight>
                <a:srgbClr val="FFFFFF"/>
              </a:highlight>
            </a:endParaRPr>
          </a:p>
          <a:p>
            <a:pPr indent="0" lvl="0" marL="0" rtl="0" algn="l">
              <a:lnSpc>
                <a:spcPct val="190000"/>
              </a:lnSpc>
              <a:spcBef>
                <a:spcPts val="2300"/>
              </a:spcBef>
              <a:spcAft>
                <a:spcPts val="2300"/>
              </a:spcAft>
              <a:buNone/>
            </a:pPr>
            <a:r>
              <a:rPr lang="en">
                <a:solidFill>
                  <a:srgbClr val="4A4A4A"/>
                </a:solidFill>
                <a:highlight>
                  <a:srgbClr val="FFFFFF"/>
                </a:highlight>
              </a:rPr>
              <a:t>It is enough for you to know </a:t>
            </a:r>
            <a:r>
              <a:rPr i="1" lang="en">
                <a:solidFill>
                  <a:srgbClr val="4A4A4A"/>
                </a:solidFill>
                <a:highlight>
                  <a:srgbClr val="FFFFFF"/>
                </a:highlight>
              </a:rPr>
              <a:t>that</a:t>
            </a:r>
            <a:r>
              <a:rPr lang="en">
                <a:solidFill>
                  <a:srgbClr val="4A4A4A"/>
                </a:solidFill>
                <a:highlight>
                  <a:srgbClr val="FFFFFF"/>
                </a:highlight>
              </a:rPr>
              <a:t> these functions exist and generally how they work. However, it is not important for you to feel comfortable building with them. Skim </a:t>
            </a:r>
            <a:r>
              <a:rPr lang="en" u="sng">
                <a:solidFill>
                  <a:srgbClr val="CC9543"/>
                </a:solidFill>
                <a:highlight>
                  <a:srgbClr val="FFFFFF"/>
                </a:highlight>
                <a:hlinkClick r:id="rId2">
                  <a:extLst>
                    <a:ext uri="{A12FA001-AC4F-418D-AE19-62706E023703}">
                      <ahyp:hlinkClr val="tx"/>
                    </a:ext>
                  </a:extLst>
                </a:hlinkClick>
              </a:rPr>
              <a:t>this article</a:t>
            </a:r>
            <a:r>
              <a:rPr lang="en">
                <a:solidFill>
                  <a:srgbClr val="4A4A4A"/>
                </a:solidFill>
                <a:highlight>
                  <a:srgbClr val="FFFFFF"/>
                </a:highlight>
              </a:rPr>
              <a:t> to get the gist of </a:t>
            </a:r>
            <a:r>
              <a:rPr lang="en">
                <a:solidFill>
                  <a:srgbClr val="E83E8C"/>
                </a:solidFill>
                <a:highlight>
                  <a:srgbClr val="FFFFFF"/>
                </a:highlight>
                <a:latin typeface="Courier New"/>
                <a:ea typeface="Courier New"/>
                <a:cs typeface="Courier New"/>
                <a:sym typeface="Courier New"/>
              </a:rPr>
              <a:t>matrix</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0617777e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0617777e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0617777e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0617777e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0617777e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0617777e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0617777e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0617777e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0617777e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0617777e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0617777e8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0617777e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0617777e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0617777e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0617777e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0617777e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0617777e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0617777e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0617777e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0617777e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0617777e8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0617777e8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0617777e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0617777e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0617777e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0617777e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0617777e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0617777e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0617777e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0617777e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A4A4A"/>
                </a:solidFill>
                <a:highlight>
                  <a:srgbClr val="FFFFFF"/>
                </a:highlight>
              </a:rPr>
              <a:t>The above transition will occur when the user hovers their mouse over the button as indicated by the </a:t>
            </a:r>
            <a:r>
              <a:rPr lang="en" sz="1350">
                <a:solidFill>
                  <a:srgbClr val="E83E8C"/>
                </a:solidFill>
                <a:highlight>
                  <a:srgbClr val="FFFFFF"/>
                </a:highlight>
                <a:latin typeface="Courier New"/>
                <a:ea typeface="Courier New"/>
                <a:cs typeface="Courier New"/>
                <a:sym typeface="Courier New"/>
              </a:rPr>
              <a:t>:hover</a:t>
            </a:r>
            <a:r>
              <a:rPr lang="en" sz="1350">
                <a:solidFill>
                  <a:srgbClr val="4A4A4A"/>
                </a:solidFill>
                <a:highlight>
                  <a:srgbClr val="FFFFFF"/>
                </a:highlight>
              </a:rPr>
              <a:t> pseudo-class. In addition to </a:t>
            </a:r>
            <a:r>
              <a:rPr lang="en" sz="1350">
                <a:solidFill>
                  <a:srgbClr val="E83E8C"/>
                </a:solidFill>
                <a:highlight>
                  <a:srgbClr val="FFFFFF"/>
                </a:highlight>
                <a:latin typeface="Courier New"/>
                <a:ea typeface="Courier New"/>
                <a:cs typeface="Courier New"/>
                <a:sym typeface="Courier New"/>
              </a:rPr>
              <a:t>:hover</a:t>
            </a:r>
            <a:r>
              <a:rPr lang="en" sz="1350">
                <a:solidFill>
                  <a:srgbClr val="4A4A4A"/>
                </a:solidFill>
                <a:highlight>
                  <a:srgbClr val="FFFFFF"/>
                </a:highlight>
              </a:rPr>
              <a:t>, or any of the other pseudo-classes, you can also trigger transitions by adding or removing classes with JavaScript. For example, clicking a button could append the “open” class to a dropdown menu, which would trigger the opening transition.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0617777e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0617777e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0617777e8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0617777e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0617777e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0617777e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0617777e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0617777e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0617777e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0617777e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0617777e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0617777e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0617777e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10617777e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0617777e8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0617777e8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0617777e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10617777e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0617777e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0617777e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0617777e8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0617777e8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0617777e8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0617777e8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0617777e8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10617777e8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10617777e8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10617777e8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0617777e8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0617777e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0617777e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10617777e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0617777e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0617777e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0617777e8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10617777e8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0617777e8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0617777e8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0617777e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0617777e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0617777e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0617777e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0617777e8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10617777e8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0617777e8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10617777e8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10617777e8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10617777e8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0617777e8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0617777e8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0617777e8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10617777e8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10617777e8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10617777e8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10617777e8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10617777e8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10617777e8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10617777e8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10617777e8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10617777e8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10617777e8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10617777e8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0617777e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0617777e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10617777e8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10617777e8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0617777e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0617777e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0617777e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0617777e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ZyZWVSZXNwb25zZS10ZXh0Iiwic2xpZGVJZCI6ImcxMTA2MTc3NzdlOF8wXzkyIiwiY29udGVudEluc3RhbmNlSWQiOiIxMUNkTTdvYnVkUTEwTXBYSWM5QnluT0RRdi11MndtSkhhUjE5VlNuU3FWRS82YjkwZGY3Yi0zNTQzLTQyOWMtOGY2Mi0wY2QzNTVhNTQ2ZGQifQ==pearId=magic-pear-metadata-identifi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w3schools.com/cssref/css3_pr_border-radius.asp" TargetMode="External"/><Relationship Id="rId4" Type="http://schemas.openxmlformats.org/officeDocument/2006/relationships/hyperlink" Target="https://www.w3schools.com/cssref/css3_pr_box-shadow.asp" TargetMode="External"/><Relationship Id="rId5" Type="http://schemas.openxmlformats.org/officeDocument/2006/relationships/hyperlink" Target="https://www.w3schools.com/cssref/css3_pr_transform.asp" TargetMode="External"/><Relationship Id="rId6" Type="http://schemas.openxmlformats.org/officeDocument/2006/relationships/hyperlink" Target="https://css-tricks.com/almanac/selectors/a/after-and-before/" TargetMode="External"/><Relationship Id="rId7" Type="http://schemas.openxmlformats.org/officeDocument/2006/relationships/hyperlink" Target="https://css-tricks.com/pseudo-element-roundup/" TargetMode="External"/><Relationship Id="rId8" Type="http://schemas.openxmlformats.org/officeDocument/2006/relationships/hyperlink" Target="https://developer.mozilla.org/en-US/docs/Web/CSS/anim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29kZXBlbi5pby9UaGVPZGluUHJvamVjdEV4YW1wbGVzL3Blbi9HUk1nS2VFIiwiYW5zd2VycyI6W119pearId=magic-pear-shape-identifier" TargetMode="External"/><Relationship Id="rId5" Type="http://schemas.openxmlformats.org/officeDocument/2006/relationships/image" Target="../media/image16.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xMjkiLCJjb250ZW50SW5zdGFuY2VJZCI6IjExQ2RNN29idWRRMTBNcFhJYzlCeW5PRFF2LXUyd21KSGFSMTlWU25TcVZFLzYxMzE5N2E0LTYwZTQtNGQwYS05M2Q4LTcwOWJjODE4YTY0NiJ9pearId=magic-pear-metadata-identifi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29kZXBlbi5pby9UaGVPZGluUHJvamVjdEV4YW1wbGVzL3Blbi9YV2VKckdMIiwiYW5zd2VycyI6W119pearId=magic-pear-shape-identifier" TargetMode="External"/><Relationship Id="rId5" Type="http://schemas.openxmlformats.org/officeDocument/2006/relationships/image" Target="../media/image15.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xMzYiLCJjb250ZW50SW5zdGFuY2VJZCI6IjExQ2RNN29idWRRMTBNcFhJYzlCeW5PRFF2LXUyd21KSGFSMTlWU25TcVZFLzA5ZjdhZDg1LWRjN2YtNDE2OC1hMmY0LWI4MGM3MTg1ZjczNSJ9pearId=magic-pear-metadata-identifi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29kZXBlbi5pby9UaGVPZGluUHJvamVjdEV4YW1wbGVzL3Blbi9tZEJ5YmdtIiwiYW5zd2VycyI6W119pearId=magic-pear-shape-identifier" TargetMode="External"/><Relationship Id="rId5" Type="http://schemas.openxmlformats.org/officeDocument/2006/relationships/image" Target="../media/image11.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xNDMiLCJjb250ZW50SW5zdGFuY2VJZCI6IjExQ2RNN29idWRRMTBNcFhJYzlCeW5PRFF2LXUyd21KSGFSMTlWU25TcVZFL2VjODUzOGY2LTAzZWYtNDJiMC1iYzBkLTZhOWU0NWQxOGQyNSJ9pearId=magic-pear-metadata-identifi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29kZXBlbi5pby9UaGVPZGluUHJvamVjdEV4YW1wbGVzL3Blbi9Qb0p3WXJPIiwiYW5zd2VycyI6W119pearId=magic-pear-shape-identifier" TargetMode="External"/><Relationship Id="rId5" Type="http://schemas.openxmlformats.org/officeDocument/2006/relationships/image" Target="../media/image7.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xNTAiLCJjb250ZW50SW5zdGFuY2VJZCI6IjExQ2RNN29idWRRMTBNcFhJYzlCeW5PRFF2LXUyd21KSGFSMTlWU25TcVZFL2IwODk1NGJhLWQyZDctNDljYi05YTZkLTRlMjExMjI1MTlhOSJ9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5.png"/><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29kZXBlbi5pby9UaGVPZGluUHJvamVjdEV4YW1wbGVzL3Blbi9YV2VKV1dyIiwiYW5zd2VycyI6W119pearId=magic-pear-shape-identifier" TargetMode="External"/><Relationship Id="rId5" Type="http://schemas.openxmlformats.org/officeDocument/2006/relationships/image" Target="../media/image18.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xNjQiLCJjb250ZW50SW5zdGFuY2VJZCI6IjExQ2RNN29idWRRMTBNcFhJYzlCeW5PRFF2LXUyd21KSGFSMTlWU25TcVZFL2Q5OWM3MTgyLTRlNTMtNGVmNS1hNDU0LTc3N2M4ZDg5NTU5NCJ9pearId=magic-pear-metadata-identifi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3NzLXRyaWNrcy5jb20vaG93LWNzcy1wZXJzcGVjdGl2ZS13b3Jrcy8iLCJhbnN3ZXJzIjpbXX0=pearId=magic-pear-shape-identifier" TargetMode="External"/><Relationship Id="rId5" Type="http://schemas.openxmlformats.org/officeDocument/2006/relationships/image" Target="../media/image20.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xNzkiLCJjb250ZW50SW5zdGFuY2VJZCI6IjExQ2RNN29idWRRMTBNcFhJYzlCeW5PRFF2LXUyd21KSGFSMTlWU25TcVZFLzA4ZWI3ZjAzLTExMDUtNGQwYS1hOTRmLWY5NzQzZDQ2ZmVkMyJ9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29kZXBlbi5pby9UaGVPZGluUHJvamVjdEV4YW1wbGVzL3Blbi9Qb0p3b3pSIiwiYW5zd2VycyI6W119pearId=magic-pear-shape-identifier" TargetMode="External"/><Relationship Id="rId5" Type="http://schemas.openxmlformats.org/officeDocument/2006/relationships/image" Target="../media/image19.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xODgiLCJjb250ZW50SW5zdGFuY2VJZCI6IjExQ2RNN29idWRRMTBNcFhJYzlCeW5PRFF2LXUyd21KSGFSMTlWU25TcVZFLzcyMjYzNTdlLTE2MGMtNDhmMS05ODFiLTdjNjRjMWJiNTcxZiJ9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29kZXBlbi5pby9UaGVPZGluUHJvamVjdEV4YW1wbGVzL3Blbi9NV0VZV3BOIiwiYW5zd2VycyI6W119pearId=magic-pear-shape-identifier" TargetMode="External"/><Relationship Id="rId5" Type="http://schemas.openxmlformats.org/officeDocument/2006/relationships/image" Target="../media/image40.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yMDUiLCJjb250ZW50SW5zdGFuY2VJZCI6IjExQ2RNN29idWRRMTBNcFhJYzlCeW5PRFF2LXUyd21KSGFSMTlWU25TcVZFL2M0M2VlMDdhLTk2ZjMtNDE0ZC1hNzFlLTFiOGY5ZTY5MmI2OSJ9pearId=magic-pear-metadata-identifi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evelopers.google.com/web/fundamentals/performance/rendering/#the_pixel_pipeline" TargetMode="External"/><Relationship Id="rId4" Type="http://schemas.openxmlformats.org/officeDocument/2006/relationships/hyperlink" Target="https://csstriggers.com/" TargetMode="External"/><Relationship Id="rId5" Type="http://schemas.openxmlformats.org/officeDocument/2006/relationships/hyperlink" Target="https://en.wikipedia.org/wiki/Graphics_processing_uni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ZyZWVSZXNwb25zZS10ZXh0Iiwic2xpZGVJZCI6ImcxMTA2MTc3NzdlOF8wXzIzOSIsImNvbnRlbnRJbnN0YW5jZUlkIjoiMTFDZE03b2J1ZFExME1wWEljOUJ5bk9EUXYtdTJ3bUpIYVIxOVZTblNxVkUvZTI2NWZlYWItY2ExYS00ODcwLWE0YzQtYTFmYmQ3OGQ0YjczIn0=pearId=magic-pear-metadata-identifi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ZyZWVSZXNwb25zZS10ZXh0Iiwic2xpZGVJZCI6ImcxMTA2MTc3NzdlOF8wXzI0NCIsImNvbnRlbnRJbnN0YW5jZUlkIjoiMTFDZE03b2J1ZFExME1wWEljOUJ5bk9EUXYtdTJ3bUpIYVIxOVZTblNxVkUvNzM5NGY2YjMtNDk5My00ZmIxLThhYzUtMGI4YTBlZWMwZDIxIn0=pearId=magic-pear-metadata-identifi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ZyZWVSZXNwb25zZS10ZXh0Iiwic2xpZGVJZCI6ImcxMTA2MTc3NzdlOF8wXzI0OSIsImNvbnRlbnRJbnN0YW5jZUlkIjoiMTFDZE03b2J1ZFExME1wWEljOUJ5bk9EUXYtdTJ3bUpIYVIxOVZTblNxVkUvNzQ4Yjk5ODItNTRlNi00MjA2LTlhYWEtNzdhNmQ3ODM3YmYxIn0=pearId=magic-pear-metadata-identifi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joshwcomeau.com/css/transforms/" TargetMode="External"/><Relationship Id="rId4" Type="http://schemas.openxmlformats.org/officeDocument/2006/relationships/hyperlink" Target="https://developer.mozilla.org/en-US/docs/Web/CSS/transform-function" TargetMode="External"/><Relationship Id="rId5" Type="http://schemas.openxmlformats.org/officeDocument/2006/relationships/hyperlink" Target="https://www.w3schools.com/css/css3_3dtransforms.as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29kZXBlbi5pby9UaGVPZGluUHJvamVjdEV4YW1wbGVzL3Blbi9lWUdtWVJtIiwiYW5zd2VycyI6W119pearId=magic-pear-shape-identifier" TargetMode="External"/><Relationship Id="rId4" Type="http://schemas.openxmlformats.org/officeDocument/2006/relationships/image" Target="../media/image29.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yNzAiLCJjb250ZW50SW5zdGFuY2VJZCI6IjExQ2RNN29idWRRMTBNcFhJYzlCeW5PRFF2LXUyd21KSGFSMTlWU25TcVZFLzRmNzFlNDM1LWFkMmYtNDQ1Zi1iNTkxLWY0MDhiZWU4Y2YzMCJ9pearId=magic-pear-metadata-identifi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mozilla.org/en-US/docs/Web/CSS/CSS_Transitions/Using_CSS_transition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ZGV2ZWxvcGVyLm1vemlsbGEub3JnL2VuLVVTL2RvY3MvV2ViL0NTUy9DU1NfVHJhbnNpdGlvbnMvVXNpbmdfQ1NTX3RyYW5zaXRpb25zIiwiYW5zd2VycyI6W119pearId=magic-pear-shape-identifier" TargetMode="External"/><Relationship Id="rId5" Type="http://schemas.openxmlformats.org/officeDocument/2006/relationships/image" Target="../media/image10.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1OSIsImNvbnRlbnRJbnN0YW5jZUlkIjoiMTFDZE03b2J1ZFExME1wWEljOUJ5bk9EUXYtdTJ3bUpIYVIxOVZTblNxVkUvNzhkNmVhODUtODgzMC00N2MxLWFkOGMtMGZmYjdjYTlhYjNiIn0=pearId=magic-pear-metadata-identifie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developer.mozilla.org/en-US/docs/Web/CSS/CSS_Transitions/Using_CSS_transitions" TargetMode="External"/><Relationship Id="rId4" Type="http://schemas.openxmlformats.org/officeDocument/2006/relationships/hyperlink" Target="https://developer.mozilla.org/en-US/docs/Web/CSS/CSS_Transitions/Using_CSS_transitions#defining_transit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eveloper.mozilla.org/en-US/docs/Web/CSS/CSS_Positioning/Understanding_z_index/The_stacking_context"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ZGV2ZWxvcGVyLm1vemlsbGEub3JnL2VuLVVTL2RvY3MvV2ViL0NTUy9DU1NfUG9zaXRpb25pbmcvVW5kZXJzdGFuZGluZ196X2luZGV4L1RoZV9zdGFja2luZ19jb250ZXh0IiwiYW5zd2VycyI6W119pearId=magic-pear-shape-identifier" TargetMode="External"/><Relationship Id="rId5" Type="http://schemas.openxmlformats.org/officeDocument/2006/relationships/image" Target="../media/image32.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zMTkiLCJjb250ZW50SW5zdGFuY2VJZCI6IjExQ2RNN29idWRRMTBNcFhJYzlCeW5PRFF2LXUyd21KSGFSMTlWU25TcVZFL2JkYTgzNDFmLTY5NmMtNGMxNi1hNjE1LWE4ZTljNWY3NDEzZSJ9pearId=magic-pear-metadata-identifier"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eb.dev/animations-guide/" TargetMode="External"/><Relationship Id="rId4" Type="http://schemas.openxmlformats.org/officeDocument/2006/relationships/hyperlink" Target="https://csstriggers.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7.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ZyZWVSZXNwb25zZS10ZXh0Iiwic2xpZGVJZCI6ImcxMTA2MTc3NzdlOF8wXzMzNSIsImNvbnRlbnRJbnN0YW5jZUlkIjoiMTFDZE03b2J1ZFExME1wWEljOUJ5bk9EUXYtdTJ3bUpIYVIxOVZTblNxVkUvY2JlNDZmZTMtZTMxNy00ZjlkLWFmZWItNGNlMDkxNjk5ZTZkIn0=pearId=magic-pear-metadata-identifier"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7.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ZyZWVSZXNwb25zZS10ZXh0Iiwic2xpZGVJZCI6ImcxMTA2MTc3NzdlOF8wXzM0MCIsImNvbnRlbnRJbnN0YW5jZUlkIjoiMTFDZE03b2J1ZFExME1wWEljOUJ5bk9EUXYtdTJ3bUpIYVIxOVZTblNxVkUvNTY4ZTdmNDItMjNlNS00MjYwLWJhYzgtNTQ1ZTg0MGFhZDc2In0=pearId=magic-pear-metadata-identifier"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0.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ZyZWVSZXNwb25zZS10ZXh0Iiwic2xpZGVJZCI6ImcxMTA2MTc3NzdlOF8wXzM0NSIsImNvbnRlbnRJbnN0YW5jZUlkIjoiMTFDZE03b2J1ZFExME1wWEljOUJ5bk9EUXYtdTJ3bUpIYVIxOVZTblNxVkUvYTg3MDgwNTctMWY1Yy00YzM3LWE1YmUtYTgzOWVjZTM4NTAwIn0=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tobiasahlin.com/spinkit/"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G9iaWFzYWhsaW4uY29tL3NwaW5raXQvIiwiYW5zd2VycyI6W119pearId=magic-pear-shape-identifier" TargetMode="External"/><Relationship Id="rId5" Type="http://schemas.openxmlformats.org/officeDocument/2006/relationships/image" Target="../media/image4.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2NSIsImNvbnRlbnRJbnN0YW5jZUlkIjoiMTFDZE03b2J1ZFExME1wWEljOUJ5bk9EUXYtdTJ3bUpIYVIxOVZTblNxVkUvMDFiNDMwMGQtZmRhYS00ZWFiLWFiMzktN2FiODQ4MTk2OTE2In0=pearId=magic-pear-metadata-identifier"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dzhavat.github.io/2021/02/18/debugging-layout-repaint-issues-triggered-by-css-transition.html" TargetMode="External"/><Relationship Id="rId4" Type="http://schemas.openxmlformats.org/officeDocument/2006/relationships/hyperlink" Target="https://www.cssportal.com/css-cubic-bezier-generato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29kZXBlbi5pby9UaGVPZGluUHJvamVjdEV4YW1wbGVzL3Blbi9qT0dFTlp6IiwiYW5zd2VycyI6W119pearId=magic-pear-shape-identifier" TargetMode="External"/><Relationship Id="rId4" Type="http://schemas.openxmlformats.org/officeDocument/2006/relationships/image" Target="../media/image3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zOTAiLCJjb250ZW50SW5zdGFuY2VJZCI6IjExQ2RNN29idWRRMTBNcFhJYzlCeW5PRFF2LXUyd21KSGFSMTlWU25TcVZFL2Y3NzM2Mjg2LTcwODMtNGJlZi1hN2E5LTBlZjBhZWJhMjU2MyJ9pearId=magic-pear-metadata-identifier" TargetMode="External"/><Relationship Id="rId6" Type="http://schemas.openxmlformats.org/officeDocument/2006/relationships/image" Target="../media/image4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caniuse.com/"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2FuaXVzZS5jb20vIiwiYW5zd2VycyI6W119pearId=magic-pear-shape-identifier" TargetMode="External"/><Relationship Id="rId5" Type="http://schemas.openxmlformats.org/officeDocument/2006/relationships/image" Target="../media/image17.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3MSIsImNvbnRlbnRJbnN0YW5jZUlkIjoiMTFDZE03b2J1ZFExME1wWEljOUJ5bk9EUXYtdTJ3bUpIYVIxOVZTblNxVkUvYTgyYTljOGItYTE3OC00ZjhmLTllNmEtOTIxZTI2ZDlmODQwIn0=pearId=magic-pear-metadata-identifi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29kZXBlbi5pby9UaGVPZGluUHJvamVjdEV4YW1wbGVzL3Blbi96WUV4T0xRIiwiYW5zd2VycyI6W119pearId=magic-pear-shape-identifier" TargetMode="External"/><Relationship Id="rId4" Type="http://schemas.openxmlformats.org/officeDocument/2006/relationships/image" Target="../media/image4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0MTgiLCJjb250ZW50SW5zdGFuY2VJZCI6IjExQ2RNN29idWRRMTBNcFhJYzlCeW5PRFF2LXUyd21KSGFSMTlWU25TcVZFL2I4ZDVjMWIxLTljMDUtNDdkNC05NzNlLTdlZGQzOTFlMzMyYyJ9pearId=magic-pear-metadata-identifier"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developer.mozilla.org/en-US/docs/Web/CSS/CSS_Animations/Using_CSS_animation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ZGV2ZWxvcGVyLm1vemlsbGEub3JnL2VuLVVTL2RvY3MvV2ViL0NTUy9DU1NfQW5pbWF0aW9ucy9Vc2luZ19DU1NfYW5pbWF0aW9ucyIsImFuc3dlcnMiOltdfQ==pearId=magic-pear-shape-identifier" TargetMode="External"/><Relationship Id="rId5" Type="http://schemas.openxmlformats.org/officeDocument/2006/relationships/image" Target="../media/image44.png"/><Relationship Id="rId6"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VtYmVkZGVkV2Vic2l0ZSIsInNsaWRlSWQiOiJnMTEwNjE3Nzc3ZThfMF80MzkiLCJjb250ZW50SW5zdGFuY2VJZCI6IjExQ2RNN29idWRRMTBNcFhJYzlCeW5PRFF2LXUyd21KSGFSMTlWU25TcVZFL2U1YjVjMmU5LWI0NDItNDNhZC1iNWU3LWUyNjU5OTlkZTk4NSJ9pearId=magic-pear-metadata-identifier"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developer.mozilla.org/en-US/docs/Web/CSS/@keyframes"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ZyZWVSZXNwb25zZS10ZXh0Iiwic2xpZGVJZCI6ImcxMTA2MTc3NzdlOF8wXzQ2NSIsImNvbnRlbnRJbnN0YW5jZUlkIjoiMTFDZE03b2J1ZFExME1wWEljOUJ5bk9EUXYtdTJ3bUpIYVIxOVZTblNxVkUvMjQ2OTgzMmMtODQ5Ny00NGIxLWExMjktZWUyNzAwNWE0YWZiIn0=pearId=magic-pear-metadata-identifier"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ZyZWVSZXNwb25zZS10ZXh0Iiwic2xpZGVJZCI6ImcxMTA2MTc3NzdlOF8wXzQ3MCIsImNvbnRlbnRJbnN0YW5jZUlkIjoiMTFDZE03b2J1ZFExME1wWEljOUJ5bk9EUXYtdTJ3bUpIYVIxOVZTblNxVkUvN2JlOWFiZjQtZmI4MS00M2ZkLTlkMDgtZjEyNjNlNTdkZTRkIn0=pearId=magic-pear-metadata-identifi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9.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ZyZWVSZXNwb25zZS10ZXh0Iiwic2xpZGVJZCI6ImcxMTA2MTc3NzdlOF8wXzQ3NSIsImNvbnRlbnRJbnN0YW5jZUlkIjoiMTFDZE03b2J1ZFExME1wWEljOUJ5bk9EUXYtdTJ3bUpIYVIxOVZTblNxVkUvZWUwN2Q5MGEtZDE0Mi00NWU2LWFjYmYtODhkNGEyOGI4MGU4In0=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ZyZWVSZXNwb25zZS10ZXh0Iiwic2xpZGVJZCI6ImcxMTA2MTc3NzdlOF8wXzgyIiwiY29udGVudEluc3RhbmNlSWQiOiIxMUNkTTdvYnVkUTEwTXBYSWM5QnluT0RRdi11MndtSkhhUjE5VlNuU3FWRS83N2IyOTEyNC1lYzQ3LTRjMmMtYTRlZi0xZTZkM2I5OGM4OWIifQ==pearId=magic-pear-metadata-identifi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ExQ2RNN29idWRRMTBNcFhJYzlCeW5PRFF2LXUyd21KSGFSMTlWU25TcVZFIiwiY29udGVudElkIjoiY3VzdG9tLXJlc3BvbnNlLWZyZWVSZXNwb25zZS10ZXh0Iiwic2xpZGVJZCI6ImcxMTA2MTc3NzdlOF8wXzg3IiwiY29udGVudEluc3RhbmNlSWQiOiIxMUNkTTdvYnVkUTEwTXBYSWM5QnluT0RRdi11MndtSkhhUjE5VlNuU3FWRS83MzlhZDE4Zi0zMDZhLTQ0YWMtYTY3OS03Y2NjMDNiOTdhNTkifQ==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Advanced CSS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pseudo-elements and what are they useful for?</a:t>
            </a:r>
            <a:endParaRPr/>
          </a:p>
        </p:txBody>
      </p:sp>
      <p:pic>
        <p:nvPicPr>
          <p:cNvPr id="118" name="Google Shape;118;p2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19" name="Google Shape;119;p2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25" name="Google Shape;125;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W3Schools on Border Radius</a:t>
            </a:r>
            <a:endParaRPr/>
          </a:p>
          <a:p>
            <a:pPr indent="-342900" lvl="0" marL="457200" rtl="0" algn="l">
              <a:spcBef>
                <a:spcPts val="0"/>
              </a:spcBef>
              <a:spcAft>
                <a:spcPts val="0"/>
              </a:spcAft>
              <a:buSzPts val="1800"/>
              <a:buChar char="●"/>
            </a:pPr>
            <a:r>
              <a:rPr lang="en" u="sng">
                <a:solidFill>
                  <a:schemeClr val="hlink"/>
                </a:solidFill>
                <a:hlinkClick r:id="rId4"/>
              </a:rPr>
              <a:t>W3Schools on Box Shadow</a:t>
            </a:r>
            <a:endParaRPr/>
          </a:p>
          <a:p>
            <a:pPr indent="-342900" lvl="0" marL="457200" rtl="0" algn="l">
              <a:spcBef>
                <a:spcPts val="0"/>
              </a:spcBef>
              <a:spcAft>
                <a:spcPts val="0"/>
              </a:spcAft>
              <a:buSzPts val="1800"/>
              <a:buChar char="●"/>
            </a:pPr>
            <a:r>
              <a:rPr lang="en" u="sng">
                <a:solidFill>
                  <a:schemeClr val="hlink"/>
                </a:solidFill>
                <a:hlinkClick r:id="rId5"/>
              </a:rPr>
              <a:t>W3Schools on Transforms</a:t>
            </a:r>
            <a:endParaRPr/>
          </a:p>
          <a:p>
            <a:pPr indent="-342900" lvl="0" marL="457200" rtl="0" algn="l">
              <a:spcBef>
                <a:spcPts val="0"/>
              </a:spcBef>
              <a:spcAft>
                <a:spcPts val="0"/>
              </a:spcAft>
              <a:buSzPts val="1800"/>
              <a:buChar char="●"/>
            </a:pPr>
            <a:r>
              <a:rPr lang="en" u="sng">
                <a:solidFill>
                  <a:schemeClr val="hlink"/>
                </a:solidFill>
                <a:hlinkClick r:id="rId6"/>
              </a:rPr>
              <a:t>Using ::before and ::after Pseudo-Elements</a:t>
            </a:r>
            <a:r>
              <a:rPr lang="en"/>
              <a:t> and a </a:t>
            </a:r>
            <a:r>
              <a:rPr lang="en" u="sng">
                <a:solidFill>
                  <a:schemeClr val="hlink"/>
                </a:solidFill>
                <a:hlinkClick r:id="rId7"/>
              </a:rPr>
              <a:t>bunch of cool things they can be used for</a:t>
            </a:r>
            <a:endParaRPr/>
          </a:p>
          <a:p>
            <a:pPr indent="-342900" lvl="0" marL="457200" rtl="0" algn="l">
              <a:spcBef>
                <a:spcPts val="0"/>
              </a:spcBef>
              <a:spcAft>
                <a:spcPts val="0"/>
              </a:spcAft>
              <a:buSzPts val="1800"/>
              <a:buChar char="●"/>
            </a:pPr>
            <a:r>
              <a:rPr lang="en" u="sng">
                <a:solidFill>
                  <a:schemeClr val="hlink"/>
                </a:solidFill>
                <a:hlinkClick r:id="rId8"/>
              </a:rPr>
              <a:t>MDN Web Docs on Animation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transforms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6" name="Google Shape;136;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transform property is a powerful tool to change the appearance of elements without affecting the natural document flow.</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You have likely seen it in action on many of your favorite websites! Transforms are very commonly used for animated effects. While we are sure you’ll like to create sleek animations of your own, we first need to understand how transforms 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142" name="Google Shape;142;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to use 2D transforms.</a:t>
            </a:r>
            <a:endParaRPr/>
          </a:p>
          <a:p>
            <a:pPr indent="-342900" lvl="0" marL="457200" rtl="0" algn="l">
              <a:spcBef>
                <a:spcPts val="0"/>
              </a:spcBef>
              <a:spcAft>
                <a:spcPts val="0"/>
              </a:spcAft>
              <a:buSzPts val="1800"/>
              <a:buChar char="●"/>
            </a:pPr>
            <a:r>
              <a:rPr lang="en"/>
              <a:t>How to use 3D transforms.</a:t>
            </a:r>
            <a:endParaRPr/>
          </a:p>
          <a:p>
            <a:pPr indent="-342900" lvl="0" marL="457200" rtl="0" algn="l">
              <a:spcBef>
                <a:spcPts val="0"/>
              </a:spcBef>
              <a:spcAft>
                <a:spcPts val="0"/>
              </a:spcAft>
              <a:buSzPts val="1800"/>
              <a:buChar char="●"/>
            </a:pPr>
            <a:r>
              <a:rPr lang="en"/>
              <a:t>How to chain multiple transforms.</a:t>
            </a:r>
            <a:endParaRPr/>
          </a:p>
          <a:p>
            <a:pPr indent="-342900" lvl="0" marL="457200" rtl="0" algn="l">
              <a:spcBef>
                <a:spcPts val="0"/>
              </a:spcBef>
              <a:spcAft>
                <a:spcPts val="0"/>
              </a:spcAft>
              <a:buSzPts val="1800"/>
              <a:buChar char="●"/>
            </a:pPr>
            <a:r>
              <a:rPr lang="en"/>
              <a:t>The benefits of using the transform property.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Basics of Transform</a:t>
            </a:r>
            <a:endParaRPr/>
          </a:p>
        </p:txBody>
      </p:sp>
      <p:sp>
        <p:nvSpPr>
          <p:cNvPr id="148" name="Google Shape;148;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transform property takes in one or more CSS transform functions as its values, with those functions taking in their own value, usually an angle or a number.</a:t>
            </a:r>
            <a:endParaRPr/>
          </a:p>
          <a:p>
            <a:pPr indent="0" lvl="0" marL="0" rtl="0" algn="l">
              <a:spcBef>
                <a:spcPts val="1200"/>
              </a:spcBef>
              <a:spcAft>
                <a:spcPts val="1200"/>
              </a:spcAft>
              <a:buNone/>
            </a:pPr>
            <a:r>
              <a:rPr lang="en"/>
              <a:t>Almost all elements can have the transform property applied to it, with the exceptions being &lt;col&gt;, &lt;colgroup&gt;, and non-replaced inline elements. “Non-replaced” simply refers to elements whose content is contained within the HTML document (&lt;span&gt;, &lt;b&gt;, and &lt;em&gt;, for example), as opposed to a “replaced” element’s content being contained outside of the document (&lt;a&gt;, &lt;iframe&gt;, and &lt;img&gt;, for example). You do not need to memorize every element that is non-replaced, but rather keep this knowledge in mind should you try to apply the transform property to an element and aren’t sure why it isn’t working.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2D Transforms</a:t>
            </a:r>
            <a:endParaRPr/>
          </a:p>
        </p:txBody>
      </p:sp>
      <p:sp>
        <p:nvSpPr>
          <p:cNvPr id="154" name="Google Shape;154;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 this section, we’ll go through 2D transforms with the following transform functions: rotate, scale, skew, and translate.</a:t>
            </a:r>
            <a:endParaRPr/>
          </a:p>
          <a:p>
            <a:pPr indent="0" lvl="0" marL="0" rtl="0" algn="l">
              <a:spcBef>
                <a:spcPts val="1200"/>
              </a:spcBef>
              <a:spcAft>
                <a:spcPts val="0"/>
              </a:spcAft>
              <a:buNone/>
            </a:pPr>
            <a:r>
              <a:rPr b="1" lang="en"/>
              <a:t>Rotate</a:t>
            </a:r>
            <a:endParaRPr b="1"/>
          </a:p>
          <a:p>
            <a:pPr indent="0" lvl="0" marL="0" rtl="0" algn="l">
              <a:spcBef>
                <a:spcPts val="1200"/>
              </a:spcBef>
              <a:spcAft>
                <a:spcPts val="0"/>
              </a:spcAft>
              <a:buNone/>
            </a:pPr>
            <a:r>
              <a:rPr lang="en"/>
              <a:t>This is the transform function value to rotate an element on a 2D plane:</a:t>
            </a:r>
            <a:endParaRPr/>
          </a:p>
          <a:p>
            <a:pPr indent="0" lvl="0" marL="0" rtl="0" algn="l">
              <a:spcBef>
                <a:spcPts val="1200"/>
              </a:spcBef>
              <a:spcAft>
                <a:spcPts val="1200"/>
              </a:spcAft>
              <a:buNone/>
            </a:pPr>
            <a:r>
              <a:t/>
            </a:r>
            <a:endParaRPr/>
          </a:p>
        </p:txBody>
      </p:sp>
      <p:pic>
        <p:nvPicPr>
          <p:cNvPr id="155" name="Google Shape;155;p28"/>
          <p:cNvPicPr preferRelativeResize="0"/>
          <p:nvPr/>
        </p:nvPicPr>
        <p:blipFill>
          <a:blip r:embed="rId3">
            <a:alphaModFix/>
          </a:blip>
          <a:stretch>
            <a:fillRect/>
          </a:stretch>
        </p:blipFill>
        <p:spPr>
          <a:xfrm>
            <a:off x="463113" y="3596700"/>
            <a:ext cx="8010525" cy="1162050"/>
          </a:xfrm>
          <a:prstGeom prst="rect">
            <a:avLst/>
          </a:prstGeom>
          <a:noFill/>
          <a:ln>
            <a:noFill/>
          </a:ln>
        </p:spPr>
      </p:pic>
      <p:pic>
        <p:nvPicPr>
          <p:cNvPr id="156" name="Google Shape;156;p2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57" name="Google Shape;157;p2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Scale</a:t>
            </a:r>
            <a:endParaRPr/>
          </a:p>
        </p:txBody>
      </p:sp>
      <p:sp>
        <p:nvSpPr>
          <p:cNvPr id="163" name="Google Shape;163;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are the transform function values to scale an element on a 2D plane:</a:t>
            </a:r>
            <a:endParaRPr/>
          </a:p>
        </p:txBody>
      </p:sp>
      <p:pic>
        <p:nvPicPr>
          <p:cNvPr id="164" name="Google Shape;164;p29"/>
          <p:cNvPicPr preferRelativeResize="0"/>
          <p:nvPr/>
        </p:nvPicPr>
        <p:blipFill>
          <a:blip r:embed="rId3">
            <a:alphaModFix/>
          </a:blip>
          <a:stretch>
            <a:fillRect/>
          </a:stretch>
        </p:blipFill>
        <p:spPr>
          <a:xfrm>
            <a:off x="547675" y="2238925"/>
            <a:ext cx="8048625" cy="1657350"/>
          </a:xfrm>
          <a:prstGeom prst="rect">
            <a:avLst/>
          </a:prstGeom>
          <a:noFill/>
          <a:ln>
            <a:noFill/>
          </a:ln>
        </p:spPr>
      </p:pic>
      <p:pic>
        <p:nvPicPr>
          <p:cNvPr id="165" name="Google Shape;165;p2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66" name="Google Shape;166;p2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Skew</a:t>
            </a:r>
            <a:endParaRPr/>
          </a:p>
        </p:txBody>
      </p:sp>
      <p:sp>
        <p:nvSpPr>
          <p:cNvPr id="172" name="Google Shape;172;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are the transform function values to skew an element on a 2D plane:</a:t>
            </a:r>
            <a:endParaRPr/>
          </a:p>
        </p:txBody>
      </p:sp>
      <p:pic>
        <p:nvPicPr>
          <p:cNvPr id="173" name="Google Shape;173;p30"/>
          <p:cNvPicPr preferRelativeResize="0"/>
          <p:nvPr/>
        </p:nvPicPr>
        <p:blipFill>
          <a:blip r:embed="rId3">
            <a:alphaModFix/>
          </a:blip>
          <a:stretch>
            <a:fillRect/>
          </a:stretch>
        </p:blipFill>
        <p:spPr>
          <a:xfrm>
            <a:off x="557213" y="2374275"/>
            <a:ext cx="8029575" cy="1638300"/>
          </a:xfrm>
          <a:prstGeom prst="rect">
            <a:avLst/>
          </a:prstGeom>
          <a:noFill/>
          <a:ln>
            <a:noFill/>
          </a:ln>
        </p:spPr>
      </p:pic>
      <p:pic>
        <p:nvPicPr>
          <p:cNvPr id="174" name="Google Shape;174;p3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75" name="Google Shape;175;p3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Translate</a:t>
            </a:r>
            <a:endParaRPr/>
          </a:p>
        </p:txBody>
      </p:sp>
      <p:sp>
        <p:nvSpPr>
          <p:cNvPr id="181" name="Google Shape;181;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are the transform function values to translate an element on a 2D plane:</a:t>
            </a:r>
            <a:endParaRPr/>
          </a:p>
        </p:txBody>
      </p:sp>
      <p:pic>
        <p:nvPicPr>
          <p:cNvPr id="182" name="Google Shape;182;p31"/>
          <p:cNvPicPr preferRelativeResize="0"/>
          <p:nvPr/>
        </p:nvPicPr>
        <p:blipFill>
          <a:blip r:embed="rId3">
            <a:alphaModFix/>
          </a:blip>
          <a:stretch>
            <a:fillRect/>
          </a:stretch>
        </p:blipFill>
        <p:spPr>
          <a:xfrm>
            <a:off x="528625" y="2051050"/>
            <a:ext cx="8086725" cy="1695450"/>
          </a:xfrm>
          <a:prstGeom prst="rect">
            <a:avLst/>
          </a:prstGeom>
          <a:noFill/>
          <a:ln>
            <a:noFill/>
          </a:ln>
        </p:spPr>
      </p:pic>
      <p:pic>
        <p:nvPicPr>
          <p:cNvPr id="183" name="Google Shape;183;p31">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84" name="Google Shape;184;p31">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CSS3 offers a whole lot of interesting functionality that you didn’t know about but will really help you make your sites into something special. Just be conscious of browser compatibility issues – some of these aren’t available on older browsers.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Chaining Multiple Transforms</a:t>
            </a:r>
            <a:endParaRPr/>
          </a:p>
        </p:txBody>
      </p:sp>
      <p:sp>
        <p:nvSpPr>
          <p:cNvPr id="190" name="Google Shape;190;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that you have a grasp of 2D transforms, we will learn how to chain them. Chaining multiple transforms is as simple as adding more transform functions with a space between each one. Take a look at the code below:</a:t>
            </a:r>
            <a:endParaRPr/>
          </a:p>
        </p:txBody>
      </p:sp>
      <p:pic>
        <p:nvPicPr>
          <p:cNvPr id="191" name="Google Shape;191;p32"/>
          <p:cNvPicPr preferRelativeResize="0"/>
          <p:nvPr/>
        </p:nvPicPr>
        <p:blipFill>
          <a:blip r:embed="rId3">
            <a:alphaModFix/>
          </a:blip>
          <a:stretch>
            <a:fillRect/>
          </a:stretch>
        </p:blipFill>
        <p:spPr>
          <a:xfrm>
            <a:off x="523875" y="3035400"/>
            <a:ext cx="8096250" cy="952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Chaining Multiple Transforms</a:t>
            </a:r>
            <a:endParaRPr/>
          </a:p>
        </p:txBody>
      </p:sp>
      <p:sp>
        <p:nvSpPr>
          <p:cNvPr id="197" name="Google Shape;197;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33"/>
          <p:cNvPicPr preferRelativeResize="0"/>
          <p:nvPr/>
        </p:nvPicPr>
        <p:blipFill>
          <a:blip r:embed="rId3">
            <a:alphaModFix/>
          </a:blip>
          <a:stretch>
            <a:fillRect/>
          </a:stretch>
        </p:blipFill>
        <p:spPr>
          <a:xfrm>
            <a:off x="519100" y="841538"/>
            <a:ext cx="8105775" cy="4200525"/>
          </a:xfrm>
          <a:prstGeom prst="rect">
            <a:avLst/>
          </a:prstGeom>
          <a:noFill/>
          <a:ln>
            <a:noFill/>
          </a:ln>
        </p:spPr>
      </p:pic>
      <p:pic>
        <p:nvPicPr>
          <p:cNvPr id="199" name="Google Shape;199;p3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00" name="Google Shape;200;p33">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3D Transforms</a:t>
            </a:r>
            <a:endParaRPr/>
          </a:p>
        </p:txBody>
      </p:sp>
      <p:sp>
        <p:nvSpPr>
          <p:cNvPr id="206" name="Google Shape;206;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rotate, scale, and translate transform functions aren’t limited to just the 2D plane. They work for the 3D plane as well! However, to perceive a 3D effect on some of these function values, perspective is required.</a:t>
            </a:r>
            <a:endParaRPr/>
          </a:p>
          <a:p>
            <a:pPr indent="0" lvl="0" marL="0" rtl="0" algn="l">
              <a:spcBef>
                <a:spcPts val="1200"/>
              </a:spcBef>
              <a:spcAft>
                <a:spcPts val="1200"/>
              </a:spcAft>
              <a:buNone/>
            </a:pPr>
            <a:r>
              <a:rPr lang="en"/>
              <a:t>From here on, the examples get more complicated, so there will be more links to external resources which do an excellent job describing how each property works. Play around with these properties until you feel comfortable with them, but be careful not to get too sidetracked with them.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Perspective</a:t>
            </a:r>
            <a:endParaRPr/>
          </a:p>
        </p:txBody>
      </p:sp>
      <p:sp>
        <p:nvSpPr>
          <p:cNvPr id="212" name="Google Shape;212;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the transform function value to set the distance from the user to the z = 0 plane:</a:t>
            </a:r>
            <a:endParaRPr/>
          </a:p>
        </p:txBody>
      </p:sp>
      <p:pic>
        <p:nvPicPr>
          <p:cNvPr id="213" name="Google Shape;213;p35"/>
          <p:cNvPicPr preferRelativeResize="0"/>
          <p:nvPr/>
        </p:nvPicPr>
        <p:blipFill>
          <a:blip r:embed="rId3">
            <a:alphaModFix/>
          </a:blip>
          <a:stretch>
            <a:fillRect/>
          </a:stretch>
        </p:blipFill>
        <p:spPr>
          <a:xfrm>
            <a:off x="528638" y="1995488"/>
            <a:ext cx="8086725" cy="1152525"/>
          </a:xfrm>
          <a:prstGeom prst="rect">
            <a:avLst/>
          </a:prstGeom>
          <a:noFill/>
          <a:ln>
            <a:noFill/>
          </a:ln>
        </p:spPr>
      </p:pic>
      <p:pic>
        <p:nvPicPr>
          <p:cNvPr id="214" name="Google Shape;214;p35">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15" name="Google Shape;215;p35">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Rotate</a:t>
            </a:r>
            <a:endParaRPr/>
          </a:p>
        </p:txBody>
      </p:sp>
      <p:sp>
        <p:nvSpPr>
          <p:cNvPr id="221" name="Google Shape;221;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are the additional transform function values to rotate an element on a 3D plane:</a:t>
            </a:r>
            <a:endParaRPr/>
          </a:p>
        </p:txBody>
      </p:sp>
      <p:pic>
        <p:nvPicPr>
          <p:cNvPr id="222" name="Google Shape;222;p36"/>
          <p:cNvPicPr preferRelativeResize="0"/>
          <p:nvPr/>
        </p:nvPicPr>
        <p:blipFill>
          <a:blip r:embed="rId3">
            <a:alphaModFix/>
          </a:blip>
          <a:stretch>
            <a:fillRect/>
          </a:stretch>
        </p:blipFill>
        <p:spPr>
          <a:xfrm>
            <a:off x="542925" y="2345525"/>
            <a:ext cx="8058150" cy="1962150"/>
          </a:xfrm>
          <a:prstGeom prst="rect">
            <a:avLst/>
          </a:prstGeom>
          <a:noFill/>
          <a:ln>
            <a:noFill/>
          </a:ln>
        </p:spPr>
      </p:pic>
      <p:pic>
        <p:nvPicPr>
          <p:cNvPr id="223" name="Google Shape;223;p36">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24" name="Google Shape;224;p36">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Scale</a:t>
            </a:r>
            <a:endParaRPr/>
          </a:p>
        </p:txBody>
      </p:sp>
      <p:sp>
        <p:nvSpPr>
          <p:cNvPr id="230" name="Google Shape;230;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are the additional transform function values to scale an element on a 3D plane:</a:t>
            </a:r>
            <a:endParaRPr/>
          </a:p>
        </p:txBody>
      </p:sp>
      <p:pic>
        <p:nvPicPr>
          <p:cNvPr id="231" name="Google Shape;231;p37"/>
          <p:cNvPicPr preferRelativeResize="0"/>
          <p:nvPr/>
        </p:nvPicPr>
        <p:blipFill>
          <a:blip r:embed="rId3">
            <a:alphaModFix/>
          </a:blip>
          <a:stretch>
            <a:fillRect/>
          </a:stretch>
        </p:blipFill>
        <p:spPr>
          <a:xfrm>
            <a:off x="561975" y="2329463"/>
            <a:ext cx="8020050" cy="1343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Translate</a:t>
            </a:r>
            <a:endParaRPr/>
          </a:p>
        </p:txBody>
      </p:sp>
      <p:sp>
        <p:nvSpPr>
          <p:cNvPr id="237" name="Google Shape;237;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are the additional transform function values to translate an element on a 3D plane:</a:t>
            </a:r>
            <a:endParaRPr/>
          </a:p>
        </p:txBody>
      </p:sp>
      <p:pic>
        <p:nvPicPr>
          <p:cNvPr id="238" name="Google Shape;238;p38"/>
          <p:cNvPicPr preferRelativeResize="0"/>
          <p:nvPr/>
        </p:nvPicPr>
        <p:blipFill>
          <a:blip r:embed="rId3">
            <a:alphaModFix/>
          </a:blip>
          <a:stretch>
            <a:fillRect/>
          </a:stretch>
        </p:blipFill>
        <p:spPr>
          <a:xfrm>
            <a:off x="538150" y="2208200"/>
            <a:ext cx="8067675" cy="1381125"/>
          </a:xfrm>
          <a:prstGeom prst="rect">
            <a:avLst/>
          </a:prstGeom>
          <a:noFill/>
          <a:ln>
            <a:noFill/>
          </a:ln>
        </p:spPr>
      </p:pic>
      <p:pic>
        <p:nvPicPr>
          <p:cNvPr id="239" name="Google Shape;239;p3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40" name="Google Shape;240;p3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a:t>
            </a:r>
            <a:endParaRPr/>
          </a:p>
        </p:txBody>
      </p:sp>
      <p:sp>
        <p:nvSpPr>
          <p:cNvPr id="246" name="Google Shape;246;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not strictly a 3D transform function, matrix is mentioned last in this lesson due to how uncommonly used it is. These are the transform function values for it.</a:t>
            </a:r>
            <a:endParaRPr/>
          </a:p>
        </p:txBody>
      </p:sp>
      <p:pic>
        <p:nvPicPr>
          <p:cNvPr id="247" name="Google Shape;247;p39"/>
          <p:cNvPicPr preferRelativeResize="0"/>
          <p:nvPr/>
        </p:nvPicPr>
        <p:blipFill>
          <a:blip r:embed="rId3">
            <a:alphaModFix/>
          </a:blip>
          <a:stretch>
            <a:fillRect/>
          </a:stretch>
        </p:blipFill>
        <p:spPr>
          <a:xfrm>
            <a:off x="533400" y="2288163"/>
            <a:ext cx="8077200" cy="1514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Transform</a:t>
            </a:r>
            <a:endParaRPr/>
          </a:p>
        </p:txBody>
      </p:sp>
      <p:sp>
        <p:nvSpPr>
          <p:cNvPr id="253" name="Google Shape;253;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order to understand why the transform property is great, you have to be aware of CSS triggers. You can learn about about it in </a:t>
            </a:r>
            <a:r>
              <a:rPr lang="en" u="sng">
                <a:solidFill>
                  <a:schemeClr val="hlink"/>
                </a:solidFill>
                <a:hlinkClick r:id="rId3"/>
              </a:rPr>
              <a:t>The Pixel Pipeline</a:t>
            </a:r>
            <a:r>
              <a:rPr lang="en"/>
              <a:t> section from Google’s Web Fundamentals.</a:t>
            </a:r>
            <a:endParaRPr/>
          </a:p>
          <a:p>
            <a:pPr indent="0" lvl="0" marL="0" rtl="0" algn="l">
              <a:spcBef>
                <a:spcPts val="1200"/>
              </a:spcBef>
              <a:spcAft>
                <a:spcPts val="0"/>
              </a:spcAft>
              <a:buNone/>
            </a:pPr>
            <a:r>
              <a:rPr lang="en"/>
              <a:t>The key benefit of using transform is that it occurs during </a:t>
            </a:r>
            <a:r>
              <a:rPr b="1" lang="en"/>
              <a:t>composition</a:t>
            </a:r>
            <a:r>
              <a:rPr lang="en"/>
              <a:t>. This makes it cheaper to use compared to many other CSS properties. You can see a table of what triggers are executed with each CSS property </a:t>
            </a:r>
            <a:r>
              <a:rPr lang="en" u="sng">
                <a:solidFill>
                  <a:schemeClr val="hlink"/>
                </a:solidFill>
                <a:hlinkClick r:id="rId4"/>
              </a:rPr>
              <a:t>here</a:t>
            </a:r>
            <a:r>
              <a:rPr lang="en"/>
              <a:t>.</a:t>
            </a:r>
            <a:endParaRPr/>
          </a:p>
          <a:p>
            <a:pPr indent="0" lvl="0" marL="0" rtl="0" algn="l">
              <a:spcBef>
                <a:spcPts val="1200"/>
              </a:spcBef>
              <a:spcAft>
                <a:spcPts val="1200"/>
              </a:spcAft>
              <a:buNone/>
            </a:pPr>
            <a:r>
              <a:rPr lang="en"/>
              <a:t>Another benefit of transform is that it can be hardware-accelerated via a device’s </a:t>
            </a:r>
            <a:r>
              <a:rPr lang="en" u="sng">
                <a:solidFill>
                  <a:schemeClr val="hlink"/>
                </a:solidFill>
                <a:hlinkClick r:id="rId5"/>
              </a:rPr>
              <a:t>GPU</a:t>
            </a:r>
            <a:r>
              <a:rPr lang="en"/>
              <a:t> (you don’t have to understand how a GPU works but it is good to be aware of the term and what it means). This benefit is more prominent when it comes to transitions and animations which you will learn about in the following lessons.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 you round corners of a box?</a:t>
            </a:r>
            <a:endParaRPr/>
          </a:p>
          <a:p>
            <a:pPr indent="-342900" lvl="0" marL="457200" rtl="0" algn="l">
              <a:spcBef>
                <a:spcPts val="0"/>
              </a:spcBef>
              <a:spcAft>
                <a:spcPts val="0"/>
              </a:spcAft>
              <a:buSzPts val="1800"/>
              <a:buChar char="●"/>
            </a:pPr>
            <a:r>
              <a:rPr lang="en"/>
              <a:t>How do you add a shadow to a box?</a:t>
            </a:r>
            <a:endParaRPr/>
          </a:p>
          <a:p>
            <a:pPr indent="-342900" lvl="0" marL="457200" rtl="0" algn="l">
              <a:spcBef>
                <a:spcPts val="0"/>
              </a:spcBef>
              <a:spcAft>
                <a:spcPts val="0"/>
              </a:spcAft>
              <a:buSzPts val="1800"/>
              <a:buChar char="●"/>
            </a:pPr>
            <a:r>
              <a:rPr lang="en"/>
              <a:t>How do you rotate an element a specified amount?</a:t>
            </a:r>
            <a:endParaRPr/>
          </a:p>
          <a:p>
            <a:pPr indent="-342900" lvl="0" marL="457200" rtl="0" algn="l">
              <a:spcBef>
                <a:spcPts val="0"/>
              </a:spcBef>
              <a:spcAft>
                <a:spcPts val="0"/>
              </a:spcAft>
              <a:buSzPts val="1800"/>
              <a:buChar char="●"/>
            </a:pPr>
            <a:r>
              <a:rPr lang="en"/>
              <a:t>What interesting animations can you use in CSS3?</a:t>
            </a:r>
            <a:endParaRPr/>
          </a:p>
          <a:p>
            <a:pPr indent="-342900" lvl="0" marL="457200" rtl="0" algn="l">
              <a:spcBef>
                <a:spcPts val="0"/>
              </a:spcBef>
              <a:spcAft>
                <a:spcPts val="0"/>
              </a:spcAft>
              <a:buSzPts val="1800"/>
              <a:buChar char="●"/>
            </a:pPr>
            <a:r>
              <a:rPr lang="en"/>
              <a:t>What are pseudo-elements and what are they useful for?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the four main functions of the transform property?</a:t>
            </a:r>
            <a:endParaRPr/>
          </a:p>
        </p:txBody>
      </p:sp>
      <p:pic>
        <p:nvPicPr>
          <p:cNvPr id="264" name="Google Shape;264;p4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65" name="Google Shape;265;p4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2802750" y="802500"/>
            <a:ext cx="3538500" cy="353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Which function can be used to make an object larger or smaller on the X, Y, or Z axis?</a:t>
            </a:r>
            <a:endParaRPr/>
          </a:p>
        </p:txBody>
      </p:sp>
      <p:pic>
        <p:nvPicPr>
          <p:cNvPr id="271" name="Google Shape;271;p4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72" name="Google Shape;272;p4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additional function is required for 3D transforms?</a:t>
            </a:r>
            <a:endParaRPr/>
          </a:p>
        </p:txBody>
      </p:sp>
      <p:pic>
        <p:nvPicPr>
          <p:cNvPr id="278" name="Google Shape;278;p4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79" name="Google Shape;279;p4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85" name="Google Shape;285;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Here’s a good resource that summarizes </a:t>
            </a:r>
            <a:r>
              <a:rPr lang="en" u="sng">
                <a:solidFill>
                  <a:schemeClr val="hlink"/>
                </a:solidFill>
                <a:hlinkClick r:id="rId3"/>
              </a:rPr>
              <a:t>most common transform functions with some additional insight</a:t>
            </a:r>
            <a:r>
              <a:rPr lang="en"/>
              <a:t> to how you may use them.</a:t>
            </a:r>
            <a:endParaRPr/>
          </a:p>
          <a:p>
            <a:pPr indent="-342900" lvl="0" marL="457200" rtl="0" algn="l">
              <a:spcBef>
                <a:spcPts val="0"/>
              </a:spcBef>
              <a:spcAft>
                <a:spcPts val="0"/>
              </a:spcAft>
              <a:buSzPts val="1800"/>
              <a:buChar char="●"/>
            </a:pPr>
            <a:r>
              <a:rPr lang="en"/>
              <a:t>For a full reference, there’s always </a:t>
            </a:r>
            <a:r>
              <a:rPr lang="en" u="sng">
                <a:solidFill>
                  <a:schemeClr val="hlink"/>
                </a:solidFill>
                <a:hlinkClick r:id="rId4"/>
              </a:rPr>
              <a:t>MDN</a:t>
            </a:r>
            <a:r>
              <a:rPr lang="en"/>
              <a:t>.</a:t>
            </a:r>
            <a:endParaRPr/>
          </a:p>
          <a:p>
            <a:pPr indent="-342900" lvl="0" marL="457200" rtl="0" algn="l">
              <a:spcBef>
                <a:spcPts val="0"/>
              </a:spcBef>
              <a:spcAft>
                <a:spcPts val="0"/>
              </a:spcAft>
              <a:buSzPts val="1800"/>
              <a:buChar char="●"/>
            </a:pPr>
            <a:r>
              <a:rPr lang="en"/>
              <a:t>For more on the 3D transform functions, </a:t>
            </a:r>
            <a:r>
              <a:rPr lang="en" u="sng">
                <a:solidFill>
                  <a:schemeClr val="hlink"/>
                </a:solidFill>
                <a:hlinkClick r:id="rId5"/>
              </a:rPr>
              <a:t>W3Schools</a:t>
            </a:r>
            <a:r>
              <a:rPr lang="en"/>
              <a:t> has a good article demonstrating how they work.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Transitions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296" name="Google Shape;296;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It’s time to dive into the exciting world of CSS transitions and give your HTML elements some slick transformations!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302" name="Google Shape;302;p4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a CSS transition is and when to use it</a:t>
            </a:r>
            <a:endParaRPr/>
          </a:p>
          <a:p>
            <a:pPr indent="-342900" lvl="0" marL="457200" rtl="0" algn="l">
              <a:spcBef>
                <a:spcPts val="0"/>
              </a:spcBef>
              <a:spcAft>
                <a:spcPts val="0"/>
              </a:spcAft>
              <a:buSzPts val="1800"/>
              <a:buChar char="●"/>
            </a:pPr>
            <a:r>
              <a:rPr lang="en"/>
              <a:t>Know what CSS properties are animatable and which ones are not</a:t>
            </a:r>
            <a:endParaRPr/>
          </a:p>
          <a:p>
            <a:pPr indent="-342900" lvl="0" marL="457200" rtl="0" algn="l">
              <a:spcBef>
                <a:spcPts val="0"/>
              </a:spcBef>
              <a:spcAft>
                <a:spcPts val="0"/>
              </a:spcAft>
              <a:buSzPts val="1800"/>
              <a:buChar char="●"/>
            </a:pPr>
            <a:r>
              <a:rPr lang="en"/>
              <a:t>How to make sure your transitions are smooth and performant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Transitions</a:t>
            </a:r>
            <a:endParaRPr/>
          </a:p>
        </p:txBody>
      </p:sp>
      <p:sp>
        <p:nvSpPr>
          <p:cNvPr id="308" name="Google Shape;308;p4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CSS transitions let you animate a change from an element’s initial state to an end state. Think of an ordinary button element with a white background. When your mouse is away from the button, it’s just sitting there. Boring. Then when you hover your mouse cursor over the button the background color smoothly transitions from white to grey to black over a period of time. This is a CSS transition. Have a look at the Codepen below to see one in action.</a:t>
            </a:r>
            <a:endParaRPr/>
          </a:p>
        </p:txBody>
      </p:sp>
      <p:pic>
        <p:nvPicPr>
          <p:cNvPr id="309" name="Google Shape;309;p4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10" name="Google Shape;310;p4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Transitions</a:t>
            </a:r>
            <a:endParaRPr/>
          </a:p>
        </p:txBody>
      </p:sp>
      <p:sp>
        <p:nvSpPr>
          <p:cNvPr id="316" name="Google Shape;316;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When your mouse cursor is away from the button, the button is in the initial state. When you hover over it you introduce the end state, the hover state, causing the transition of the color smoothly fading from white to black to occur.</a:t>
            </a:r>
            <a:endParaRPr sz="1400"/>
          </a:p>
          <a:p>
            <a:pPr indent="0" lvl="0" marL="0" rtl="0" algn="l">
              <a:spcBef>
                <a:spcPts val="1200"/>
              </a:spcBef>
              <a:spcAft>
                <a:spcPts val="1200"/>
              </a:spcAft>
              <a:buNone/>
            </a:pPr>
            <a:r>
              <a:rPr lang="en" sz="1400"/>
              <a:t>This was achieved using the transition property, which is actually a shorthand property for transition-property, transition-duration, transition-timing-function and transition-delay.</a:t>
            </a:r>
            <a:endParaRPr sz="1400"/>
          </a:p>
        </p:txBody>
      </p:sp>
      <p:pic>
        <p:nvPicPr>
          <p:cNvPr id="317" name="Google Shape;317;p50"/>
          <p:cNvPicPr preferRelativeResize="0"/>
          <p:nvPr/>
        </p:nvPicPr>
        <p:blipFill>
          <a:blip r:embed="rId3">
            <a:alphaModFix/>
          </a:blip>
          <a:stretch>
            <a:fillRect/>
          </a:stretch>
        </p:blipFill>
        <p:spPr>
          <a:xfrm>
            <a:off x="1132850" y="3254125"/>
            <a:ext cx="6878299" cy="1762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Transitions</a:t>
            </a:r>
            <a:endParaRPr/>
          </a:p>
        </p:txBody>
      </p:sp>
      <p:sp>
        <p:nvSpPr>
          <p:cNvPr id="323" name="Google Shape;323;p5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
              <a:t>transition-property</a:t>
            </a:r>
            <a:r>
              <a:rPr lang="en"/>
              <a:t> - This determines what CSS property will be transitioned. In this case it is the background-color.</a:t>
            </a:r>
            <a:endParaRPr/>
          </a:p>
          <a:p>
            <a:pPr indent="-334327" lvl="0" marL="457200" rtl="0" algn="l">
              <a:spcBef>
                <a:spcPts val="0"/>
              </a:spcBef>
              <a:spcAft>
                <a:spcPts val="0"/>
              </a:spcAft>
              <a:buSzPct val="100000"/>
              <a:buChar char="●"/>
            </a:pPr>
            <a:r>
              <a:rPr b="1" lang="en"/>
              <a:t>transition-duration</a:t>
            </a:r>
            <a:r>
              <a:rPr lang="en"/>
              <a:t> - This determines the duration that the transition will occur over.</a:t>
            </a:r>
            <a:r>
              <a:rPr lang="en"/>
              <a:t> </a:t>
            </a:r>
            <a:r>
              <a:rPr lang="en"/>
              <a:t>In this case the color change will gradually happen over 1 second.</a:t>
            </a:r>
            <a:endParaRPr/>
          </a:p>
          <a:p>
            <a:pPr indent="-334327" lvl="0" marL="457200" rtl="0" algn="l">
              <a:spcBef>
                <a:spcPts val="0"/>
              </a:spcBef>
              <a:spcAft>
                <a:spcPts val="0"/>
              </a:spcAft>
              <a:buSzPct val="100000"/>
              <a:buChar char="●"/>
            </a:pPr>
            <a:r>
              <a:rPr b="1" lang="en"/>
              <a:t>transition-timing-function</a:t>
            </a:r>
            <a:r>
              <a:rPr lang="en"/>
              <a:t> - This lets us change the speed of the transition over the course of its duration. Here it will ease-out, meaning the color change will be faster at the start than at the end of the transition.</a:t>
            </a:r>
            <a:endParaRPr/>
          </a:p>
          <a:p>
            <a:pPr indent="-334327" lvl="0" marL="457200" rtl="0" algn="l">
              <a:spcBef>
                <a:spcPts val="0"/>
              </a:spcBef>
              <a:spcAft>
                <a:spcPts val="0"/>
              </a:spcAft>
              <a:buSzPct val="100000"/>
              <a:buChar char="●"/>
            </a:pPr>
            <a:r>
              <a:rPr b="1" lang="en"/>
              <a:t>transition-delay</a:t>
            </a:r>
            <a:r>
              <a:rPr lang="en"/>
              <a:t> - This determines the delay at which the transition will start. In this case, the color change starts a quarter of a second after the cursor rests on the button.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this!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about </a:t>
            </a:r>
            <a:r>
              <a:rPr lang="en" u="sng">
                <a:solidFill>
                  <a:schemeClr val="hlink"/>
                </a:solidFill>
                <a:hlinkClick r:id="rId3"/>
              </a:rPr>
              <a:t>CSS Transitions</a:t>
            </a:r>
            <a:r>
              <a:rPr lang="en"/>
              <a:t>, stop at the Javascript section.</a:t>
            </a:r>
            <a:endParaRPr/>
          </a:p>
        </p:txBody>
      </p:sp>
      <p:pic>
        <p:nvPicPr>
          <p:cNvPr id="76" name="Google Shape;76;p16">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77" name="Google Shape;77;p16">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Transitions</a:t>
            </a:r>
            <a:endParaRPr/>
          </a:p>
        </p:txBody>
      </p:sp>
      <p:sp>
        <p:nvSpPr>
          <p:cNvPr id="329" name="Google Shape;329;p5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shorthand property looks like this:</a:t>
            </a:r>
            <a:endParaRPr/>
          </a:p>
        </p:txBody>
      </p:sp>
      <p:pic>
        <p:nvPicPr>
          <p:cNvPr id="330" name="Google Shape;330;p52"/>
          <p:cNvPicPr preferRelativeResize="0"/>
          <p:nvPr/>
        </p:nvPicPr>
        <p:blipFill>
          <a:blip r:embed="rId3">
            <a:alphaModFix/>
          </a:blip>
          <a:stretch>
            <a:fillRect/>
          </a:stretch>
        </p:blipFill>
        <p:spPr>
          <a:xfrm>
            <a:off x="571500" y="1959025"/>
            <a:ext cx="8001000" cy="2609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endParaRPr/>
          </a:p>
        </p:txBody>
      </p:sp>
      <p:sp>
        <p:nvSpPr>
          <p:cNvPr id="336" name="Google Shape;336;p5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Generally, keeping your CSS transitions performant will not be an issue. However there are a couple of things you need to keep in mind.</a:t>
            </a:r>
            <a:endParaRPr sz="1400"/>
          </a:p>
          <a:p>
            <a:pPr indent="0" lvl="0" marL="0" rtl="0" algn="l">
              <a:spcBef>
                <a:spcPts val="1200"/>
              </a:spcBef>
              <a:spcAft>
                <a:spcPts val="1200"/>
              </a:spcAft>
              <a:buNone/>
            </a:pPr>
            <a:r>
              <a:rPr lang="en" sz="1400"/>
              <a:t>The first is the “stacking context”. Basically, a stacking context is formed when certain element scenarios are in place. A relevant scenario for us would be to transition a transform property like below:</a:t>
            </a:r>
            <a:endParaRPr sz="1400"/>
          </a:p>
        </p:txBody>
      </p:sp>
      <p:pic>
        <p:nvPicPr>
          <p:cNvPr id="337" name="Google Shape;337;p53"/>
          <p:cNvPicPr preferRelativeResize="0"/>
          <p:nvPr/>
        </p:nvPicPr>
        <p:blipFill>
          <a:blip r:embed="rId3">
            <a:alphaModFix/>
          </a:blip>
          <a:stretch>
            <a:fillRect/>
          </a:stretch>
        </p:blipFill>
        <p:spPr>
          <a:xfrm>
            <a:off x="1453185" y="2805172"/>
            <a:ext cx="6237626" cy="1936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endParaRPr/>
          </a:p>
        </p:txBody>
      </p:sp>
      <p:sp>
        <p:nvSpPr>
          <p:cNvPr id="343" name="Google Shape;343;p5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This has created a stacking context. If we were to make a bunch more stacking contexts through various other means then, when it comes to rendering our initial transform, we would repaint not only our div element but also every element that is stacked on top of it in the stack context. If left unchecked, this can cause your once buttery-smooth transition to become slow and rough.</a:t>
            </a:r>
            <a:endParaRPr/>
          </a:p>
          <a:p>
            <a:pPr indent="0" lvl="0" marL="0" rtl="0" algn="l">
              <a:spcBef>
                <a:spcPts val="1200"/>
              </a:spcBef>
              <a:spcAft>
                <a:spcPts val="0"/>
              </a:spcAft>
              <a:buNone/>
            </a:pPr>
            <a:r>
              <a:rPr lang="en"/>
              <a:t>The second thing to keep in mind is that you should keep your animations to only affecting opacity and transform if you want absolute best performance for animations on your web page. Yes, our first example above only carried out a simple background-color change, but even that was an expensive operation in itself.</a:t>
            </a:r>
            <a:endParaRPr/>
          </a:p>
          <a:p>
            <a:pPr indent="0" lvl="0" marL="0" rtl="0" algn="l">
              <a:spcBef>
                <a:spcPts val="1200"/>
              </a:spcBef>
              <a:spcAft>
                <a:spcPts val="1200"/>
              </a:spcAft>
              <a:buNone/>
            </a:pPr>
            <a:r>
              <a:rPr lang="en"/>
              <a:t>What’s important is that you have a solid understanding of these concepts and can apply them when necessary because hey, if you need to turn a button into a rainbow when it’s hovered over, you better be able to transition that rainbow!</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a:t>
            </a:r>
            <a:endParaRPr/>
          </a:p>
        </p:txBody>
      </p:sp>
      <p:sp>
        <p:nvSpPr>
          <p:cNvPr id="349" name="Google Shape;349;p5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the MDN article for </a:t>
            </a:r>
            <a:r>
              <a:rPr lang="en" u="sng">
                <a:solidFill>
                  <a:schemeClr val="hlink"/>
                </a:solidFill>
                <a:hlinkClick r:id="rId3"/>
              </a:rPr>
              <a:t>using CSS transitions</a:t>
            </a:r>
            <a:r>
              <a:rPr lang="en"/>
              <a:t>, including the links in the </a:t>
            </a:r>
            <a:r>
              <a:rPr lang="en" u="sng">
                <a:solidFill>
                  <a:schemeClr val="hlink"/>
                </a:solidFill>
                <a:hlinkClick r:id="rId4"/>
              </a:rPr>
              <a:t>Defining transitions</a:t>
            </a:r>
            <a:r>
              <a:rPr lang="en"/>
              <a:t> section of the article. Make sure you code along with any examples to become familiar with the syntax.</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read</a:t>
            </a:r>
            <a:endParaRPr/>
          </a:p>
        </p:txBody>
      </p:sp>
      <p:sp>
        <p:nvSpPr>
          <p:cNvPr id="355" name="Google Shape;355;p5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the MDN article about the </a:t>
            </a:r>
            <a:r>
              <a:rPr lang="en" u="sng">
                <a:solidFill>
                  <a:schemeClr val="hlink"/>
                </a:solidFill>
                <a:hlinkClick r:id="rId3"/>
              </a:rPr>
              <a:t>stacking context</a:t>
            </a:r>
            <a:r>
              <a:rPr lang="en"/>
              <a:t> for a deeper understanding.</a:t>
            </a:r>
            <a:endParaRPr/>
          </a:p>
        </p:txBody>
      </p:sp>
      <p:pic>
        <p:nvPicPr>
          <p:cNvPr id="356" name="Google Shape;356;p56">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57" name="Google Shape;357;p56">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a:t>
            </a:r>
            <a:endParaRPr/>
          </a:p>
        </p:txBody>
      </p:sp>
      <p:sp>
        <p:nvSpPr>
          <p:cNvPr id="363" name="Google Shape;363;p5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Learn some handy hints on how to create performant CSS animations by reading </a:t>
            </a:r>
            <a:r>
              <a:rPr lang="en" u="sng">
                <a:solidFill>
                  <a:schemeClr val="hlink"/>
                </a:solidFill>
                <a:hlinkClick r:id="rId3"/>
              </a:rPr>
              <a:t>this article</a:t>
            </a:r>
            <a:r>
              <a:rPr lang="en"/>
              <a:t> and check out the link it provides to </a:t>
            </a:r>
            <a:r>
              <a:rPr lang="en" u="sng">
                <a:solidFill>
                  <a:schemeClr val="hlink"/>
                </a:solidFill>
                <a:hlinkClick r:id="rId4"/>
              </a:rPr>
              <a:t>CSS Triggers</a:t>
            </a:r>
            <a:r>
              <a:rPr lang="en"/>
              <a:t> to see how an animatable CSS property may affect others. Look at the difference between the background-color and transform properties, for example.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Are all CSS properties animatable?</a:t>
            </a:r>
            <a:endParaRPr/>
          </a:p>
        </p:txBody>
      </p:sp>
      <p:pic>
        <p:nvPicPr>
          <p:cNvPr id="374" name="Google Shape;374;p5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75" name="Google Shape;375;p5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the long and short-hand notations for transitions?</a:t>
            </a:r>
            <a:endParaRPr/>
          </a:p>
        </p:txBody>
      </p:sp>
      <p:pic>
        <p:nvPicPr>
          <p:cNvPr id="381" name="Google Shape;381;p6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82" name="Google Shape;382;p6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Why do you need to keep an eye on repaints?</a:t>
            </a:r>
            <a:endParaRPr/>
          </a:p>
        </p:txBody>
      </p:sp>
      <p:pic>
        <p:nvPicPr>
          <p:cNvPr id="388" name="Google Shape;388;p6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89" name="Google Shape;389;p6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Peruse</a:t>
            </a:r>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Peruse through these </a:t>
            </a:r>
            <a:r>
              <a:rPr lang="en" u="sng">
                <a:solidFill>
                  <a:schemeClr val="hlink"/>
                </a:solidFill>
                <a:hlinkClick r:id="rId3"/>
              </a:rPr>
              <a:t>CSS Animated Loading Icons</a:t>
            </a:r>
            <a:r>
              <a:rPr lang="en"/>
              <a:t> for some animation inspiration.</a:t>
            </a:r>
            <a:endParaRPr/>
          </a:p>
        </p:txBody>
      </p:sp>
      <p:pic>
        <p:nvPicPr>
          <p:cNvPr id="84" name="Google Shape;84;p1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85" name="Google Shape;85;p17">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395" name="Google Shape;395;p6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can learn how to catch and debug repaint issues with this great article from </a:t>
            </a:r>
            <a:r>
              <a:rPr lang="en" u="sng">
                <a:solidFill>
                  <a:schemeClr val="hlink"/>
                </a:solidFill>
                <a:hlinkClick r:id="rId3"/>
              </a:rPr>
              <a:t>Dzhavat Ushev</a:t>
            </a:r>
            <a:r>
              <a:rPr lang="en"/>
              <a:t>.</a:t>
            </a:r>
            <a:endParaRPr/>
          </a:p>
          <a:p>
            <a:pPr indent="-342900" lvl="0" marL="457200" rtl="0" algn="l">
              <a:spcBef>
                <a:spcPts val="0"/>
              </a:spcBef>
              <a:spcAft>
                <a:spcPts val="0"/>
              </a:spcAft>
              <a:buSzPts val="1800"/>
              <a:buChar char="●"/>
            </a:pPr>
            <a:r>
              <a:rPr lang="en"/>
              <a:t>You can play around with the </a:t>
            </a:r>
            <a:r>
              <a:rPr lang="en" u="sng">
                <a:solidFill>
                  <a:schemeClr val="hlink"/>
                </a:solidFill>
                <a:hlinkClick r:id="rId4"/>
              </a:rPr>
              <a:t>CSS Cubic Bezier Generator</a:t>
            </a:r>
            <a:r>
              <a:rPr lang="en"/>
              <a:t> to not only view how the cubic-bezier value works in an editable demo, but also to compare the different transition-timing-function values side by side.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KeyFrames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406" name="Google Shape;406;p6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let’s explore CSS animations using keyframes. This will expand upon your encounter with CSS transitions and delve into the differences between them.</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412" name="Google Shape;412;p6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differences between CSS transitions and CSS animations</a:t>
            </a:r>
            <a:endParaRPr/>
          </a:p>
          <a:p>
            <a:pPr indent="-342900" lvl="0" marL="457200" rtl="0" algn="l">
              <a:spcBef>
                <a:spcPts val="0"/>
              </a:spcBef>
              <a:spcAft>
                <a:spcPts val="0"/>
              </a:spcAft>
              <a:buSzPts val="1800"/>
              <a:buChar char="●"/>
            </a:pPr>
            <a:r>
              <a:rPr lang="en"/>
              <a:t>How to configure animation sub-properties</a:t>
            </a:r>
            <a:endParaRPr/>
          </a:p>
          <a:p>
            <a:pPr indent="-342900" lvl="0" marL="457200" rtl="0" algn="l">
              <a:spcBef>
                <a:spcPts val="0"/>
              </a:spcBef>
              <a:spcAft>
                <a:spcPts val="0"/>
              </a:spcAft>
              <a:buSzPts val="1800"/>
              <a:buChar char="●"/>
            </a:pPr>
            <a:r>
              <a:rPr lang="en"/>
              <a:t>How to sequence an animation using keyframes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Animations vs </a:t>
            </a:r>
            <a:r>
              <a:rPr lang="en"/>
              <a:t>Transitions</a:t>
            </a:r>
            <a:endParaRPr/>
          </a:p>
        </p:txBody>
      </p:sp>
      <p:sp>
        <p:nvSpPr>
          <p:cNvPr id="418" name="Google Shape;418;p6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Animations let you animate elements from one style configuration to another. Does this sound familiar? You wouldn’t be wrong for thinking, “Well, what’s the point in learning animations if they are basically the same as transitions?”, but animations greatly expand on some capabilities that transitions simply do not have. A few of the differences include: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Animations vs </a:t>
            </a:r>
            <a:r>
              <a:rPr lang="en"/>
              <a:t>Transitions</a:t>
            </a:r>
            <a:endParaRPr/>
          </a:p>
        </p:txBody>
      </p:sp>
      <p:sp>
        <p:nvSpPr>
          <p:cNvPr id="424" name="Google Shape;424;p6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Transitions were designed to animate an element from one state to another. They can loop, but they weren’t designed for that. Animations, on the other hand, were designed with the purpose of explicitly enabling loops.</a:t>
            </a:r>
            <a:endParaRPr/>
          </a:p>
          <a:p>
            <a:pPr indent="-317182" lvl="0" marL="457200" rtl="0" algn="l">
              <a:spcBef>
                <a:spcPts val="0"/>
              </a:spcBef>
              <a:spcAft>
                <a:spcPts val="0"/>
              </a:spcAft>
              <a:buSzPct val="100000"/>
              <a:buChar char="●"/>
            </a:pPr>
            <a:r>
              <a:rPr lang="en"/>
              <a:t>Transitions need a trigger, such as the use of pseudo-classes like :hover or :focus, or by adding/removing a class via JavaScript. Animations, on the other hand, do not need such a trigger. Once you have your elements in place and CSS defined, an animation will start running immediately if that’s what you told it to do.</a:t>
            </a:r>
            <a:endParaRPr/>
          </a:p>
          <a:p>
            <a:pPr indent="-317182" lvl="0" marL="457200" rtl="0" algn="l">
              <a:spcBef>
                <a:spcPts val="0"/>
              </a:spcBef>
              <a:spcAft>
                <a:spcPts val="0"/>
              </a:spcAft>
              <a:buSzPct val="100000"/>
              <a:buChar char="●"/>
            </a:pPr>
            <a:r>
              <a:rPr lang="en"/>
              <a:t>Transitions are not as flexible as using animations. When you define a transition, imagine you are sending that element on a journey in a straight line from point A to point B. Yes, the transition-timing-function can add some variation to the timing of this change, but it doesn’t compare to the amount of flexibility added by using animations.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Animations vs </a:t>
            </a:r>
            <a:r>
              <a:rPr lang="en"/>
              <a:t>Transitions</a:t>
            </a:r>
            <a:endParaRPr/>
          </a:p>
        </p:txBody>
      </p:sp>
      <p:sp>
        <p:nvSpPr>
          <p:cNvPr id="430" name="Google Shape;430;p6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in all, both animations and transitions have their use, so in addition to considering the above differences you should also use your best judgement. For example, if you need to change the opacity of an element when it is active then an animation would be overkill, but if you need to carry out something more complicated, animations will provide you with the tools you need.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Animation Properties</a:t>
            </a:r>
            <a:endParaRPr/>
          </a:p>
        </p:txBody>
      </p:sp>
      <p:sp>
        <p:nvSpPr>
          <p:cNvPr id="436" name="Google Shape;436;p6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Let’s see an animation in action to see what we’ve been talking about.</a:t>
            </a:r>
            <a:endParaRPr sz="1400"/>
          </a:p>
          <a:p>
            <a:pPr indent="0" lvl="0" marL="0" rtl="0" algn="l">
              <a:spcBef>
                <a:spcPts val="1200"/>
              </a:spcBef>
              <a:spcAft>
                <a:spcPts val="1200"/>
              </a:spcAft>
              <a:buNone/>
            </a:pPr>
            <a:r>
              <a:rPr lang="en" sz="1400"/>
              <a:t>Note how the animation is already running and how it keeps repeating itself. We’ll cover that @keyframes rule at the bottom of our example in a bit, so for now focus on the actual animation properties used in the example above:</a:t>
            </a:r>
            <a:endParaRPr sz="1400"/>
          </a:p>
        </p:txBody>
      </p:sp>
      <p:pic>
        <p:nvPicPr>
          <p:cNvPr id="437" name="Google Shape;437;p6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38" name="Google Shape;438;p6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69"/>
          <p:cNvPicPr preferRelativeResize="0"/>
          <p:nvPr/>
        </p:nvPicPr>
        <p:blipFill>
          <a:blip r:embed="rId6">
            <a:alphaModFix/>
          </a:blip>
          <a:stretch>
            <a:fillRect/>
          </a:stretch>
        </p:blipFill>
        <p:spPr>
          <a:xfrm>
            <a:off x="613775" y="2523613"/>
            <a:ext cx="8020050" cy="21240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Animation Properties</a:t>
            </a:r>
            <a:endParaRPr/>
          </a:p>
        </p:txBody>
      </p:sp>
      <p:sp>
        <p:nvSpPr>
          <p:cNvPr id="445" name="Google Shape;445;p7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This is known as the configuration stage where we define our animation properties on the #ball element, and it is only the first half of defining an animation. In our example we have:</a:t>
            </a:r>
            <a:endParaRPr/>
          </a:p>
          <a:p>
            <a:pPr indent="-308610" lvl="0" marL="457200" rtl="0" algn="l">
              <a:spcBef>
                <a:spcPts val="1200"/>
              </a:spcBef>
              <a:spcAft>
                <a:spcPts val="0"/>
              </a:spcAft>
              <a:buSzPct val="100000"/>
              <a:buChar char="●"/>
            </a:pPr>
            <a:r>
              <a:rPr lang="en"/>
              <a:t>An animation-duration of two seconds. This means that it will take two seconds for the #ball element to complete one animation cycle.</a:t>
            </a:r>
            <a:endParaRPr/>
          </a:p>
          <a:p>
            <a:pPr indent="-308610" lvl="0" marL="457200" rtl="0" algn="l">
              <a:spcBef>
                <a:spcPts val="0"/>
              </a:spcBef>
              <a:spcAft>
                <a:spcPts val="0"/>
              </a:spcAft>
              <a:buSzPct val="100000"/>
              <a:buChar char="●"/>
            </a:pPr>
            <a:r>
              <a:rPr lang="en"/>
              <a:t>Defined the animation-name to be “change-color” which is essential for the @keyframes section coming up next. This is just a custom name that is not a particular CSS value. We could have called it “pineapples” if we so wished, but for our purposes “change-color” suits well.</a:t>
            </a:r>
            <a:endParaRPr/>
          </a:p>
          <a:p>
            <a:pPr indent="-308610" lvl="0" marL="457200" rtl="0" algn="l">
              <a:spcBef>
                <a:spcPts val="0"/>
              </a:spcBef>
              <a:spcAft>
                <a:spcPts val="0"/>
              </a:spcAft>
              <a:buSzPct val="100000"/>
              <a:buChar char="●"/>
            </a:pPr>
            <a:r>
              <a:rPr lang="en"/>
              <a:t>Set the animation-iteration-count to infinite, which means this animation will run forever. You could set this to 1, 2, or as many iterations as you wish.</a:t>
            </a:r>
            <a:endParaRPr/>
          </a:p>
          <a:p>
            <a:pPr indent="-308610" lvl="0" marL="457200" rtl="0" algn="l">
              <a:spcBef>
                <a:spcPts val="0"/>
              </a:spcBef>
              <a:spcAft>
                <a:spcPts val="0"/>
              </a:spcAft>
              <a:buSzPct val="100000"/>
              <a:buChar char="●"/>
            </a:pPr>
            <a:r>
              <a:rPr lang="en"/>
              <a:t>Set the animation-direction to alternate. This property decides if our animation should alternate direction on the completion of one cycle, or reset to the start point and repeat itself. Here it means that the #ball will smoothly change back to it’s original color instead of “jumping” straight back to red.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Keyframes</a:t>
            </a:r>
            <a:endParaRPr/>
          </a:p>
        </p:txBody>
      </p:sp>
      <p:sp>
        <p:nvSpPr>
          <p:cNvPr id="451" name="Google Shape;451;p7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it’s time to tackle the second half of our animation definition by exploring the @keyframes at-rule.</a:t>
            </a:r>
            <a:endParaRPr/>
          </a:p>
          <a:p>
            <a:pPr indent="0" lvl="0" marL="0" rtl="0" algn="l">
              <a:spcBef>
                <a:spcPts val="1200"/>
              </a:spcBef>
              <a:spcAft>
                <a:spcPts val="1200"/>
              </a:spcAft>
              <a:buNone/>
            </a:pPr>
            <a:r>
              <a:t/>
            </a:r>
            <a:endParaRPr/>
          </a:p>
        </p:txBody>
      </p:sp>
      <p:pic>
        <p:nvPicPr>
          <p:cNvPr id="452" name="Google Shape;452;p71"/>
          <p:cNvPicPr preferRelativeResize="0"/>
          <p:nvPr/>
        </p:nvPicPr>
        <p:blipFill>
          <a:blip r:embed="rId3">
            <a:alphaModFix/>
          </a:blip>
          <a:stretch>
            <a:fillRect/>
          </a:stretch>
        </p:blipFill>
        <p:spPr>
          <a:xfrm>
            <a:off x="585788" y="2263338"/>
            <a:ext cx="7972425" cy="246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Glance</a:t>
            </a:r>
            <a:endParaRPr/>
          </a:p>
        </p:txBody>
      </p:sp>
      <p:sp>
        <p:nvSpPr>
          <p:cNvPr id="91" name="Google Shape;91;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Glance at </a:t>
            </a:r>
            <a:r>
              <a:rPr lang="en" u="sng">
                <a:solidFill>
                  <a:schemeClr val="hlink"/>
                </a:solidFill>
                <a:hlinkClick r:id="rId3"/>
              </a:rPr>
              <a:t>canIuse</a:t>
            </a:r>
            <a:r>
              <a:rPr lang="en"/>
              <a:t>, a compatibility table for various elements in CSS and HTML5.</a:t>
            </a:r>
            <a:endParaRPr/>
          </a:p>
        </p:txBody>
      </p:sp>
      <p:pic>
        <p:nvPicPr>
          <p:cNvPr id="92" name="Google Shape;92;p1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93" name="Google Shape;93;p1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Keyframes</a:t>
            </a:r>
            <a:endParaRPr/>
          </a:p>
        </p:txBody>
      </p:sp>
      <p:sp>
        <p:nvSpPr>
          <p:cNvPr id="458" name="Google Shape;458;p7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@keyframes at-rule references the ‘change-color’ name we defined earlier. Then, we use the from and to properties to change the background-color of #ball from red to green.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It’s important to know that keyframes use a percentage to indicate the times for an animation to take place and that the from and to statements are actually aliases for 0% and 100%, respectively. You can read from/0% as meaning ‘at zero seconds’ and to/100% as ‘at 2 seconds’ according to our animation-duration in our example from above. There is no hard and fast rule on whether or not you should use from/to or 0%/100%. Just pick a style and be consistent with it.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Keyframes</a:t>
            </a:r>
            <a:endParaRPr/>
          </a:p>
        </p:txBody>
      </p:sp>
      <p:sp>
        <p:nvSpPr>
          <p:cNvPr id="464" name="Google Shape;464;p7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@keyframes at-rule also defines one animation cycle. So if we were to change our animation-iteration-count from earlier to 2 then the ball would change its background-color from red to green, then from green to red, and then the animation would stop. Be careful not to think of one iteration as a complete loop, but rather a single cycle from beginning to end (or end to beginning when alternating the direction).</a:t>
            </a:r>
            <a:endParaRPr/>
          </a:p>
          <a:p>
            <a:pPr indent="0" lvl="0" marL="0" rtl="0" algn="l">
              <a:spcBef>
                <a:spcPts val="1200"/>
              </a:spcBef>
              <a:spcAft>
                <a:spcPts val="1200"/>
              </a:spcAft>
              <a:buNone/>
            </a:pPr>
            <a:r>
              <a:rPr lang="en"/>
              <a:t>Now it’s time to introduce the shorthand notation for our animation properties and glimpse a little into the added flexibility of the keyframe notation. Check out the live example below then have a look at the notation.</a:t>
            </a:r>
            <a:endParaRPr/>
          </a:p>
        </p:txBody>
      </p:sp>
      <p:pic>
        <p:nvPicPr>
          <p:cNvPr id="465" name="Google Shape;465;p7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66" name="Google Shape;466;p7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Keyframes</a:t>
            </a:r>
            <a:endParaRPr/>
          </a:p>
        </p:txBody>
      </p:sp>
      <p:sp>
        <p:nvSpPr>
          <p:cNvPr id="472" name="Google Shape;472;p7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3" name="Google Shape;473;p74"/>
          <p:cNvPicPr preferRelativeResize="0"/>
          <p:nvPr/>
        </p:nvPicPr>
        <p:blipFill>
          <a:blip r:embed="rId3">
            <a:alphaModFix/>
          </a:blip>
          <a:stretch>
            <a:fillRect/>
          </a:stretch>
        </p:blipFill>
        <p:spPr>
          <a:xfrm>
            <a:off x="1408350" y="884000"/>
            <a:ext cx="6327301" cy="41632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Keyframes</a:t>
            </a:r>
            <a:endParaRPr/>
          </a:p>
        </p:txBody>
      </p:sp>
      <p:sp>
        <p:nvSpPr>
          <p:cNvPr id="479" name="Google Shape;479;p7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Here we added another keyframe for when the animation-duration is at 50%, or 1 second. This means as well as the background-color changing to an additional value, we have also specified that the ball double in size. Just be aware that additional keyframes are always defined in percentages. Only the 0%/100% values may use the from/to alias.</a:t>
            </a:r>
            <a:endParaRPr/>
          </a:p>
          <a:p>
            <a:pPr indent="0" lvl="0" marL="0" rtl="0" algn="l">
              <a:spcBef>
                <a:spcPts val="1200"/>
              </a:spcBef>
              <a:spcAft>
                <a:spcPts val="1200"/>
              </a:spcAft>
              <a:buNone/>
            </a:pPr>
            <a:r>
              <a:rPr lang="en"/>
              <a:t>Hopefully this gives you a glimpse into the power the @keyframes syntax provides to you when it comes to controlling the animation of an element’s properties. You can add keyframes whenever you want, control whatever CSS-animatable properties you want, and have the control to add some real creative flair to your website elements.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485" name="Google Shape;485;p7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Code along with the the MDN article for </a:t>
            </a:r>
            <a:r>
              <a:rPr lang="en" u="sng">
                <a:solidFill>
                  <a:schemeClr val="hlink"/>
                </a:solidFill>
                <a:hlinkClick r:id="rId3"/>
              </a:rPr>
              <a:t>using CSS animations</a:t>
            </a:r>
            <a:r>
              <a:rPr lang="en"/>
              <a:t>.</a:t>
            </a:r>
            <a:endParaRPr/>
          </a:p>
        </p:txBody>
      </p:sp>
      <p:pic>
        <p:nvPicPr>
          <p:cNvPr id="486" name="Google Shape;486;p76">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87" name="Google Shape;487;p76">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a:t>
            </a:r>
            <a:endParaRPr/>
          </a:p>
        </p:txBody>
      </p:sp>
      <p:sp>
        <p:nvSpPr>
          <p:cNvPr id="493" name="Google Shape;493;p7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the </a:t>
            </a:r>
            <a:r>
              <a:rPr lang="en" u="sng">
                <a:solidFill>
                  <a:schemeClr val="hlink"/>
                </a:solidFill>
                <a:hlinkClick r:id="rId3"/>
              </a:rPr>
              <a:t>@keyframes reference</a:t>
            </a:r>
            <a:r>
              <a:rPr lang="en"/>
              <a:t> to gain a deeper understanding of how keyframes are implemented.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8"/>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endParaRPr/>
          </a:p>
        </p:txBody>
      </p:sp>
      <p:sp>
        <p:nvSpPr>
          <p:cNvPr id="499" name="Google Shape;499;p78"/>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button-hover</a:t>
            </a:r>
            <a:endParaRPr/>
          </a:p>
          <a:p>
            <a:pPr indent="0" lvl="0" marL="0" rtl="0" algn="ctr">
              <a:spcBef>
                <a:spcPts val="0"/>
              </a:spcBef>
              <a:spcAft>
                <a:spcPts val="0"/>
              </a:spcAft>
              <a:buNone/>
            </a:pPr>
            <a:r>
              <a:rPr lang="en"/>
              <a:t>drop-down</a:t>
            </a:r>
            <a:endParaRPr/>
          </a:p>
          <a:p>
            <a:pPr indent="0" lvl="0" marL="0" rtl="0" algn="ctr">
              <a:spcBef>
                <a:spcPts val="0"/>
              </a:spcBef>
              <a:spcAft>
                <a:spcPts val="0"/>
              </a:spcAft>
              <a:buNone/>
            </a:pPr>
            <a:r>
              <a:rPr lang="en"/>
              <a:t>pop-up</a:t>
            </a:r>
            <a:endParaRPr/>
          </a:p>
        </p:txBody>
      </p:sp>
      <p:sp>
        <p:nvSpPr>
          <p:cNvPr id="500" name="Google Shape;500;p7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Now let’s make some cool animations! Go to the CSS exercises repository and do the exercises in the ‘animation’ folder in this order:</a:t>
            </a:r>
            <a:endParaRPr/>
          </a:p>
          <a:p>
            <a:pPr indent="-342900" lvl="0" marL="457200" rtl="0" algn="l">
              <a:spcBef>
                <a:spcPts val="1200"/>
              </a:spcBef>
              <a:spcAft>
                <a:spcPts val="0"/>
              </a:spcAft>
              <a:buSzPts val="1800"/>
              <a:buChar char="●"/>
            </a:pPr>
            <a:r>
              <a:rPr lang="en"/>
              <a:t>button-hover</a:t>
            </a:r>
            <a:endParaRPr/>
          </a:p>
          <a:p>
            <a:pPr indent="-342900" lvl="0" marL="457200" rtl="0" algn="l">
              <a:spcBef>
                <a:spcPts val="0"/>
              </a:spcBef>
              <a:spcAft>
                <a:spcPts val="0"/>
              </a:spcAft>
              <a:buSzPts val="1800"/>
              <a:buChar char="●"/>
            </a:pPr>
            <a:r>
              <a:rPr lang="en"/>
              <a:t>drop-down</a:t>
            </a:r>
            <a:endParaRPr/>
          </a:p>
          <a:p>
            <a:pPr indent="-342900" lvl="0" marL="457200" rtl="0" algn="l">
              <a:spcBef>
                <a:spcPts val="0"/>
              </a:spcBef>
              <a:spcAft>
                <a:spcPts val="0"/>
              </a:spcAft>
              <a:buSzPts val="1800"/>
              <a:buChar char="●"/>
            </a:pPr>
            <a:r>
              <a:rPr lang="en"/>
              <a:t>pop-up</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the long and short-hand notations for CSS animations?</a:t>
            </a:r>
            <a:endParaRPr/>
          </a:p>
        </p:txBody>
      </p:sp>
      <p:pic>
        <p:nvPicPr>
          <p:cNvPr id="511" name="Google Shape;511;p8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12" name="Google Shape;512;p8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When would you use an animation over a transition (and vice versa)?</a:t>
            </a:r>
            <a:endParaRPr/>
          </a:p>
        </p:txBody>
      </p:sp>
      <p:pic>
        <p:nvPicPr>
          <p:cNvPr id="518" name="Google Shape;518;p8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19" name="Google Shape;519;p8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add keyframes to an animation?</a:t>
            </a:r>
            <a:endParaRPr/>
          </a:p>
        </p:txBody>
      </p:sp>
      <p:pic>
        <p:nvPicPr>
          <p:cNvPr id="525" name="Google Shape;525;p8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526" name="Google Shape;526;p8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round corners of a box?</a:t>
            </a:r>
            <a:endParaRPr/>
          </a:p>
        </p:txBody>
      </p:sp>
      <p:pic>
        <p:nvPicPr>
          <p:cNvPr id="104" name="Google Shape;104;p2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5" name="Google Shape;105;p2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rotate an element a specified amount?</a:t>
            </a:r>
            <a:endParaRPr/>
          </a:p>
        </p:txBody>
      </p:sp>
      <p:pic>
        <p:nvPicPr>
          <p:cNvPr id="111" name="Google Shape;111;p2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12" name="Google Shape;112;p2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