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7" name="Shape 17"/>
        <p:cNvGrpSpPr/>
        <p:nvPr/>
      </p:nvGrpSpPr>
      <p:grpSpPr>
        <a:xfrm>
          <a:off x="0" y="0"/>
          <a:ext cx="0" cy="0"/>
          <a:chOff x="0" y="0"/>
          <a:chExt cx="0" cy="0"/>
        </a:xfrm>
      </p:grpSpPr>
      <p:pic>
        <p:nvPicPr>
          <p:cNvPr id="18" name="Google Shape;18;p2"/>
          <p:cNvPicPr preferRelativeResize="0"/>
          <p:nvPr/>
        </p:nvPicPr>
        <p:blipFill rotWithShape="1">
          <a:blip r:embed="rId2">
            <a:alphaModFix/>
          </a:blip>
          <a:srcRect b="0" l="0" r="0" t="0"/>
          <a:stretch/>
        </p:blipFill>
        <p:spPr>
          <a:xfrm>
            <a:off x="0" y="685"/>
            <a:ext cx="9144000" cy="6856629"/>
          </a:xfrm>
          <a:prstGeom prst="rect">
            <a:avLst/>
          </a:prstGeom>
          <a:noFill/>
          <a:ln>
            <a:noFill/>
          </a:ln>
        </p:spPr>
      </p:pic>
      <p:sp>
        <p:nvSpPr>
          <p:cNvPr id="19" name="Google Shape;19;p2"/>
          <p:cNvSpPr txBox="1"/>
          <p:nvPr>
            <p:ph idx="1" type="subTitle"/>
          </p:nvPr>
        </p:nvSpPr>
        <p:spPr>
          <a:xfrm>
            <a:off x="5727762" y="4397876"/>
            <a:ext cx="3230218" cy="20484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333333"/>
              </a:buClr>
              <a:buSzPts val="2400"/>
              <a:buNone/>
              <a:defRPr b="0" sz="2400">
                <a:solidFill>
                  <a:srgbClr val="333333"/>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A close up of a sign&#10;&#10;Description automatically generated" id="20" name="Google Shape;20;p2"/>
          <p:cNvPicPr preferRelativeResize="0"/>
          <p:nvPr/>
        </p:nvPicPr>
        <p:blipFill rotWithShape="1">
          <a:blip r:embed="rId3">
            <a:alphaModFix/>
          </a:blip>
          <a:srcRect b="0" l="0" r="0" t="0"/>
          <a:stretch/>
        </p:blipFill>
        <p:spPr>
          <a:xfrm>
            <a:off x="104397" y="5517204"/>
            <a:ext cx="1199683" cy="122753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p:nvPr>
            <p:ph idx="2" type="pic"/>
          </p:nvPr>
        </p:nvSpPr>
        <p:spPr>
          <a:xfrm>
            <a:off x="3887391" y="987426"/>
            <a:ext cx="4629150" cy="4873625"/>
          </a:xfrm>
          <a:prstGeom prst="rect">
            <a:avLst/>
          </a:prstGeom>
          <a:noFill/>
          <a:ln>
            <a:noFill/>
          </a:ln>
        </p:spPr>
      </p:sp>
      <p:sp>
        <p:nvSpPr>
          <p:cNvPr id="81" name="Google Shape;81;p1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atin typeface="Arial"/>
                <a:ea typeface="Arial"/>
                <a:cs typeface="Arial"/>
                <a:sym typeface="Aria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5" name="Google Shape;85;p11"/>
          <p:cNvPicPr preferRelativeResize="0"/>
          <p:nvPr/>
        </p:nvPicPr>
        <p:blipFill rotWithShape="1">
          <a:blip r:embed="rId2">
            <a:alphaModFix/>
          </a:blip>
          <a:srcRect b="0" l="0" r="0" t="0"/>
          <a:stretch/>
        </p:blipFill>
        <p:spPr>
          <a:xfrm>
            <a:off x="104397" y="5531131"/>
            <a:ext cx="1199683" cy="119968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2" name="Google Shape;92;p12"/>
          <p:cNvPicPr preferRelativeResize="0"/>
          <p:nvPr/>
        </p:nvPicPr>
        <p:blipFill rotWithShape="1">
          <a:blip r:embed="rId2">
            <a:alphaModFix/>
          </a:blip>
          <a:srcRect b="0" l="0" r="0" t="0"/>
          <a:stretch/>
        </p:blipFill>
        <p:spPr>
          <a:xfrm>
            <a:off x="104397" y="5531131"/>
            <a:ext cx="1199683" cy="119968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81528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363287"/>
            <a:ext cx="7886700" cy="481367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7" name="Google Shape;27;p3"/>
          <p:cNvPicPr preferRelativeResize="0"/>
          <p:nvPr/>
        </p:nvPicPr>
        <p:blipFill rotWithShape="1">
          <a:blip r:embed="rId2">
            <a:alphaModFix/>
          </a:blip>
          <a:srcRect b="0" l="0" r="0" t="0"/>
          <a:stretch/>
        </p:blipFill>
        <p:spPr>
          <a:xfrm>
            <a:off x="104397" y="5531131"/>
            <a:ext cx="1199683" cy="119968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0" name="Google Shape;40;p5"/>
          <p:cNvPicPr preferRelativeResize="0"/>
          <p:nvPr/>
        </p:nvPicPr>
        <p:blipFill rotWithShape="1">
          <a:blip r:embed="rId2">
            <a:alphaModFix/>
          </a:blip>
          <a:srcRect b="0" l="0" r="0" t="0"/>
          <a:stretch/>
        </p:blipFill>
        <p:spPr>
          <a:xfrm>
            <a:off x="104397" y="5531131"/>
            <a:ext cx="1199683" cy="119968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8" name="Google Shape;48;p6"/>
          <p:cNvPicPr preferRelativeResize="0"/>
          <p:nvPr/>
        </p:nvPicPr>
        <p:blipFill rotWithShape="1">
          <a:blip r:embed="rId2">
            <a:alphaModFix/>
          </a:blip>
          <a:srcRect b="0" l="0" r="0" t="0"/>
          <a:stretch/>
        </p:blipFill>
        <p:spPr>
          <a:xfrm>
            <a:off x="104397" y="5531131"/>
            <a:ext cx="1199683" cy="119968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8" name="Google Shape;58;p7"/>
          <p:cNvPicPr preferRelativeResize="0"/>
          <p:nvPr/>
        </p:nvPicPr>
        <p:blipFill rotWithShape="1">
          <a:blip r:embed="rId2">
            <a:alphaModFix/>
          </a:blip>
          <a:srcRect b="0" l="0" r="0" t="0"/>
          <a:stretch/>
        </p:blipFill>
        <p:spPr>
          <a:xfrm>
            <a:off x="104397" y="5531131"/>
            <a:ext cx="1199683" cy="119968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4" name="Google Shape;64;p8"/>
          <p:cNvPicPr preferRelativeResize="0"/>
          <p:nvPr/>
        </p:nvPicPr>
        <p:blipFill rotWithShape="1">
          <a:blip r:embed="rId2">
            <a:alphaModFix/>
          </a:blip>
          <a:srcRect b="0" l="0" r="0" t="0"/>
          <a:stretch/>
        </p:blipFill>
        <p:spPr>
          <a:xfrm>
            <a:off x="104397" y="5531131"/>
            <a:ext cx="1199683" cy="119968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9" name="Google Shape;69;p9"/>
          <p:cNvPicPr preferRelativeResize="0"/>
          <p:nvPr/>
        </p:nvPicPr>
        <p:blipFill rotWithShape="1">
          <a:blip r:embed="rId2">
            <a:alphaModFix/>
          </a:blip>
          <a:srcRect b="0" l="0" r="0" t="0"/>
          <a:stretch/>
        </p:blipFill>
        <p:spPr>
          <a:xfrm>
            <a:off x="104397" y="5531131"/>
            <a:ext cx="1199683" cy="119968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atin typeface="Arial"/>
                <a:ea typeface="Arial"/>
                <a:cs typeface="Arial"/>
                <a:sym typeface="Arial"/>
              </a:defRPr>
            </a:lvl1pPr>
            <a:lvl2pPr indent="-406400" lvl="1" marL="914400" algn="l">
              <a:lnSpc>
                <a:spcPct val="90000"/>
              </a:lnSpc>
              <a:spcBef>
                <a:spcPts val="500"/>
              </a:spcBef>
              <a:spcAft>
                <a:spcPts val="0"/>
              </a:spcAft>
              <a:buClr>
                <a:schemeClr val="dk1"/>
              </a:buClr>
              <a:buSzPts val="2800"/>
              <a:buChar char="•"/>
              <a:defRPr sz="2800">
                <a:latin typeface="Arial"/>
                <a:ea typeface="Arial"/>
                <a:cs typeface="Arial"/>
                <a:sym typeface="Arial"/>
              </a:defRPr>
            </a:lvl2pPr>
            <a:lvl3pPr indent="-381000" lvl="2" marL="1371600" algn="l">
              <a:lnSpc>
                <a:spcPct val="90000"/>
              </a:lnSpc>
              <a:spcBef>
                <a:spcPts val="500"/>
              </a:spcBef>
              <a:spcAft>
                <a:spcPts val="0"/>
              </a:spcAft>
              <a:buClr>
                <a:schemeClr val="dk1"/>
              </a:buClr>
              <a:buSzPts val="2400"/>
              <a:buChar char="•"/>
              <a:defRPr sz="2400">
                <a:latin typeface="Arial"/>
                <a:ea typeface="Arial"/>
                <a:cs typeface="Arial"/>
                <a:sym typeface="Arial"/>
              </a:defRPr>
            </a:lvl3pPr>
            <a:lvl4pPr indent="-355600" lvl="3" marL="1828800" algn="l">
              <a:lnSpc>
                <a:spcPct val="90000"/>
              </a:lnSpc>
              <a:spcBef>
                <a:spcPts val="500"/>
              </a:spcBef>
              <a:spcAft>
                <a:spcPts val="0"/>
              </a:spcAft>
              <a:buClr>
                <a:schemeClr val="dk1"/>
              </a:buClr>
              <a:buSzPts val="2000"/>
              <a:buChar char="•"/>
              <a:defRPr sz="2000">
                <a:latin typeface="Arial"/>
                <a:ea typeface="Arial"/>
                <a:cs typeface="Arial"/>
                <a:sym typeface="Arial"/>
              </a:defRPr>
            </a:lvl4pPr>
            <a:lvl5pPr indent="-355600" lvl="4" marL="2286000" algn="l">
              <a:lnSpc>
                <a:spcPct val="90000"/>
              </a:lnSpc>
              <a:spcBef>
                <a:spcPts val="500"/>
              </a:spcBef>
              <a:spcAft>
                <a:spcPts val="0"/>
              </a:spcAft>
              <a:buClr>
                <a:schemeClr val="dk1"/>
              </a:buClr>
              <a:buSzPts val="2000"/>
              <a:buChar char="•"/>
              <a:defRPr sz="2000">
                <a:latin typeface="Arial"/>
                <a:ea typeface="Arial"/>
                <a:cs typeface="Arial"/>
                <a:sym typeface="Aria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1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atin typeface="Arial"/>
                <a:ea typeface="Arial"/>
                <a:cs typeface="Arial"/>
                <a:sym typeface="Aria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7" name="Google Shape;77;p10"/>
          <p:cNvPicPr preferRelativeResize="0"/>
          <p:nvPr/>
        </p:nvPicPr>
        <p:blipFill rotWithShape="1">
          <a:blip r:embed="rId2">
            <a:alphaModFix/>
          </a:blip>
          <a:srcRect b="0" l="0" r="0" t="0"/>
          <a:stretch/>
        </p:blipFill>
        <p:spPr>
          <a:xfrm>
            <a:off x="104397" y="5531131"/>
            <a:ext cx="1199683" cy="119968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685"/>
            <a:ext cx="9144000" cy="6856629"/>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104397" y="5531131"/>
            <a:ext cx="1199683" cy="1199683"/>
          </a:xfrm>
          <a:prstGeom prst="rect">
            <a:avLst/>
          </a:prstGeom>
          <a:noFill/>
          <a:ln>
            <a:noFill/>
          </a:ln>
        </p:spPr>
      </p:pic>
      <p:sp>
        <p:nvSpPr>
          <p:cNvPr id="12" name="Google Shape;12;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ppt/slid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ppt/slid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0" Type="http://schemas.openxmlformats.org/officeDocument/2006/relationships/slide" Target="/ppt/slides/slide13.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6.xml"/><Relationship Id="rId4" Type="http://schemas.openxmlformats.org/officeDocument/2006/relationships/slide" Target="/ppt/slides/slide7.xml"/><Relationship Id="rId9" Type="http://schemas.openxmlformats.org/officeDocument/2006/relationships/slide" Target="/ppt/slides/slide12.xml"/><Relationship Id="rId5" Type="http://schemas.openxmlformats.org/officeDocument/2006/relationships/slide" Target="/ppt/slides/slide8.xml"/><Relationship Id="rId6" Type="http://schemas.openxmlformats.org/officeDocument/2006/relationships/slide" Target="/ppt/slides/slide9.xml"/><Relationship Id="rId7" Type="http://schemas.openxmlformats.org/officeDocument/2006/relationships/slide" Target="/ppt/slides/slide10.xml"/><Relationship Id="rId8" Type="http://schemas.openxmlformats.org/officeDocument/2006/relationships/slide" Target="/ppt/slides/slid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5.xml"/><Relationship Id="rId4" Type="http://schemas.openxmlformats.org/officeDocument/2006/relationships/slide" Target="/ppt/slid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nvSpPr>
        <p:spPr>
          <a:xfrm>
            <a:off x="688259" y="4476144"/>
            <a:ext cx="82232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rgbClr val="595959"/>
                </a:solidFill>
                <a:latin typeface="Arial"/>
                <a:ea typeface="Arial"/>
                <a:cs typeface="Arial"/>
                <a:sym typeface="Arial"/>
              </a:rPr>
              <a:t>Scenario - Keyboard Problem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628650" y="365126"/>
            <a:ext cx="7886700" cy="8152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latin typeface="Arial"/>
                <a:ea typeface="Arial"/>
                <a:cs typeface="Arial"/>
                <a:sym typeface="Arial"/>
              </a:rPr>
              <a:t>Incompatible/Damaged USB Port</a:t>
            </a:r>
            <a:endParaRPr/>
          </a:p>
        </p:txBody>
      </p:sp>
      <p:sp>
        <p:nvSpPr>
          <p:cNvPr id="159" name="Google Shape;159;p23"/>
          <p:cNvSpPr txBox="1"/>
          <p:nvPr>
            <p:ph idx="1" type="body"/>
          </p:nvPr>
        </p:nvSpPr>
        <p:spPr>
          <a:xfrm>
            <a:off x="628650" y="1363287"/>
            <a:ext cx="7886700" cy="48136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Arial"/>
                <a:ea typeface="Arial"/>
                <a:cs typeface="Arial"/>
                <a:sym typeface="Arial"/>
              </a:rPr>
              <a:t>You unplug the keyboard and try a different USB Port, it also doesn't work.</a:t>
            </a:r>
            <a:endParaRPr/>
          </a:p>
          <a:p>
            <a:pPr indent="-228600" lvl="0" marL="228600" rtl="0" algn="l">
              <a:lnSpc>
                <a:spcPct val="90000"/>
              </a:lnSpc>
              <a:spcBef>
                <a:spcPts val="1000"/>
              </a:spcBef>
              <a:spcAft>
                <a:spcPts val="0"/>
              </a:spcAft>
              <a:buClr>
                <a:schemeClr val="dk1"/>
              </a:buClr>
              <a:buSzPts val="2800"/>
              <a:buChar char="•"/>
            </a:pPr>
            <a:r>
              <a:rPr lang="en-US">
                <a:latin typeface="Arial"/>
                <a:ea typeface="Arial"/>
                <a:cs typeface="Arial"/>
                <a:sym typeface="Arial"/>
              </a:rPr>
              <a:t>Looking at the USB connector, there appears to be no damage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3"/>
              </a:rPr>
              <a:t>Back to testing theories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628650" y="365126"/>
            <a:ext cx="7886700" cy="8152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Adjust Power Settings</a:t>
            </a:r>
            <a:endParaRPr/>
          </a:p>
        </p:txBody>
      </p:sp>
      <p:sp>
        <p:nvSpPr>
          <p:cNvPr id="165" name="Google Shape;165;p24"/>
          <p:cNvSpPr txBox="1"/>
          <p:nvPr>
            <p:ph idx="1" type="body"/>
          </p:nvPr>
        </p:nvSpPr>
        <p:spPr>
          <a:xfrm>
            <a:off x="628650" y="1363287"/>
            <a:ext cx="7886700" cy="48136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Arial"/>
                <a:ea typeface="Arial"/>
                <a:cs typeface="Arial"/>
                <a:sym typeface="Arial"/>
              </a:rPr>
              <a:t>Windows Power Settings may have disconnected the keyboard and upon wake, kept the keyboard off.</a:t>
            </a:r>
            <a:endParaRPr/>
          </a:p>
          <a:p>
            <a:pPr indent="-228600" lvl="0" marL="228600" rtl="0" algn="l">
              <a:lnSpc>
                <a:spcPct val="90000"/>
              </a:lnSpc>
              <a:spcBef>
                <a:spcPts val="1000"/>
              </a:spcBef>
              <a:spcAft>
                <a:spcPts val="0"/>
              </a:spcAft>
              <a:buClr>
                <a:schemeClr val="dk1"/>
              </a:buClr>
              <a:buSzPts val="2800"/>
              <a:buChar char="•"/>
            </a:pPr>
            <a:r>
              <a:rPr lang="en-US">
                <a:latin typeface="Arial"/>
                <a:ea typeface="Arial"/>
                <a:cs typeface="Arial"/>
                <a:sym typeface="Arial"/>
              </a:rPr>
              <a:t>This shouldn't be an issue with wired keyboards, but you adjust power settings.  Nothing changes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3"/>
              </a:rPr>
              <a:t>Back to testing theories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628650" y="365126"/>
            <a:ext cx="7886700" cy="8152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Check for Recent Windows Updates</a:t>
            </a:r>
            <a:endParaRPr sz="3600"/>
          </a:p>
        </p:txBody>
      </p:sp>
      <p:sp>
        <p:nvSpPr>
          <p:cNvPr id="171" name="Google Shape;171;p25"/>
          <p:cNvSpPr txBox="1"/>
          <p:nvPr>
            <p:ph idx="1" type="body"/>
          </p:nvPr>
        </p:nvSpPr>
        <p:spPr>
          <a:xfrm>
            <a:off x="628650" y="1363287"/>
            <a:ext cx="7886700" cy="48136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Arial"/>
                <a:ea typeface="Arial"/>
                <a:cs typeface="Arial"/>
                <a:sym typeface="Arial"/>
              </a:rPr>
              <a:t>Occasionally, Windows Updates corrupt the system. You check the update history and see the most recent updates were installed two weeks ago, this shouldn't affect anything</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3"/>
              </a:rPr>
              <a:t>Back to testing theories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628650" y="365126"/>
            <a:ext cx="7886700" cy="8152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Test with another computer</a:t>
            </a:r>
            <a:endParaRPr sz="3600"/>
          </a:p>
        </p:txBody>
      </p:sp>
      <p:sp>
        <p:nvSpPr>
          <p:cNvPr id="177" name="Google Shape;177;p26"/>
          <p:cNvSpPr txBox="1"/>
          <p:nvPr>
            <p:ph idx="1" type="body"/>
          </p:nvPr>
        </p:nvSpPr>
        <p:spPr>
          <a:xfrm>
            <a:off x="628650" y="1363287"/>
            <a:ext cx="7886700" cy="48136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Arial"/>
                <a:ea typeface="Arial"/>
                <a:cs typeface="Arial"/>
                <a:sym typeface="Arial"/>
              </a:rPr>
              <a:t>You plug the keyboard in another computer, the same issue is happening. </a:t>
            </a:r>
            <a:endParaRPr/>
          </a:p>
          <a:p>
            <a:pPr indent="-50800" lvl="0" marL="228600" rtl="0" algn="l">
              <a:lnSpc>
                <a:spcPct val="90000"/>
              </a:lnSpc>
              <a:spcBef>
                <a:spcPts val="1000"/>
              </a:spcBef>
              <a:spcAft>
                <a:spcPts val="0"/>
              </a:spcAft>
              <a:buClr>
                <a:schemeClr val="dk1"/>
              </a:buClr>
              <a:buSzPts val="2800"/>
              <a:buNone/>
            </a:pPr>
            <a:r>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lang="en-US">
                <a:latin typeface="Arial"/>
                <a:ea typeface="Arial"/>
                <a:cs typeface="Arial"/>
                <a:sym typeface="Arial"/>
              </a:rPr>
              <a:t>You see that the drivers were installed, but you are still unable to use the keyboard with that computer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3"/>
              </a:rPr>
              <a:t>Back to testing theories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628650" y="365126"/>
            <a:ext cx="7886700" cy="8152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Document Findings</a:t>
            </a:r>
            <a:endParaRPr/>
          </a:p>
        </p:txBody>
      </p:sp>
      <p:sp>
        <p:nvSpPr>
          <p:cNvPr id="183" name="Google Shape;183;p27"/>
          <p:cNvSpPr txBox="1"/>
          <p:nvPr>
            <p:ph idx="1" type="body"/>
          </p:nvPr>
        </p:nvSpPr>
        <p:spPr>
          <a:xfrm>
            <a:off x="628650" y="1363287"/>
            <a:ext cx="7886700" cy="48136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Arial"/>
                <a:ea typeface="Arial"/>
                <a:cs typeface="Arial"/>
                <a:sym typeface="Arial"/>
              </a:rPr>
              <a:t>The keyboard (and mouse) now work</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 the Document Finding section, answer the following:</a:t>
            </a:r>
            <a:endParaRPr/>
          </a:p>
          <a:p>
            <a:pPr indent="-228600" lvl="1" marL="685800" rtl="0" algn="l">
              <a:lnSpc>
                <a:spcPct val="90000"/>
              </a:lnSpc>
              <a:spcBef>
                <a:spcPts val="500"/>
              </a:spcBef>
              <a:spcAft>
                <a:spcPts val="0"/>
              </a:spcAft>
              <a:buClr>
                <a:schemeClr val="dk1"/>
              </a:buClr>
              <a:buSzPts val="2400"/>
              <a:buChar char="•"/>
            </a:pPr>
            <a:r>
              <a:rPr lang="en-US">
                <a:latin typeface="Arial"/>
                <a:ea typeface="Arial"/>
                <a:cs typeface="Arial"/>
                <a:sym typeface="Arial"/>
              </a:rPr>
              <a:t>Why wasn’t the keyboard working?</a:t>
            </a:r>
            <a:endParaRPr/>
          </a:p>
          <a:p>
            <a:pPr indent="-228600" lvl="1" marL="685800" rtl="0" algn="l">
              <a:lnSpc>
                <a:spcPct val="90000"/>
              </a:lnSpc>
              <a:spcBef>
                <a:spcPts val="500"/>
              </a:spcBef>
              <a:spcAft>
                <a:spcPts val="0"/>
              </a:spcAft>
              <a:buClr>
                <a:schemeClr val="dk1"/>
              </a:buClr>
              <a:buSzPts val="2400"/>
              <a:buChar char="•"/>
            </a:pPr>
            <a:r>
              <a:rPr lang="en-US">
                <a:latin typeface="Arial"/>
                <a:ea typeface="Arial"/>
                <a:cs typeface="Arial"/>
                <a:sym typeface="Arial"/>
              </a:rPr>
              <a:t>How can a user check to see if this is their issue?</a:t>
            </a:r>
            <a:endParaRPr/>
          </a:p>
          <a:p>
            <a:pPr indent="-228600" lvl="1" marL="685800" rtl="0" algn="l">
              <a:lnSpc>
                <a:spcPct val="90000"/>
              </a:lnSpc>
              <a:spcBef>
                <a:spcPts val="500"/>
              </a:spcBef>
              <a:spcAft>
                <a:spcPts val="0"/>
              </a:spcAft>
              <a:buClr>
                <a:schemeClr val="dk1"/>
              </a:buClr>
              <a:buSzPts val="2400"/>
              <a:buChar char="•"/>
            </a:pPr>
            <a:r>
              <a:rPr lang="en-US">
                <a:latin typeface="Arial"/>
                <a:ea typeface="Arial"/>
                <a:cs typeface="Arial"/>
                <a:sym typeface="Arial"/>
              </a:rPr>
              <a:t>What are the steps to fix this issue?</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628650" y="365126"/>
            <a:ext cx="7886700" cy="7445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Initial Problem</a:t>
            </a:r>
            <a:endParaRPr/>
          </a:p>
        </p:txBody>
      </p:sp>
      <p:sp>
        <p:nvSpPr>
          <p:cNvPr id="109" name="Google Shape;109;p15"/>
          <p:cNvSpPr txBox="1"/>
          <p:nvPr>
            <p:ph idx="1" type="body"/>
          </p:nvPr>
        </p:nvSpPr>
        <p:spPr>
          <a:xfrm>
            <a:off x="495484" y="1460760"/>
            <a:ext cx="7627583" cy="42830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latin typeface="Arial"/>
                <a:ea typeface="Arial"/>
                <a:cs typeface="Arial"/>
                <a:sym typeface="Arial"/>
              </a:rPr>
              <a:t>Amy Lee’s wired keyboard is unresponsive.  Occasionally the mouse is unresponsive too, but the main issue seems to be the keyboard. She informs you that she purchased this keyboard in 2016 and she doesn’t want a different keyboard because she loves the slight bend it has. She also points out that the keyboard was purchased from Japan and she just ignores a few of the extra keys that “serve no purpose”.</a:t>
            </a:r>
            <a:endParaRPr/>
          </a:p>
          <a:p>
            <a:pPr indent="0" lvl="1" marL="457200" rtl="0" algn="l">
              <a:lnSpc>
                <a:spcPct val="90000"/>
              </a:lnSpc>
              <a:spcBef>
                <a:spcPts val="500"/>
              </a:spcBef>
              <a:spcAft>
                <a:spcPts val="0"/>
              </a:spcAft>
              <a:buClr>
                <a:schemeClr val="dk1"/>
              </a:buClr>
              <a:buSzPts val="2400"/>
              <a:buNone/>
            </a:pPr>
            <a:r>
              <a:t/>
            </a:r>
            <a:endParaRPr b="1">
              <a:latin typeface="Courier"/>
              <a:ea typeface="Courier"/>
              <a:cs typeface="Courier"/>
              <a:sym typeface="Courier"/>
            </a:endParaRPr>
          </a:p>
          <a:p>
            <a:pPr indent="0" lvl="1" marL="457200" rtl="0" algn="l">
              <a:lnSpc>
                <a:spcPct val="90000"/>
              </a:lnSpc>
              <a:spcBef>
                <a:spcPts val="500"/>
              </a:spcBef>
              <a:spcAft>
                <a:spcPts val="0"/>
              </a:spcAft>
              <a:buClr>
                <a:schemeClr val="dk1"/>
              </a:buClr>
              <a:buSzPts val="2400"/>
              <a:buNone/>
            </a:pPr>
            <a:r>
              <a:t/>
            </a:r>
            <a:endParaRPr b="1">
              <a:latin typeface="Courier"/>
              <a:ea typeface="Courier"/>
              <a:cs typeface="Courier"/>
              <a:sym typeface="Courier"/>
            </a:endParaRPr>
          </a:p>
          <a:p>
            <a:pPr indent="0" lvl="0" marL="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628650" y="365126"/>
            <a:ext cx="7886700" cy="7445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Identifying the Problem</a:t>
            </a:r>
            <a:endParaRPr/>
          </a:p>
        </p:txBody>
      </p:sp>
      <p:sp>
        <p:nvSpPr>
          <p:cNvPr id="115" name="Google Shape;115;p16"/>
          <p:cNvSpPr txBox="1"/>
          <p:nvPr>
            <p:ph idx="1" type="body"/>
          </p:nvPr>
        </p:nvSpPr>
        <p:spPr>
          <a:xfrm>
            <a:off x="628650" y="1400961"/>
            <a:ext cx="7886700" cy="477600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Arial"/>
                <a:ea typeface="Arial"/>
                <a:cs typeface="Arial"/>
                <a:sym typeface="Arial"/>
              </a:rPr>
              <a:t>What questions do you have for Amy Lee?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latin typeface="Arial"/>
                <a:ea typeface="Arial"/>
                <a:cs typeface="Arial"/>
                <a:sym typeface="Arial"/>
              </a:rPr>
              <a:t>You test her keyboard to make sure the keyboard is unresponsive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latin typeface="Arial"/>
                <a:ea typeface="Arial"/>
                <a:cs typeface="Arial"/>
                <a:sym typeface="Arial"/>
              </a:rPr>
              <a:t>What information have you gathered?</a:t>
            </a:r>
            <a:endParaRPr/>
          </a:p>
          <a:p>
            <a:pPr indent="-228600" lvl="1" marL="685800" rtl="0" algn="l">
              <a:lnSpc>
                <a:spcPct val="90000"/>
              </a:lnSpc>
              <a:spcBef>
                <a:spcPts val="500"/>
              </a:spcBef>
              <a:spcAft>
                <a:spcPts val="0"/>
              </a:spcAft>
              <a:buClr>
                <a:schemeClr val="dk1"/>
              </a:buClr>
              <a:buSzPts val="2800"/>
              <a:buChar char="•"/>
            </a:pPr>
            <a:r>
              <a:rPr lang="en-US" sz="2800">
                <a:latin typeface="Arial"/>
                <a:ea typeface="Arial"/>
                <a:cs typeface="Arial"/>
                <a:sym typeface="Arial"/>
              </a:rPr>
              <a:t>Write this under the Identify the Problem section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628650" y="365126"/>
            <a:ext cx="7886700" cy="7445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Research</a:t>
            </a:r>
            <a:endParaRPr/>
          </a:p>
        </p:txBody>
      </p:sp>
      <p:sp>
        <p:nvSpPr>
          <p:cNvPr id="121" name="Google Shape;121;p17"/>
          <p:cNvSpPr txBox="1"/>
          <p:nvPr>
            <p:ph idx="1" type="body"/>
          </p:nvPr>
        </p:nvSpPr>
        <p:spPr>
          <a:xfrm>
            <a:off x="628650" y="1400961"/>
            <a:ext cx="8364348" cy="477600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Arial"/>
                <a:ea typeface="Arial"/>
                <a:cs typeface="Arial"/>
                <a:sym typeface="Arial"/>
              </a:rPr>
              <a:t>Researching “Keyboard not working” brings up the following:</a:t>
            </a:r>
            <a:endParaRPr/>
          </a:p>
          <a:p>
            <a:pPr indent="-228600" lvl="1" marL="6858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The keyboard is dead</a:t>
            </a:r>
            <a:endParaRPr sz="1800"/>
          </a:p>
          <a:p>
            <a:pPr indent="-228600" lvl="1" marL="6858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Driver issues</a:t>
            </a:r>
            <a:endParaRPr sz="1800"/>
          </a:p>
          <a:p>
            <a:pPr indent="-228600" lvl="1" marL="6858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Reboot computer</a:t>
            </a:r>
            <a:endParaRPr sz="1800"/>
          </a:p>
          <a:p>
            <a:pPr indent="-228600" lvl="1" marL="6858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Incompatible/damaged USB port</a:t>
            </a:r>
            <a:endParaRPr sz="1800"/>
          </a:p>
          <a:p>
            <a:pPr indent="-228600" lvl="1" marL="6858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Power settings are poorly configured</a:t>
            </a:r>
            <a:endParaRPr sz="1800"/>
          </a:p>
          <a:p>
            <a:pPr indent="-228600" lvl="1" marL="6858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A major Windows update caused the issue</a:t>
            </a:r>
            <a:endParaRPr sz="1800"/>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sz="2400">
                <a:latin typeface="Arial"/>
                <a:ea typeface="Arial"/>
                <a:cs typeface="Arial"/>
                <a:sym typeface="Arial"/>
              </a:rPr>
              <a:t>What are some theories?</a:t>
            </a:r>
            <a:endParaRPr/>
          </a:p>
          <a:p>
            <a:pPr indent="-228600" lvl="1" marL="685800" rtl="0" algn="l">
              <a:lnSpc>
                <a:spcPct val="90000"/>
              </a:lnSpc>
              <a:spcBef>
                <a:spcPts val="500"/>
              </a:spcBef>
              <a:spcAft>
                <a:spcPts val="0"/>
              </a:spcAft>
              <a:buClr>
                <a:schemeClr val="dk1"/>
              </a:buClr>
              <a:buSzPts val="2400"/>
              <a:buChar char="•"/>
            </a:pPr>
            <a:r>
              <a:rPr lang="en-US">
                <a:latin typeface="Arial"/>
                <a:ea typeface="Arial"/>
                <a:cs typeface="Arial"/>
                <a:sym typeface="Arial"/>
              </a:rPr>
              <a:t>Write these down in the Theory of Probable Cause section</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628650" y="365126"/>
            <a:ext cx="7886700" cy="7445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Testing Theories</a:t>
            </a:r>
            <a:endParaRPr/>
          </a:p>
        </p:txBody>
      </p:sp>
      <p:sp>
        <p:nvSpPr>
          <p:cNvPr id="127" name="Google Shape;127;p18"/>
          <p:cNvSpPr txBox="1"/>
          <p:nvPr>
            <p:ph idx="1" type="body"/>
          </p:nvPr>
        </p:nvSpPr>
        <p:spPr>
          <a:xfrm>
            <a:off x="628650" y="1283516"/>
            <a:ext cx="8364348" cy="17197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What theories would you like to test?</a:t>
            </a:r>
            <a:endParaRPr/>
          </a:p>
          <a:p>
            <a:pPr indent="-228600" lvl="1" marL="685800" rtl="0" algn="l">
              <a:lnSpc>
                <a:spcPct val="90000"/>
              </a:lnSpc>
              <a:spcBef>
                <a:spcPts val="500"/>
              </a:spcBef>
              <a:spcAft>
                <a:spcPts val="0"/>
              </a:spcAft>
              <a:buClr>
                <a:schemeClr val="dk1"/>
              </a:buClr>
              <a:buSzPts val="1600"/>
              <a:buChar char="•"/>
            </a:pPr>
            <a:r>
              <a:rPr lang="en-US" sz="1600"/>
              <a:t>Did the theory work?</a:t>
            </a:r>
            <a:endParaRPr/>
          </a:p>
          <a:p>
            <a:pPr indent="-228600" lvl="1" marL="685800" rtl="0" algn="l">
              <a:lnSpc>
                <a:spcPct val="90000"/>
              </a:lnSpc>
              <a:spcBef>
                <a:spcPts val="500"/>
              </a:spcBef>
              <a:spcAft>
                <a:spcPts val="0"/>
              </a:spcAft>
              <a:buClr>
                <a:schemeClr val="dk1"/>
              </a:buClr>
              <a:buSzPts val="1600"/>
              <a:buChar char="•"/>
            </a:pPr>
            <a:r>
              <a:rPr lang="en-US" sz="1600"/>
              <a:t>What happened when each theory was tested?</a:t>
            </a:r>
            <a:endParaRPr/>
          </a:p>
          <a:p>
            <a:pPr indent="-127000" lvl="1" marL="685800" rtl="0" algn="l">
              <a:lnSpc>
                <a:spcPct val="90000"/>
              </a:lnSpc>
              <a:spcBef>
                <a:spcPts val="500"/>
              </a:spcBef>
              <a:spcAft>
                <a:spcPts val="0"/>
              </a:spcAft>
              <a:buClr>
                <a:schemeClr val="dk1"/>
              </a:buClr>
              <a:buSzPts val="1600"/>
              <a:buNone/>
            </a:pPr>
            <a:r>
              <a:t/>
            </a:r>
            <a:endParaRPr sz="1600"/>
          </a:p>
          <a:p>
            <a:pPr indent="-127000" lvl="1" marL="685800" rtl="0" algn="l">
              <a:lnSpc>
                <a:spcPct val="90000"/>
              </a:lnSpc>
              <a:spcBef>
                <a:spcPts val="500"/>
              </a:spcBef>
              <a:spcAft>
                <a:spcPts val="0"/>
              </a:spcAft>
              <a:buClr>
                <a:schemeClr val="dk1"/>
              </a:buClr>
              <a:buSzPts val="1600"/>
              <a:buNone/>
            </a:pPr>
            <a:r>
              <a:t/>
            </a:r>
            <a:endParaRPr sz="1600"/>
          </a:p>
        </p:txBody>
      </p:sp>
      <p:sp>
        <p:nvSpPr>
          <p:cNvPr id="128" name="Google Shape;128;p18"/>
          <p:cNvSpPr/>
          <p:nvPr/>
        </p:nvSpPr>
        <p:spPr>
          <a:xfrm>
            <a:off x="536502" y="2702118"/>
            <a:ext cx="436647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action="ppaction://hlinksldjump" r:id="rId3">
                  <a:extLst>
                    <a:ext uri="{A12FA001-AC4F-418D-AE19-62706E023703}">
                      <ahyp:hlinkClr val="tx"/>
                    </a:ext>
                  </a:extLst>
                </a:hlinkClick>
              </a:rPr>
              <a:t>Test for a Dead Keyboard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action="ppaction://hlinksldjump" r:id="rId4">
                  <a:extLst>
                    <a:ext uri="{A12FA001-AC4F-418D-AE19-62706E023703}">
                      <ahyp:hlinkClr val="tx"/>
                    </a:ext>
                  </a:extLst>
                </a:hlinkClick>
              </a:rPr>
              <a:t>Reinstall Keyboard Drivers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action="ppaction://hlinksldjump" r:id="rId5">
                  <a:extLst>
                    <a:ext uri="{A12FA001-AC4F-418D-AE19-62706E023703}">
                      <ahyp:hlinkClr val="tx"/>
                    </a:ext>
                  </a:extLst>
                </a:hlinkClick>
              </a:rPr>
              <a:t>Reboot the Computer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action="ppaction://hlinksldjump" r:id="rId6">
                  <a:extLst>
                    <a:ext uri="{A12FA001-AC4F-418D-AE19-62706E023703}">
                      <ahyp:hlinkClr val="tx"/>
                    </a:ext>
                  </a:extLst>
                </a:hlinkClick>
              </a:rPr>
              <a:t>Blow Away Dust and Debris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action="ppaction://hlinksldjump" r:id="rId7">
                  <a:extLst>
                    <a:ext uri="{A12FA001-AC4F-418D-AE19-62706E023703}">
                      <ahyp:hlinkClr val="tx"/>
                    </a:ext>
                  </a:extLst>
                </a:hlinkClick>
              </a:rPr>
              <a:t>Incompatible/Damaged USB Port</a:t>
            </a:r>
            <a:endParaRPr sz="1800">
              <a:solidFill>
                <a:schemeClr val="dk1"/>
              </a:solidFill>
              <a:latin typeface="Calibri"/>
              <a:ea typeface="Calibri"/>
              <a:cs typeface="Calibri"/>
              <a:sym typeface="Calibri"/>
            </a:endParaRPr>
          </a:p>
        </p:txBody>
      </p:sp>
      <p:sp>
        <p:nvSpPr>
          <p:cNvPr id="129" name="Google Shape;129;p18"/>
          <p:cNvSpPr/>
          <p:nvPr/>
        </p:nvSpPr>
        <p:spPr>
          <a:xfrm>
            <a:off x="4902972" y="2702118"/>
            <a:ext cx="3324837"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action="ppaction://hlinksldjump" r:id="rId8">
                  <a:extLst>
                    <a:ext uri="{A12FA001-AC4F-418D-AE19-62706E023703}">
                      <ahyp:hlinkClr val="tx"/>
                    </a:ext>
                  </a:extLst>
                </a:hlinkClick>
              </a:rPr>
              <a:t>Adjust Power Settings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action="ppaction://hlinksldjump" r:id="rId9">
                  <a:extLst>
                    <a:ext uri="{A12FA001-AC4F-418D-AE19-62706E023703}">
                      <ahyp:hlinkClr val="tx"/>
                    </a:ext>
                  </a:extLst>
                </a:hlinkClick>
              </a:rPr>
              <a:t>Check for Recent Windows Update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action="ppaction://hlinksldjump" r:id="rId10">
                  <a:extLst>
                    <a:ext uri="{A12FA001-AC4F-418D-AE19-62706E023703}">
                      <ahyp:hlinkClr val="tx"/>
                    </a:ext>
                  </a:extLst>
                </a:hlinkClick>
              </a:rPr>
              <a:t>Try the keyboard in another computer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628650" y="365126"/>
            <a:ext cx="7886700" cy="8152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Test for a Dead Keyboard</a:t>
            </a:r>
            <a:endParaRPr/>
          </a:p>
        </p:txBody>
      </p:sp>
      <p:sp>
        <p:nvSpPr>
          <p:cNvPr id="135" name="Google Shape;135;p19"/>
          <p:cNvSpPr txBox="1"/>
          <p:nvPr>
            <p:ph idx="1" type="body"/>
          </p:nvPr>
        </p:nvSpPr>
        <p:spPr>
          <a:xfrm>
            <a:off x="628650" y="1363287"/>
            <a:ext cx="7886700" cy="4203012"/>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10000"/>
              </a:lnSpc>
              <a:spcBef>
                <a:spcPts val="0"/>
              </a:spcBef>
              <a:spcAft>
                <a:spcPts val="0"/>
              </a:spcAft>
              <a:buClr>
                <a:schemeClr val="dk1"/>
              </a:buClr>
              <a:buSzPct val="100000"/>
              <a:buChar char="•"/>
            </a:pPr>
            <a:r>
              <a:rPr lang="en-US">
                <a:latin typeface="Arial"/>
                <a:ea typeface="Arial"/>
                <a:cs typeface="Arial"/>
                <a:sym typeface="Arial"/>
              </a:rPr>
              <a:t>Check the wiring and connection</a:t>
            </a:r>
            <a:endParaRPr/>
          </a:p>
          <a:p>
            <a:pPr indent="-228600" lvl="0" marL="228600" rtl="0" algn="l">
              <a:lnSpc>
                <a:spcPct val="110000"/>
              </a:lnSpc>
              <a:spcBef>
                <a:spcPts val="1000"/>
              </a:spcBef>
              <a:spcAft>
                <a:spcPts val="0"/>
              </a:spcAft>
              <a:buClr>
                <a:schemeClr val="dk1"/>
              </a:buClr>
              <a:buSzPct val="100000"/>
              <a:buChar char="•"/>
            </a:pPr>
            <a:r>
              <a:rPr lang="en-US">
                <a:latin typeface="Arial"/>
                <a:ea typeface="Arial"/>
                <a:cs typeface="Arial"/>
                <a:sym typeface="Arial"/>
              </a:rPr>
              <a:t>Every appears normal, there seems to be no physical damage</a:t>
            </a:r>
            <a:endParaRPr/>
          </a:p>
          <a:p>
            <a:pPr indent="-228600" lvl="0" marL="228600" rtl="0" algn="l">
              <a:lnSpc>
                <a:spcPct val="110000"/>
              </a:lnSpc>
              <a:spcBef>
                <a:spcPts val="1000"/>
              </a:spcBef>
              <a:spcAft>
                <a:spcPts val="0"/>
              </a:spcAft>
              <a:buClr>
                <a:schemeClr val="dk1"/>
              </a:buClr>
              <a:buSzPct val="100000"/>
              <a:buChar char="•"/>
            </a:pPr>
            <a:r>
              <a:rPr lang="en-US">
                <a:latin typeface="Arial"/>
                <a:ea typeface="Arial"/>
                <a:cs typeface="Arial"/>
                <a:sym typeface="Arial"/>
              </a:rPr>
              <a:t>You connect another wired keyboard and a wireless keyboard, neither of them are working either</a:t>
            </a:r>
            <a:endParaRPr/>
          </a:p>
          <a:p>
            <a:pPr indent="-228600" lvl="0" marL="228600" rtl="0" algn="l">
              <a:lnSpc>
                <a:spcPct val="110000"/>
              </a:lnSpc>
              <a:spcBef>
                <a:spcPts val="1000"/>
              </a:spcBef>
              <a:spcAft>
                <a:spcPts val="0"/>
              </a:spcAft>
              <a:buClr>
                <a:schemeClr val="dk1"/>
              </a:buClr>
              <a:buSzPct val="100000"/>
              <a:buChar char="•"/>
            </a:pPr>
            <a:r>
              <a:rPr lang="en-US">
                <a:latin typeface="Arial"/>
                <a:ea typeface="Arial"/>
                <a:cs typeface="Arial"/>
                <a:sym typeface="Arial"/>
              </a:rPr>
              <a:t>If you disconnect the original keyboard, new keyboards work...</a:t>
            </a:r>
            <a:endParaRPr/>
          </a:p>
          <a:p>
            <a:pPr indent="-77470" lvl="0" marL="228600" rtl="0" algn="l">
              <a:lnSpc>
                <a:spcPct val="110000"/>
              </a:lnSpc>
              <a:spcBef>
                <a:spcPts val="1000"/>
              </a:spcBef>
              <a:spcAft>
                <a:spcPts val="0"/>
              </a:spcAft>
              <a:buClr>
                <a:schemeClr val="dk1"/>
              </a:buClr>
              <a:buSzPct val="100000"/>
              <a:buNone/>
            </a:pPr>
            <a:r>
              <a:t/>
            </a:r>
            <a:endParaRPr u="sng">
              <a:solidFill>
                <a:schemeClr val="hlink"/>
              </a:solidFill>
              <a:hlinkClick action="ppaction://hlinksldjump" r:id="rId3"/>
            </a:endParaRPr>
          </a:p>
          <a:p>
            <a:pPr indent="-228600" lvl="0" marL="228600" rtl="0" algn="l">
              <a:lnSpc>
                <a:spcPct val="110000"/>
              </a:lnSpc>
              <a:spcBef>
                <a:spcPts val="1000"/>
              </a:spcBef>
              <a:spcAft>
                <a:spcPts val="0"/>
              </a:spcAft>
              <a:buClr>
                <a:schemeClr val="dk1"/>
              </a:buClr>
              <a:buSzPct val="100000"/>
              <a:buChar char="•"/>
            </a:pPr>
            <a:r>
              <a:rPr lang="en-US" u="sng">
                <a:solidFill>
                  <a:schemeClr val="hlink"/>
                </a:solidFill>
                <a:hlinkClick action="ppaction://hlinksldjump" r:id="rId4"/>
              </a:rPr>
              <a:t>Back to testing theories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628650" y="365126"/>
            <a:ext cx="7886700" cy="8152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Reinstall Keyboard Drivers</a:t>
            </a:r>
            <a:endParaRPr/>
          </a:p>
        </p:txBody>
      </p:sp>
      <p:sp>
        <p:nvSpPr>
          <p:cNvPr id="141" name="Google Shape;141;p20"/>
          <p:cNvSpPr txBox="1"/>
          <p:nvPr>
            <p:ph idx="1" type="body"/>
          </p:nvPr>
        </p:nvSpPr>
        <p:spPr>
          <a:xfrm>
            <a:off x="628650" y="1363287"/>
            <a:ext cx="7886700" cy="48136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Arial"/>
                <a:ea typeface="Arial"/>
                <a:cs typeface="Arial"/>
                <a:sym typeface="Arial"/>
              </a:rPr>
              <a:t>Since the mouse is still (mostly) working, drivers can be uninstalled and reinstalled, disabled and reenabled</a:t>
            </a:r>
            <a:endParaRPr/>
          </a:p>
          <a:p>
            <a:pPr indent="-228600" lvl="0" marL="228600" rtl="0" algn="l">
              <a:lnSpc>
                <a:spcPct val="90000"/>
              </a:lnSpc>
              <a:spcBef>
                <a:spcPts val="1000"/>
              </a:spcBef>
              <a:spcAft>
                <a:spcPts val="0"/>
              </a:spcAft>
              <a:buClr>
                <a:schemeClr val="dk1"/>
              </a:buClr>
              <a:buSzPts val="2800"/>
              <a:buChar char="•"/>
            </a:pPr>
            <a:r>
              <a:rPr lang="en-US">
                <a:latin typeface="Arial"/>
                <a:ea typeface="Arial"/>
                <a:cs typeface="Arial"/>
                <a:sym typeface="Arial"/>
              </a:rPr>
              <a:t>Both disabling and uninstalling had no affect</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3"/>
              </a:rPr>
              <a:t>Back to testing theories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628650" y="365126"/>
            <a:ext cx="7886700" cy="8152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Reboot the Computer</a:t>
            </a:r>
            <a:endParaRPr/>
          </a:p>
        </p:txBody>
      </p:sp>
      <p:sp>
        <p:nvSpPr>
          <p:cNvPr id="147" name="Google Shape;147;p21"/>
          <p:cNvSpPr txBox="1"/>
          <p:nvPr>
            <p:ph idx="1" type="body"/>
          </p:nvPr>
        </p:nvSpPr>
        <p:spPr>
          <a:xfrm>
            <a:off x="628650" y="1363287"/>
            <a:ext cx="7886700" cy="48136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Arial"/>
                <a:ea typeface="Arial"/>
                <a:cs typeface="Arial"/>
                <a:sym typeface="Arial"/>
              </a:rPr>
              <a:t>Sometimes a driver is temporarily corrupted, or the USB port is deactivated (among other issues).  Rebooting the computer can reset these if something is wrong.</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lang="en-US">
                <a:latin typeface="Arial"/>
                <a:ea typeface="Arial"/>
                <a:cs typeface="Arial"/>
                <a:sym typeface="Arial"/>
              </a:rPr>
              <a:t>After reboot, nothing has changed.  Since the keyboard isn't working, we can't log in now</a:t>
            </a:r>
            <a:endParaRPr>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3"/>
              </a:rPr>
              <a:t>Back to testing theories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628650" y="365126"/>
            <a:ext cx="7886700" cy="8152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Blow Away Dust and Debris</a:t>
            </a:r>
            <a:endParaRPr/>
          </a:p>
        </p:txBody>
      </p:sp>
      <p:sp>
        <p:nvSpPr>
          <p:cNvPr id="153" name="Google Shape;153;p22"/>
          <p:cNvSpPr txBox="1"/>
          <p:nvPr>
            <p:ph idx="1" type="body"/>
          </p:nvPr>
        </p:nvSpPr>
        <p:spPr>
          <a:xfrm>
            <a:off x="628650" y="1363287"/>
            <a:ext cx="7886700" cy="418525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10000"/>
              </a:lnSpc>
              <a:spcBef>
                <a:spcPts val="0"/>
              </a:spcBef>
              <a:spcAft>
                <a:spcPts val="0"/>
              </a:spcAft>
              <a:buClr>
                <a:schemeClr val="dk1"/>
              </a:buClr>
              <a:buSzPct val="100000"/>
              <a:buChar char="•"/>
            </a:pPr>
            <a:r>
              <a:rPr lang="en-US">
                <a:latin typeface="Arial"/>
                <a:ea typeface="Arial"/>
                <a:cs typeface="Arial"/>
                <a:sym typeface="Arial"/>
              </a:rPr>
              <a:t>Dust and debris can get under keys or even indent them.  Using canned air, you can blow away loose particles.  A lot of "crud" blows away.</a:t>
            </a:r>
            <a:endParaRPr/>
          </a:p>
          <a:p>
            <a:pPr indent="-228600" lvl="0" marL="228600" rtl="0" algn="l">
              <a:lnSpc>
                <a:spcPct val="110000"/>
              </a:lnSpc>
              <a:spcBef>
                <a:spcPts val="1000"/>
              </a:spcBef>
              <a:spcAft>
                <a:spcPts val="0"/>
              </a:spcAft>
              <a:buClr>
                <a:schemeClr val="dk1"/>
              </a:buClr>
              <a:buSzPct val="100000"/>
              <a:buChar char="•"/>
            </a:pPr>
            <a:r>
              <a:rPr lang="en-US">
                <a:latin typeface="Arial"/>
                <a:ea typeface="Arial"/>
                <a:cs typeface="Arial"/>
                <a:sym typeface="Arial"/>
              </a:rPr>
              <a:t>Upon closer inspection, you see the alt key is slightly indented by a larger piece of debris.  Removing the debris with a toothpick allows to keyboard to work again!</a:t>
            </a:r>
            <a:endParaRPr/>
          </a:p>
          <a:p>
            <a:pPr indent="-64135" lvl="0" marL="228600" rtl="0" algn="l">
              <a:lnSpc>
                <a:spcPct val="110000"/>
              </a:lnSpc>
              <a:spcBef>
                <a:spcPts val="1000"/>
              </a:spcBef>
              <a:spcAft>
                <a:spcPts val="0"/>
              </a:spcAft>
              <a:buClr>
                <a:schemeClr val="dk1"/>
              </a:buClr>
              <a:buSzPct val="100000"/>
              <a:buNone/>
            </a:pPr>
            <a:r>
              <a:t/>
            </a:r>
            <a:endParaRPr>
              <a:latin typeface="Arial"/>
              <a:ea typeface="Arial"/>
              <a:cs typeface="Arial"/>
              <a:sym typeface="Arial"/>
            </a:endParaRPr>
          </a:p>
          <a:p>
            <a:pPr indent="0" lvl="0" marL="0" rtl="0" algn="l">
              <a:lnSpc>
                <a:spcPct val="110000"/>
              </a:lnSpc>
              <a:spcBef>
                <a:spcPts val="1000"/>
              </a:spcBef>
              <a:spcAft>
                <a:spcPts val="0"/>
              </a:spcAft>
              <a:buClr>
                <a:schemeClr val="dk1"/>
              </a:buClr>
              <a:buSzPct val="100000"/>
              <a:buNone/>
            </a:pPr>
            <a:r>
              <a:rPr lang="en-US" u="sng">
                <a:solidFill>
                  <a:schemeClr val="hlink"/>
                </a:solidFill>
                <a:latin typeface="Arial"/>
                <a:ea typeface="Arial"/>
                <a:cs typeface="Arial"/>
                <a:sym typeface="Arial"/>
                <a:hlinkClick action="ppaction://hlinkshowjump?jump=lastslide"/>
              </a:rPr>
              <a:t>Fixed!  Everything is functioning normally again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