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0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38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Relationship Id="rId8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38.png"/><Relationship Id="rId1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30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675508" y="4425321"/>
            <a:ext cx="625901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Network Devices Lab</a:t>
            </a:r>
            <a:endParaRPr sz="3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628650" y="365127"/>
            <a:ext cx="7886700" cy="771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Network Devices Lab</a:t>
            </a:r>
            <a:endParaRPr/>
          </a:p>
        </p:txBody>
      </p:sp>
      <p:sp>
        <p:nvSpPr>
          <p:cNvPr id="235" name="Google Shape;235;p23"/>
          <p:cNvSpPr txBox="1"/>
          <p:nvPr>
            <p:ph idx="1" type="body"/>
          </p:nvPr>
        </p:nvSpPr>
        <p:spPr>
          <a:xfrm>
            <a:off x="492830" y="1176473"/>
            <a:ext cx="8271927" cy="482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Here’s one possible solution to the previous problem:</a:t>
            </a:r>
            <a:endParaRPr/>
          </a:p>
        </p:txBody>
      </p:sp>
      <p:pic>
        <p:nvPicPr>
          <p:cNvPr descr="Cloud" id="236" name="Google Shape;2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902" y="1736565"/>
            <a:ext cx="1602420" cy="16024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reless router" id="237" name="Google Shape;23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6169" y="328758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" id="238" name="Google Shape;23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9417" y="566597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VD player" id="239" name="Google Shape;239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09537" y="2069066"/>
            <a:ext cx="1402835" cy="140283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3"/>
          <p:cNvSpPr txBox="1"/>
          <p:nvPr/>
        </p:nvSpPr>
        <p:spPr>
          <a:xfrm>
            <a:off x="379243" y="3021890"/>
            <a:ext cx="17017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Service Provider</a:t>
            </a:r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2353433" y="2968042"/>
            <a:ext cx="17017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Modem</a:t>
            </a:r>
            <a:endParaRPr/>
          </a:p>
        </p:txBody>
      </p:sp>
      <p:pic>
        <p:nvPicPr>
          <p:cNvPr descr="Server" id="242" name="Google Shape;242;p23"/>
          <p:cNvPicPr preferRelativeResize="0"/>
          <p:nvPr/>
        </p:nvPicPr>
        <p:blipFill rotWithShape="1">
          <a:blip r:embed="rId7">
            <a:alphaModFix/>
          </a:blip>
          <a:srcRect b="68963" l="0" r="0" t="4856"/>
          <a:stretch/>
        </p:blipFill>
        <p:spPr>
          <a:xfrm>
            <a:off x="2375348" y="3526685"/>
            <a:ext cx="1661199" cy="43490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3"/>
          <p:cNvSpPr txBox="1"/>
          <p:nvPr/>
        </p:nvSpPr>
        <p:spPr>
          <a:xfrm>
            <a:off x="2509537" y="3894204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/>
          </a:p>
        </p:txBody>
      </p:sp>
      <p:sp>
        <p:nvSpPr>
          <p:cNvPr id="244" name="Google Shape;244;p23"/>
          <p:cNvSpPr txBox="1"/>
          <p:nvPr/>
        </p:nvSpPr>
        <p:spPr>
          <a:xfrm>
            <a:off x="4739820" y="4137440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Point</a:t>
            </a:r>
            <a:endParaRPr/>
          </a:p>
        </p:txBody>
      </p:sp>
      <p:pic>
        <p:nvPicPr>
          <p:cNvPr descr="Fire" id="245" name="Google Shape;245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62447" y="340427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3"/>
          <p:cNvSpPr txBox="1"/>
          <p:nvPr/>
        </p:nvSpPr>
        <p:spPr>
          <a:xfrm>
            <a:off x="5900569" y="4273279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endParaRPr/>
          </a:p>
        </p:txBody>
      </p:sp>
      <p:cxnSp>
        <p:nvCxnSpPr>
          <p:cNvPr id="247" name="Google Shape;247;p23"/>
          <p:cNvCxnSpPr/>
          <p:nvPr/>
        </p:nvCxnSpPr>
        <p:spPr>
          <a:xfrm rot="10800000">
            <a:off x="2002489" y="2770483"/>
            <a:ext cx="478215" cy="1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" name="Google Shape;248;p23"/>
          <p:cNvCxnSpPr>
            <a:stCxn id="241" idx="2"/>
            <a:endCxn id="242" idx="0"/>
          </p:cNvCxnSpPr>
          <p:nvPr/>
        </p:nvCxnSpPr>
        <p:spPr>
          <a:xfrm>
            <a:off x="3204302" y="3275819"/>
            <a:ext cx="1500" cy="250800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9" name="Google Shape;249;p23"/>
          <p:cNvCxnSpPr/>
          <p:nvPr/>
        </p:nvCxnSpPr>
        <p:spPr>
          <a:xfrm flipH="1">
            <a:off x="1722268" y="3961593"/>
            <a:ext cx="787269" cy="360986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0" name="Google Shape;250;p23"/>
          <p:cNvCxnSpPr/>
          <p:nvPr/>
        </p:nvCxnSpPr>
        <p:spPr>
          <a:xfrm flipH="1">
            <a:off x="5443368" y="2968042"/>
            <a:ext cx="1" cy="292404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1" name="Google Shape;251;p23"/>
          <p:cNvCxnSpPr/>
          <p:nvPr/>
        </p:nvCxnSpPr>
        <p:spPr>
          <a:xfrm flipH="1" rot="10800000">
            <a:off x="4634144" y="4445217"/>
            <a:ext cx="305535" cy="286581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descr="Game controller" id="252" name="Google Shape;252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97118" y="172595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3"/>
          <p:cNvSpPr txBox="1"/>
          <p:nvPr/>
        </p:nvSpPr>
        <p:spPr>
          <a:xfrm>
            <a:off x="4746472" y="2409182"/>
            <a:ext cx="14070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Game Console</a:t>
            </a:r>
            <a:endParaRPr/>
          </a:p>
        </p:txBody>
      </p:sp>
      <p:pic>
        <p:nvPicPr>
          <p:cNvPr descr="Computer" id="254" name="Google Shape;254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18134" y="196048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 txBox="1"/>
          <p:nvPr/>
        </p:nvSpPr>
        <p:spPr>
          <a:xfrm>
            <a:off x="6071785" y="2737226"/>
            <a:ext cx="14070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Desktop Computer</a:t>
            </a:r>
            <a:endParaRPr/>
          </a:p>
        </p:txBody>
      </p:sp>
      <p:cxnSp>
        <p:nvCxnSpPr>
          <p:cNvPr id="256" name="Google Shape;256;p23"/>
          <p:cNvCxnSpPr/>
          <p:nvPr/>
        </p:nvCxnSpPr>
        <p:spPr>
          <a:xfrm rot="10800000">
            <a:off x="5919065" y="3982304"/>
            <a:ext cx="243382" cy="0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p23"/>
          <p:cNvSpPr txBox="1"/>
          <p:nvPr/>
        </p:nvSpPr>
        <p:spPr>
          <a:xfrm>
            <a:off x="7484683" y="4164791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endParaRPr/>
          </a:p>
        </p:txBody>
      </p:sp>
      <p:cxnSp>
        <p:nvCxnSpPr>
          <p:cNvPr id="258" name="Google Shape;258;p23"/>
          <p:cNvCxnSpPr/>
          <p:nvPr/>
        </p:nvCxnSpPr>
        <p:spPr>
          <a:xfrm flipH="1">
            <a:off x="3933511" y="5535876"/>
            <a:ext cx="234852" cy="278698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" name="Google Shape;259;p23"/>
          <p:cNvSpPr txBox="1"/>
          <p:nvPr/>
        </p:nvSpPr>
        <p:spPr>
          <a:xfrm>
            <a:off x="2853068" y="6413427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Laptop</a:t>
            </a:r>
            <a:endParaRPr/>
          </a:p>
        </p:txBody>
      </p:sp>
      <p:pic>
        <p:nvPicPr>
          <p:cNvPr descr="Server" id="260" name="Google Shape;260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1855" y="392293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3"/>
          <p:cNvSpPr txBox="1"/>
          <p:nvPr/>
        </p:nvSpPr>
        <p:spPr>
          <a:xfrm>
            <a:off x="526563" y="4756641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Server</a:t>
            </a:r>
            <a:endParaRPr/>
          </a:p>
        </p:txBody>
      </p:sp>
      <p:cxnSp>
        <p:nvCxnSpPr>
          <p:cNvPr id="262" name="Google Shape;262;p23"/>
          <p:cNvCxnSpPr>
            <a:stCxn id="237" idx="1"/>
            <a:endCxn id="242" idx="3"/>
          </p:cNvCxnSpPr>
          <p:nvPr/>
        </p:nvCxnSpPr>
        <p:spPr>
          <a:xfrm rot="10800000">
            <a:off x="4036669" y="3744181"/>
            <a:ext cx="949500" cy="600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Photocopier" id="263" name="Google Shape;263;p23"/>
          <p:cNvPicPr preferRelativeResize="0"/>
          <p:nvPr/>
        </p:nvPicPr>
        <p:blipFill rotWithShape="1">
          <a:blip r:embed="rId11">
            <a:alphaModFix/>
          </a:blip>
          <a:srcRect b="36378" l="31963" r="0" t="47007"/>
          <a:stretch/>
        </p:blipFill>
        <p:spPr>
          <a:xfrm>
            <a:off x="7374859" y="3735452"/>
            <a:ext cx="1626746" cy="3972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23"/>
          <p:cNvCxnSpPr/>
          <p:nvPr/>
        </p:nvCxnSpPr>
        <p:spPr>
          <a:xfrm rot="10800000">
            <a:off x="7064284" y="3977058"/>
            <a:ext cx="243382" cy="0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Computer" id="265" name="Google Shape;265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63117" y="192840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3"/>
          <p:cNvSpPr txBox="1"/>
          <p:nvPr/>
        </p:nvSpPr>
        <p:spPr>
          <a:xfrm>
            <a:off x="7316768" y="2705153"/>
            <a:ext cx="14070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Desktop Computer</a:t>
            </a:r>
            <a:endParaRPr/>
          </a:p>
        </p:txBody>
      </p:sp>
      <p:pic>
        <p:nvPicPr>
          <p:cNvPr descr="Computer" id="267" name="Google Shape;267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160237" y="475913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3"/>
          <p:cNvSpPr txBox="1"/>
          <p:nvPr/>
        </p:nvSpPr>
        <p:spPr>
          <a:xfrm>
            <a:off x="7913888" y="5535876"/>
            <a:ext cx="14070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Desktop Computer</a:t>
            </a:r>
            <a:endParaRPr/>
          </a:p>
        </p:txBody>
      </p:sp>
      <p:pic>
        <p:nvPicPr>
          <p:cNvPr descr="Computer" id="269" name="Google Shape;269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775334" y="472932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3"/>
          <p:cNvSpPr txBox="1"/>
          <p:nvPr/>
        </p:nvSpPr>
        <p:spPr>
          <a:xfrm>
            <a:off x="6528985" y="5506067"/>
            <a:ext cx="14070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Desktop Computer</a:t>
            </a:r>
            <a:endParaRPr/>
          </a:p>
        </p:txBody>
      </p:sp>
      <p:cxnSp>
        <p:nvCxnSpPr>
          <p:cNvPr id="271" name="Google Shape;271;p23"/>
          <p:cNvCxnSpPr/>
          <p:nvPr/>
        </p:nvCxnSpPr>
        <p:spPr>
          <a:xfrm rot="10800000">
            <a:off x="7146525" y="3287582"/>
            <a:ext cx="612558" cy="447870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" name="Google Shape;272;p23"/>
          <p:cNvCxnSpPr/>
          <p:nvPr/>
        </p:nvCxnSpPr>
        <p:spPr>
          <a:xfrm rot="10800000">
            <a:off x="8043966" y="3260446"/>
            <a:ext cx="116271" cy="379399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3" name="Google Shape;273;p23"/>
          <p:cNvCxnSpPr/>
          <p:nvPr/>
        </p:nvCxnSpPr>
        <p:spPr>
          <a:xfrm flipH="1">
            <a:off x="7374859" y="4201982"/>
            <a:ext cx="314875" cy="554659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4" name="Google Shape;274;p23"/>
          <p:cNvCxnSpPr/>
          <p:nvPr/>
        </p:nvCxnSpPr>
        <p:spPr>
          <a:xfrm>
            <a:off x="8318378" y="4445218"/>
            <a:ext cx="63767" cy="392118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ire" id="275" name="Google Shape;275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39724" y="435658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3"/>
          <p:cNvSpPr txBox="1"/>
          <p:nvPr/>
        </p:nvSpPr>
        <p:spPr>
          <a:xfrm>
            <a:off x="3677846" y="5225583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endParaRPr/>
          </a:p>
        </p:txBody>
      </p:sp>
      <p:pic>
        <p:nvPicPr>
          <p:cNvPr descr="Laptop" id="277" name="Google Shape;27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77737" y="5743818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23"/>
          <p:cNvCxnSpPr/>
          <p:nvPr/>
        </p:nvCxnSpPr>
        <p:spPr>
          <a:xfrm rot="10800000">
            <a:off x="5322698" y="4400123"/>
            <a:ext cx="50596" cy="321969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79" name="Google Shape;279;p23"/>
          <p:cNvCxnSpPr>
            <a:stCxn id="280" idx="2"/>
          </p:cNvCxnSpPr>
          <p:nvPr/>
        </p:nvCxnSpPr>
        <p:spPr>
          <a:xfrm>
            <a:off x="5552616" y="5681961"/>
            <a:ext cx="237600" cy="195300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1" name="Google Shape;281;p23"/>
          <p:cNvSpPr txBox="1"/>
          <p:nvPr/>
        </p:nvSpPr>
        <p:spPr>
          <a:xfrm>
            <a:off x="5131388" y="6491272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Laptop</a:t>
            </a:r>
            <a:endParaRPr/>
          </a:p>
        </p:txBody>
      </p:sp>
      <p:pic>
        <p:nvPicPr>
          <p:cNvPr descr="Fire" id="282" name="Google Shape;282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10945" y="450518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3"/>
          <p:cNvSpPr txBox="1"/>
          <p:nvPr/>
        </p:nvSpPr>
        <p:spPr>
          <a:xfrm>
            <a:off x="4849067" y="5374184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28650" y="365127"/>
            <a:ext cx="7886700" cy="824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Network Devices Lab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28650" y="1491449"/>
            <a:ext cx="7886700" cy="4685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This lab will showcase simple network set-ups in a home or office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Students will be expected to be able to map out a simple home/office network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628650" y="365127"/>
            <a:ext cx="7886700" cy="824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Network Devices Lab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28650" y="1491449"/>
            <a:ext cx="7886700" cy="4685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Remember the following: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Modem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Converts digital to analog data (example - cable modem)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Router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Routes traffic from one network to another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Access Point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devices connect to another network device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Switch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Filters and forwards network traffic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Firewall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Barrier to protect a network or system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628650" y="365127"/>
            <a:ext cx="7886700" cy="771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Network Devices Lab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92830" y="1176473"/>
            <a:ext cx="8271927" cy="482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Here’s the network from Lesson 2.7.3 - Network Devices</a:t>
            </a:r>
            <a:endParaRPr/>
          </a:p>
        </p:txBody>
      </p:sp>
      <p:pic>
        <p:nvPicPr>
          <p:cNvPr descr="Cloud"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902" y="1736565"/>
            <a:ext cx="1602420" cy="16024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reless router" id="123" name="Google Shape;1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2793" y="437369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rt Phone" id="124" name="Google Shape;12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2035" y="5760006"/>
            <a:ext cx="819493" cy="8194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tor" id="125" name="Google Shape;12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1007" y="5709248"/>
            <a:ext cx="1023517" cy="10235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" id="126" name="Google Shape;12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79651" y="576229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VD player" id="127" name="Google Shape;127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09537" y="2069066"/>
            <a:ext cx="1402835" cy="140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379243" y="3021890"/>
            <a:ext cx="17017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Service Provider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2353433" y="2968042"/>
            <a:ext cx="17017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Modem</a:t>
            </a:r>
            <a:endParaRPr/>
          </a:p>
        </p:txBody>
      </p:sp>
      <p:pic>
        <p:nvPicPr>
          <p:cNvPr descr="Server" id="130" name="Google Shape;130;p17"/>
          <p:cNvPicPr preferRelativeResize="0"/>
          <p:nvPr/>
        </p:nvPicPr>
        <p:blipFill rotWithShape="1">
          <a:blip r:embed="rId9">
            <a:alphaModFix/>
          </a:blip>
          <a:srcRect b="68963" l="0" r="0" t="4856"/>
          <a:stretch/>
        </p:blipFill>
        <p:spPr>
          <a:xfrm>
            <a:off x="2375348" y="3526685"/>
            <a:ext cx="1661199" cy="43490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2509537" y="3894204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4686444" y="5223550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Point</a:t>
            </a:r>
            <a:endParaRPr/>
          </a:p>
        </p:txBody>
      </p:sp>
      <p:pic>
        <p:nvPicPr>
          <p:cNvPr descr="Photocopier" id="133" name="Google Shape;133;p17"/>
          <p:cNvPicPr preferRelativeResize="0"/>
          <p:nvPr/>
        </p:nvPicPr>
        <p:blipFill rotWithShape="1">
          <a:blip r:embed="rId10">
            <a:alphaModFix/>
          </a:blip>
          <a:srcRect b="36378" l="31963" r="0" t="47007"/>
          <a:stretch/>
        </p:blipFill>
        <p:spPr>
          <a:xfrm>
            <a:off x="6567176" y="3309480"/>
            <a:ext cx="1626746" cy="39726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6677000" y="3706746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endParaRPr/>
          </a:p>
        </p:txBody>
      </p:sp>
      <p:pic>
        <p:nvPicPr>
          <p:cNvPr descr="Monitor" id="135" name="Google Shape;13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69706" y="1981463"/>
            <a:ext cx="1023517" cy="10235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tor" id="136" name="Google Shape;13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75089" y="1978578"/>
            <a:ext cx="1023517" cy="10235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e" id="137" name="Google Shape;137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44159" y="437900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2502552" y="5247585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 rot="10800000">
            <a:off x="2002489" y="2770483"/>
            <a:ext cx="478215" cy="1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17"/>
          <p:cNvCxnSpPr>
            <a:stCxn id="129" idx="2"/>
            <a:endCxn id="130" idx="0"/>
          </p:cNvCxnSpPr>
          <p:nvPr/>
        </p:nvCxnSpPr>
        <p:spPr>
          <a:xfrm>
            <a:off x="3204302" y="3275819"/>
            <a:ext cx="1500" cy="250800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p17"/>
          <p:cNvCxnSpPr/>
          <p:nvPr/>
        </p:nvCxnSpPr>
        <p:spPr>
          <a:xfrm>
            <a:off x="3175727" y="4160453"/>
            <a:ext cx="0" cy="229018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" name="Google Shape;142;p17"/>
          <p:cNvCxnSpPr/>
          <p:nvPr/>
        </p:nvCxnSpPr>
        <p:spPr>
          <a:xfrm flipH="1">
            <a:off x="3594135" y="5054377"/>
            <a:ext cx="1395416" cy="1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7"/>
          <p:cNvCxnSpPr/>
          <p:nvPr/>
        </p:nvCxnSpPr>
        <p:spPr>
          <a:xfrm flipH="1" rot="10800000">
            <a:off x="5756313" y="3772284"/>
            <a:ext cx="847725" cy="1156808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6762391" y="2893603"/>
            <a:ext cx="270272" cy="415877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7"/>
          <p:cNvCxnSpPr/>
          <p:nvPr/>
        </p:nvCxnSpPr>
        <p:spPr>
          <a:xfrm flipH="1">
            <a:off x="7662678" y="2893603"/>
            <a:ext cx="246459" cy="415877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17"/>
          <p:cNvCxnSpPr>
            <a:stCxn id="132" idx="2"/>
          </p:cNvCxnSpPr>
          <p:nvPr/>
        </p:nvCxnSpPr>
        <p:spPr>
          <a:xfrm>
            <a:off x="5389993" y="5531327"/>
            <a:ext cx="0" cy="292500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p17"/>
          <p:cNvCxnSpPr/>
          <p:nvPr/>
        </p:nvCxnSpPr>
        <p:spPr>
          <a:xfrm flipH="1">
            <a:off x="4482345" y="5527228"/>
            <a:ext cx="620692" cy="391753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17"/>
          <p:cNvCxnSpPr/>
          <p:nvPr/>
        </p:nvCxnSpPr>
        <p:spPr>
          <a:xfrm>
            <a:off x="5711463" y="5527228"/>
            <a:ext cx="502050" cy="247687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628650" y="365127"/>
            <a:ext cx="7886700" cy="771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Network Devices Lab</a:t>
            </a:r>
            <a:endParaRPr/>
          </a:p>
        </p:txBody>
      </p:sp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492830" y="1176473"/>
            <a:ext cx="8271927" cy="482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Your Turn - Complete the following diagram by adding: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Internet Service Provider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wireless mobile phone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wired smart tv</a:t>
            </a:r>
            <a:endParaRPr/>
          </a:p>
        </p:txBody>
      </p:sp>
      <p:pic>
        <p:nvPicPr>
          <p:cNvPr descr="DVD player" id="155" name="Google Shape;1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9581" y="2073479"/>
            <a:ext cx="1402835" cy="140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/>
        </p:nvSpPr>
        <p:spPr>
          <a:xfrm>
            <a:off x="4083477" y="2972455"/>
            <a:ext cx="17017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Modem</a:t>
            </a:r>
            <a:endParaRPr/>
          </a:p>
        </p:txBody>
      </p:sp>
      <p:pic>
        <p:nvPicPr>
          <p:cNvPr descr="Server" id="157" name="Google Shape;157;p18"/>
          <p:cNvPicPr preferRelativeResize="0"/>
          <p:nvPr/>
        </p:nvPicPr>
        <p:blipFill rotWithShape="1">
          <a:blip r:embed="rId4">
            <a:alphaModFix/>
          </a:blip>
          <a:srcRect b="68963" l="0" r="0" t="4856"/>
          <a:stretch/>
        </p:blipFill>
        <p:spPr>
          <a:xfrm>
            <a:off x="4083477" y="3769407"/>
            <a:ext cx="1661199" cy="43490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/>
        </p:nvSpPr>
        <p:spPr>
          <a:xfrm>
            <a:off x="4217666" y="4136926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/>
          </a:p>
        </p:txBody>
      </p:sp>
      <p:pic>
        <p:nvPicPr>
          <p:cNvPr descr="Wireless router" id="159" name="Google Shape;15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02816" y="34918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/>
        </p:nvSpPr>
        <p:spPr>
          <a:xfrm>
            <a:off x="2556467" y="4341709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Point</a:t>
            </a:r>
            <a:endParaRPr/>
          </a:p>
        </p:txBody>
      </p:sp>
      <p:cxnSp>
        <p:nvCxnSpPr>
          <p:cNvPr id="161" name="Google Shape;161;p18"/>
          <p:cNvCxnSpPr/>
          <p:nvPr/>
        </p:nvCxnSpPr>
        <p:spPr>
          <a:xfrm rot="10800000">
            <a:off x="4909350" y="3320362"/>
            <a:ext cx="0" cy="381626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18"/>
          <p:cNvCxnSpPr>
            <a:endCxn id="159" idx="3"/>
          </p:cNvCxnSpPr>
          <p:nvPr/>
        </p:nvCxnSpPr>
        <p:spPr>
          <a:xfrm rot="10800000">
            <a:off x="3717216" y="3949050"/>
            <a:ext cx="522300" cy="0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628650" y="365127"/>
            <a:ext cx="7886700" cy="771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Network Devices Lab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492830" y="1176473"/>
            <a:ext cx="8271927" cy="482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Here’s one solution to the previous challenge: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VD player" id="169" name="Google Shape;1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9581" y="2073479"/>
            <a:ext cx="1402835" cy="140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/>
        </p:nvSpPr>
        <p:spPr>
          <a:xfrm>
            <a:off x="4083477" y="2972455"/>
            <a:ext cx="17017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Modem</a:t>
            </a:r>
            <a:endParaRPr/>
          </a:p>
        </p:txBody>
      </p:sp>
      <p:pic>
        <p:nvPicPr>
          <p:cNvPr descr="Server" id="171" name="Google Shape;171;p19"/>
          <p:cNvPicPr preferRelativeResize="0"/>
          <p:nvPr/>
        </p:nvPicPr>
        <p:blipFill rotWithShape="1">
          <a:blip r:embed="rId4">
            <a:alphaModFix/>
          </a:blip>
          <a:srcRect b="68963" l="0" r="0" t="4856"/>
          <a:stretch/>
        </p:blipFill>
        <p:spPr>
          <a:xfrm>
            <a:off x="4083477" y="3769407"/>
            <a:ext cx="1661199" cy="43490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4217666" y="4136926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/>
          </a:p>
        </p:txBody>
      </p:sp>
      <p:pic>
        <p:nvPicPr>
          <p:cNvPr descr="Wireless router" id="173" name="Google Shape;17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02816" y="34918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2556467" y="4341709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Point</a:t>
            </a:r>
            <a:endParaRPr/>
          </a:p>
        </p:txBody>
      </p:sp>
      <p:cxnSp>
        <p:nvCxnSpPr>
          <p:cNvPr id="175" name="Google Shape;175;p19"/>
          <p:cNvCxnSpPr/>
          <p:nvPr/>
        </p:nvCxnSpPr>
        <p:spPr>
          <a:xfrm rot="10800000">
            <a:off x="4909350" y="3320362"/>
            <a:ext cx="0" cy="381626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19"/>
          <p:cNvCxnSpPr>
            <a:endCxn id="173" idx="3"/>
          </p:cNvCxnSpPr>
          <p:nvPr/>
        </p:nvCxnSpPr>
        <p:spPr>
          <a:xfrm rot="10800000">
            <a:off x="3717216" y="3949050"/>
            <a:ext cx="522300" cy="0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Cloud" id="177" name="Google Shape;17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02061" y="1733297"/>
            <a:ext cx="1602420" cy="160242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6452402" y="3018622"/>
            <a:ext cx="17017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Internet Service Provider</a:t>
            </a:r>
            <a:endParaRPr/>
          </a:p>
        </p:txBody>
      </p:sp>
      <p:cxnSp>
        <p:nvCxnSpPr>
          <p:cNvPr id="179" name="Google Shape;179;p19"/>
          <p:cNvCxnSpPr/>
          <p:nvPr/>
        </p:nvCxnSpPr>
        <p:spPr>
          <a:xfrm rot="10800000">
            <a:off x="5904531" y="2687316"/>
            <a:ext cx="478215" cy="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19"/>
          <p:cNvCxnSpPr/>
          <p:nvPr/>
        </p:nvCxnSpPr>
        <p:spPr>
          <a:xfrm flipH="1">
            <a:off x="1610682" y="4145832"/>
            <a:ext cx="1073001" cy="68362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descr="Smart Phone" id="181" name="Google Shape;181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6839" y="4597247"/>
            <a:ext cx="819493" cy="8194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19"/>
          <p:cNvCxnSpPr/>
          <p:nvPr/>
        </p:nvCxnSpPr>
        <p:spPr>
          <a:xfrm flipH="1">
            <a:off x="3260015" y="4722887"/>
            <a:ext cx="1" cy="62147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Television" id="183" name="Google Shape;183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02816" y="5344357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628650" y="365127"/>
            <a:ext cx="7886700" cy="771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Network Devices Lab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492830" y="1176473"/>
            <a:ext cx="8271927" cy="482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Your Turn - Draw a home network with the following: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Internet Service Provider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wireless mobile phone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wired desktop computer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wired video game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modem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wireless laptop with a firewall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wireless tablet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router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An access point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628650" y="365127"/>
            <a:ext cx="7886700" cy="771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Network Devices Lab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492830" y="1176473"/>
            <a:ext cx="8271927" cy="482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Here’s one possible solution to the previous problem:</a:t>
            </a:r>
            <a:endParaRPr/>
          </a:p>
        </p:txBody>
      </p:sp>
      <p:pic>
        <p:nvPicPr>
          <p:cNvPr descr="Cloud" id="196" name="Google Shape;1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902" y="1736565"/>
            <a:ext cx="1602420" cy="16024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reless router" id="197" name="Google Shape;19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6169" y="328758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rt Phone" id="198" name="Google Shape;19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3503" y="5074318"/>
            <a:ext cx="819493" cy="8194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" id="199" name="Google Shape;199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0376" y="571643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VD player" id="200" name="Google Shape;200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09537" y="2069066"/>
            <a:ext cx="1402835" cy="140283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379243" y="3021890"/>
            <a:ext cx="17017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Service Provider</a:t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2353433" y="2968042"/>
            <a:ext cx="17017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Modem</a:t>
            </a:r>
            <a:endParaRPr/>
          </a:p>
        </p:txBody>
      </p:sp>
      <p:pic>
        <p:nvPicPr>
          <p:cNvPr descr="Server" id="203" name="Google Shape;203;p21"/>
          <p:cNvPicPr preferRelativeResize="0"/>
          <p:nvPr/>
        </p:nvPicPr>
        <p:blipFill rotWithShape="1">
          <a:blip r:embed="rId8">
            <a:alphaModFix/>
          </a:blip>
          <a:srcRect b="68963" l="0" r="0" t="4856"/>
          <a:stretch/>
        </p:blipFill>
        <p:spPr>
          <a:xfrm>
            <a:off x="2375348" y="3526685"/>
            <a:ext cx="1661199" cy="43490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/>
        </p:nvSpPr>
        <p:spPr>
          <a:xfrm>
            <a:off x="2509537" y="3894204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4739820" y="4137440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Point</a:t>
            </a:r>
            <a:endParaRPr/>
          </a:p>
        </p:txBody>
      </p:sp>
      <p:pic>
        <p:nvPicPr>
          <p:cNvPr descr="Fire" id="206" name="Google Shape;206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02826" y="463501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 txBox="1"/>
          <p:nvPr/>
        </p:nvSpPr>
        <p:spPr>
          <a:xfrm>
            <a:off x="3756477" y="5590277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endParaRPr/>
          </a:p>
        </p:txBody>
      </p:sp>
      <p:cxnSp>
        <p:nvCxnSpPr>
          <p:cNvPr id="208" name="Google Shape;208;p21"/>
          <p:cNvCxnSpPr/>
          <p:nvPr/>
        </p:nvCxnSpPr>
        <p:spPr>
          <a:xfrm rot="10800000">
            <a:off x="2002489" y="2770483"/>
            <a:ext cx="478215" cy="1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p21"/>
          <p:cNvCxnSpPr>
            <a:stCxn id="202" idx="2"/>
            <a:endCxn id="203" idx="0"/>
          </p:cNvCxnSpPr>
          <p:nvPr/>
        </p:nvCxnSpPr>
        <p:spPr>
          <a:xfrm>
            <a:off x="3204302" y="3275819"/>
            <a:ext cx="1500" cy="250800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0" name="Google Shape;210;p21"/>
          <p:cNvCxnSpPr/>
          <p:nvPr/>
        </p:nvCxnSpPr>
        <p:spPr>
          <a:xfrm rot="10800000">
            <a:off x="3933511" y="3798222"/>
            <a:ext cx="824920" cy="0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" name="Google Shape;211;p21"/>
          <p:cNvCxnSpPr/>
          <p:nvPr/>
        </p:nvCxnSpPr>
        <p:spPr>
          <a:xfrm flipH="1">
            <a:off x="5443368" y="2968042"/>
            <a:ext cx="1" cy="292404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21"/>
          <p:cNvCxnSpPr/>
          <p:nvPr/>
        </p:nvCxnSpPr>
        <p:spPr>
          <a:xfrm flipH="1" rot="10800000">
            <a:off x="4634144" y="4445217"/>
            <a:ext cx="305535" cy="286581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p21"/>
          <p:cNvCxnSpPr>
            <a:endCxn id="214" idx="1"/>
          </p:cNvCxnSpPr>
          <p:nvPr/>
        </p:nvCxnSpPr>
        <p:spPr>
          <a:xfrm>
            <a:off x="5958196" y="3837724"/>
            <a:ext cx="994800" cy="170400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descr="Game controller" id="215" name="Google Shape;215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97118" y="172595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/>
          <p:nvPr/>
        </p:nvSpPr>
        <p:spPr>
          <a:xfrm>
            <a:off x="4746472" y="2409182"/>
            <a:ext cx="14070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Game Console</a:t>
            </a:r>
            <a:endParaRPr/>
          </a:p>
        </p:txBody>
      </p:sp>
      <p:pic>
        <p:nvPicPr>
          <p:cNvPr descr="Computer" id="217" name="Google Shape;217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31566" y="218315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1"/>
          <p:cNvSpPr txBox="1"/>
          <p:nvPr/>
        </p:nvSpPr>
        <p:spPr>
          <a:xfrm>
            <a:off x="6585217" y="2932402"/>
            <a:ext cx="14070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Desktop Computer</a:t>
            </a: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 flipH="1">
            <a:off x="5852404" y="2995537"/>
            <a:ext cx="875612" cy="577653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Tablet" id="214" name="Google Shape;214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952996" y="3550924"/>
            <a:ext cx="67153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1"/>
          <p:cNvSpPr txBox="1"/>
          <p:nvPr/>
        </p:nvSpPr>
        <p:spPr>
          <a:xfrm>
            <a:off x="6594957" y="4322579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Tablet</a:t>
            </a:r>
            <a:endParaRPr/>
          </a:p>
        </p:txBody>
      </p:sp>
      <p:sp>
        <p:nvSpPr>
          <p:cNvPr id="221" name="Google Shape;221;p21"/>
          <p:cNvSpPr txBox="1"/>
          <p:nvPr/>
        </p:nvSpPr>
        <p:spPr>
          <a:xfrm>
            <a:off x="5839700" y="5913229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Phone</a:t>
            </a:r>
            <a:endParaRPr/>
          </a:p>
        </p:txBody>
      </p:sp>
      <p:cxnSp>
        <p:nvCxnSpPr>
          <p:cNvPr id="222" name="Google Shape;222;p21"/>
          <p:cNvCxnSpPr/>
          <p:nvPr/>
        </p:nvCxnSpPr>
        <p:spPr>
          <a:xfrm flipH="1">
            <a:off x="3933511" y="5535876"/>
            <a:ext cx="234852" cy="278698"/>
          </a:xfrm>
          <a:prstGeom prst="straightConnector1">
            <a:avLst/>
          </a:prstGeom>
          <a:noFill/>
          <a:ln cap="flat" cmpd="sng" w="38100">
            <a:solidFill>
              <a:srgbClr val="2E9ED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21"/>
          <p:cNvSpPr txBox="1"/>
          <p:nvPr/>
        </p:nvSpPr>
        <p:spPr>
          <a:xfrm>
            <a:off x="2894027" y="6500867"/>
            <a:ext cx="140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Laptop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628650" y="365127"/>
            <a:ext cx="7886700" cy="771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Network Devices Lab</a:t>
            </a:r>
            <a:endParaRPr/>
          </a:p>
        </p:txBody>
      </p:sp>
      <p:sp>
        <p:nvSpPr>
          <p:cNvPr id="229" name="Google Shape;229;p22"/>
          <p:cNvSpPr txBox="1"/>
          <p:nvPr>
            <p:ph idx="1" type="body"/>
          </p:nvPr>
        </p:nvSpPr>
        <p:spPr>
          <a:xfrm>
            <a:off x="492830" y="1176473"/>
            <a:ext cx="8271927" cy="482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Your Turn - Draw a small office network with the following: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Internet Service Provider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modem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router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An access point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switch with a firewall that controls 4 wired computers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Two wireless laptops with a firewall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network server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