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97"/>
    <p:restoredTop sz="94387"/>
  </p:normalViewPr>
  <p:slideViewPr>
    <p:cSldViewPr snapToGrid="0" snapToObjects="1">
      <p:cViewPr varScale="1">
        <p:scale>
          <a:sx n="67" d="100"/>
          <a:sy n="67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52" y="1591293"/>
            <a:ext cx="11448288" cy="47180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7952" y="534202"/>
            <a:ext cx="11448288" cy="701731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38551" y="6537961"/>
            <a:ext cx="7924800" cy="18415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800"/>
              <a:t>IBM Confidential</a:t>
            </a:r>
            <a:endParaRPr lang="en-US" sz="800" dirty="0"/>
          </a:p>
        </p:txBody>
      </p:sp>
      <p:sp>
        <p:nvSpPr>
          <p:cNvPr id="7" name="Date Placeholder 12"/>
          <p:cNvSpPr>
            <a:spLocks noGrp="1"/>
          </p:cNvSpPr>
          <p:nvPr>
            <p:ph type="dt" sz="half" idx="12"/>
          </p:nvPr>
        </p:nvSpPr>
        <p:spPr>
          <a:xfrm>
            <a:off x="732367" y="6546551"/>
            <a:ext cx="140208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5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4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B21B-2E2E-0B4F-B437-9B07BB0C9050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2437-6CBE-044F-9AE2-2E2F4749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493" y="140102"/>
            <a:ext cx="11448288" cy="738728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Customer Journey </a:t>
            </a:r>
            <a:r>
              <a:rPr lang="en-US" sz="2667" dirty="0"/>
              <a:t/>
            </a:r>
            <a:br>
              <a:rPr lang="en-US" sz="2667" dirty="0"/>
            </a:br>
            <a:r>
              <a:rPr lang="en-US" sz="1867" dirty="0"/>
              <a:t>Audience:  </a:t>
            </a:r>
            <a:r>
              <a:rPr lang="en-US" sz="1867" dirty="0" smtClean="0"/>
              <a:t>CSPs, ISVs, Commercial Focused &amp; Industry Focused BPs </a:t>
            </a:r>
            <a:endParaRPr lang="en-US" sz="1867" dirty="0"/>
          </a:p>
        </p:txBody>
      </p:sp>
      <p:sp>
        <p:nvSpPr>
          <p:cNvPr id="60" name="Rectangle 59"/>
          <p:cNvSpPr/>
          <p:nvPr/>
        </p:nvSpPr>
        <p:spPr>
          <a:xfrm>
            <a:off x="8487319" y="354701"/>
            <a:ext cx="256079" cy="196411"/>
          </a:xfrm>
          <a:prstGeom prst="rect">
            <a:avLst/>
          </a:prstGeom>
          <a:solidFill>
            <a:srgbClr val="C5E0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739489" y="274667"/>
            <a:ext cx="345251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33" dirty="0" smtClean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rPr>
              <a:t>Channel </a:t>
            </a:r>
            <a:r>
              <a:rPr lang="en-US" sz="1333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rPr>
              <a:t>Expansion Program </a:t>
            </a:r>
            <a:r>
              <a:rPr lang="en-US" sz="1333" dirty="0" smtClean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rPr>
              <a:t>(cohorts)</a:t>
            </a:r>
            <a:endParaRPr lang="en-US" sz="1333" dirty="0">
              <a:solidFill>
                <a:srgbClr val="000000"/>
              </a:solidFill>
              <a:latin typeface="Helvetica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87319" y="557901"/>
            <a:ext cx="256079" cy="1964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39491" y="477867"/>
            <a:ext cx="279378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33" dirty="0" smtClean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rPr>
              <a:t>Loyalty </a:t>
            </a:r>
            <a:r>
              <a:rPr lang="en-US" sz="1333" dirty="0" smtClean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rPr>
              <a:t>focused </a:t>
            </a:r>
            <a:r>
              <a:rPr lang="en-US" sz="1333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rPr>
              <a:t>Programs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8774" y="1838960"/>
            <a:ext cx="9976340" cy="4750188"/>
            <a:chOff x="463032" y="1251366"/>
            <a:chExt cx="7457776" cy="3444476"/>
          </a:xfrm>
        </p:grpSpPr>
        <p:sp>
          <p:nvSpPr>
            <p:cNvPr id="7" name="Rectangle 6"/>
            <p:cNvSpPr/>
            <p:nvPr/>
          </p:nvSpPr>
          <p:spPr>
            <a:xfrm>
              <a:off x="477882" y="1737592"/>
              <a:ext cx="7306968" cy="29582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483257" y="1759366"/>
              <a:ext cx="5393764" cy="14941"/>
            </a:xfrm>
            <a:prstGeom prst="line">
              <a:avLst/>
            </a:prstGeom>
            <a:ln w="57150" cmpd="sng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35239" y="1251366"/>
              <a:ext cx="1055804" cy="105514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785344" y="1251366"/>
              <a:ext cx="1055804" cy="105514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035449" y="1251366"/>
              <a:ext cx="1055804" cy="105514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285555" y="1251366"/>
              <a:ext cx="1055804" cy="105514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535660" y="1251366"/>
              <a:ext cx="1055804" cy="105514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808689" y="1251366"/>
              <a:ext cx="1055804" cy="1055145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9975" y="1662268"/>
              <a:ext cx="1120496" cy="42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DISCOVER</a:t>
              </a:r>
            </a:p>
            <a:p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36699" y="1662267"/>
              <a:ext cx="1120495" cy="245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LEARN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3414" y="1662267"/>
              <a:ext cx="1120495" cy="245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TRY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1928" y="1572864"/>
              <a:ext cx="1120495" cy="42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BUY / PARTNER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94459" y="1572864"/>
              <a:ext cx="1120495" cy="42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ACTIVATE/</a:t>
              </a:r>
            </a:p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SELL THRU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23567" y="1662267"/>
              <a:ext cx="1197241" cy="245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Helvetica"/>
                  <a:cs typeface="Helvetica"/>
                </a:rPr>
                <a:t>ADVOCACY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3032" y="4011190"/>
              <a:ext cx="7325061" cy="6771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803" y="2414400"/>
              <a:ext cx="1154337" cy="1019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333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Build </a:t>
              </a:r>
              <a:r>
                <a:rPr lang="en-US" sz="1200" b="1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awareness &amp; relevance </a:t>
              </a:r>
              <a:r>
                <a:rPr lang="en-US" sz="1200" b="1" dirty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thru industry thought leadership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94751" y="3207677"/>
              <a:ext cx="1236615" cy="18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67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68075" y="2593364"/>
              <a:ext cx="1323414" cy="1138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Partner signs up for IBM PartnerWorld;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Partner buys something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Partner signs ESA contract </a:t>
              </a:r>
              <a:endParaRPr lang="en-US" sz="1200" b="1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57195" y="2574466"/>
              <a:ext cx="1380663" cy="73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Partners can create a proof of concept solution by visiting an Innovation Center and taking a Workshop</a:t>
              </a:r>
              <a:endParaRPr lang="en-US" sz="1200" b="1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9955" y="4013459"/>
              <a:ext cx="3051932" cy="66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dirty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Objective: Create </a:t>
              </a:r>
              <a:r>
                <a:rPr lang="en-US" sz="1333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ongoing relationship to incent repeat </a:t>
              </a:r>
              <a:r>
                <a:rPr lang="en-US" sz="1333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business, increase </a:t>
              </a:r>
              <a:r>
                <a:rPr lang="en-US" sz="1333" dirty="0" err="1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avg</a:t>
              </a:r>
              <a:r>
                <a:rPr lang="en-US" sz="1333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333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sale, </a:t>
              </a:r>
              <a:r>
                <a:rPr lang="en-US" sz="1333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amplify to broaden appeal – to impact funnel/journey above – attract new </a:t>
              </a:r>
              <a:r>
                <a:rPr lang="en-US" sz="1333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customers.</a:t>
              </a:r>
              <a:endParaRPr lang="en-US" sz="1333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92025" y="4050992"/>
              <a:ext cx="1957916" cy="215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Donor Community Outreach </a:t>
              </a:r>
              <a:endParaRPr lang="en-US" sz="1333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04251" y="4313210"/>
              <a:ext cx="1777966" cy="215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Sincere Personal Thanks</a:t>
              </a:r>
              <a:endParaRPr lang="en-US" sz="1333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95333" y="4305637"/>
              <a:ext cx="1151282" cy="364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Demonstration of dollars working </a:t>
              </a:r>
              <a:endParaRPr lang="en-US" sz="1333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90896" y="4065766"/>
              <a:ext cx="1151282" cy="215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Engagement </a:t>
              </a:r>
              <a:endParaRPr lang="en-US" sz="1333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05669" y="3302492"/>
              <a:ext cx="1033015" cy="18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67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87726" y="2606422"/>
              <a:ext cx="1162215" cy="885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Partner embeds &amp; deploys their solution, </a:t>
              </a:r>
              <a:r>
                <a:rPr lang="en-US" sz="1200" b="1" dirty="0" err="1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onboards</a:t>
              </a:r>
              <a:r>
                <a:rPr lang="en-US" sz="1200" b="1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 it to IBM </a:t>
              </a:r>
              <a:r>
                <a:rPr lang="en-US" sz="1200" b="1" dirty="0" err="1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MarketPlace</a:t>
              </a:r>
              <a:endParaRPr lang="en-US" sz="1200" b="1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333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77654" y="2632411"/>
              <a:ext cx="991526" cy="127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Partner solutions become references, Partners showcased by IBM, new clients enter both streams</a:t>
              </a:r>
              <a:endParaRPr lang="en-US" sz="1333" b="1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4317" y="2427997"/>
              <a:ext cx="1261758" cy="90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333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Explain / show value of </a:t>
              </a:r>
              <a:r>
                <a:rPr lang="en-US" sz="1200" b="1" dirty="0" smtClean="0">
                  <a:solidFill>
                    <a:srgbClr val="000000"/>
                  </a:solidFill>
                  <a:latin typeface="Helvetica"/>
                  <a:ea typeface="ＭＳ Ｐゴシック" charset="0"/>
                  <a:cs typeface="ＭＳ Ｐゴシック" charset="0"/>
                </a:rPr>
                <a:t>partnering with IBM – use Partners to tell their stories </a:t>
              </a:r>
              <a:endParaRPr lang="en-US" sz="1200" b="1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333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39959" y="3040007"/>
              <a:ext cx="1151505" cy="18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67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18795" y="3262253"/>
              <a:ext cx="1028139" cy="18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67" dirty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1260" y="3193457"/>
            <a:ext cx="1565545" cy="152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 smtClean="0"/>
              <a:t>Customer Need:</a:t>
            </a:r>
            <a:endParaRPr lang="en-US" sz="1333" b="1" dirty="0"/>
          </a:p>
          <a:p>
            <a:r>
              <a:rPr lang="en-US" sz="1333" dirty="0" smtClean="0"/>
              <a:t>Grow their business, build innovative solutions to meet client needs – Bus Dev Role</a:t>
            </a:r>
            <a:endParaRPr lang="en-US" sz="1333" dirty="0"/>
          </a:p>
        </p:txBody>
      </p:sp>
      <p:sp>
        <p:nvSpPr>
          <p:cNvPr id="50" name="TextBox 49"/>
          <p:cNvSpPr txBox="1"/>
          <p:nvPr/>
        </p:nvSpPr>
        <p:spPr>
          <a:xfrm>
            <a:off x="95447" y="5304900"/>
            <a:ext cx="1334589" cy="152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 smtClean="0"/>
              <a:t>Customer </a:t>
            </a:r>
            <a:r>
              <a:rPr lang="en-US" sz="1333" b="1" dirty="0"/>
              <a:t>Need: </a:t>
            </a:r>
            <a:r>
              <a:rPr lang="en-US" sz="1333" dirty="0" smtClean="0"/>
              <a:t>Build loyalty / demonstrate the value / increase </a:t>
            </a:r>
            <a:r>
              <a:rPr lang="en-US" sz="1333" dirty="0" smtClean="0"/>
              <a:t>avg. sales/ cross-sell upsell – all roles </a:t>
            </a:r>
            <a:endParaRPr lang="en-US" sz="1333" dirty="0"/>
          </a:p>
        </p:txBody>
      </p:sp>
      <p:sp>
        <p:nvSpPr>
          <p:cNvPr id="68" name="Right Arrow 67"/>
          <p:cNvSpPr/>
          <p:nvPr/>
        </p:nvSpPr>
        <p:spPr>
          <a:xfrm>
            <a:off x="1408523" y="5805139"/>
            <a:ext cx="351148" cy="307261"/>
          </a:xfrm>
          <a:prstGeom prst="rightArrow">
            <a:avLst/>
          </a:prstGeom>
          <a:solidFill>
            <a:schemeClr val="accent1"/>
          </a:solidFill>
          <a:ln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>
            <a:off x="1401833" y="4023815"/>
            <a:ext cx="426873" cy="34946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Notched Right Arrow 1"/>
          <p:cNvSpPr/>
          <p:nvPr/>
        </p:nvSpPr>
        <p:spPr>
          <a:xfrm>
            <a:off x="2601122" y="965891"/>
            <a:ext cx="2852212" cy="977606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>
                  <a:solidFill>
                    <a:schemeClr val="tx1"/>
                  </a:solidFill>
                </a:ln>
                <a:noFill/>
                <a:latin typeface="Arial" charset="0"/>
                <a:ea typeface="Arial" charset="0"/>
                <a:cs typeface="Arial" charset="0"/>
              </a:rPr>
              <a:t>Relevance &amp; Recruit</a:t>
            </a:r>
            <a:endParaRPr lang="en-US" sz="1600" dirty="0">
              <a:ln>
                <a:solidFill>
                  <a:schemeClr val="tx1"/>
                </a:solidFill>
              </a:ln>
              <a:noFill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Notched Right Arrow 72"/>
          <p:cNvSpPr/>
          <p:nvPr/>
        </p:nvSpPr>
        <p:spPr>
          <a:xfrm>
            <a:off x="6697313" y="1021562"/>
            <a:ext cx="2377413" cy="977606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latin typeface="Arial" charset="0"/>
                <a:ea typeface="Arial" charset="0"/>
                <a:cs typeface="Arial" charset="0"/>
              </a:rPr>
              <a:t>Activate / Bus Dev</a:t>
            </a:r>
            <a:endParaRPr lang="en-US" sz="1600" dirty="0">
              <a:ln>
                <a:solidFill>
                  <a:sysClr val="windowText" lastClr="000000"/>
                </a:solidFill>
              </a:ln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Notched Right Arrow 73"/>
          <p:cNvSpPr/>
          <p:nvPr/>
        </p:nvSpPr>
        <p:spPr>
          <a:xfrm>
            <a:off x="9671741" y="1031105"/>
            <a:ext cx="2243167" cy="977606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latin typeface="Arial" charset="0"/>
                <a:ea typeface="Arial" charset="0"/>
                <a:cs typeface="Arial" charset="0"/>
              </a:rPr>
              <a:t>Loyalty / Advocate</a:t>
            </a:r>
            <a:endParaRPr lang="en-US" sz="1600" dirty="0">
              <a:ln>
                <a:solidFill>
                  <a:sysClr val="windowText" lastClr="000000"/>
                </a:solidFill>
              </a:ln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622" y="2338566"/>
            <a:ext cx="1607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Attracting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/ Recruiting new customers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109" y="5001022"/>
            <a:ext cx="13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882307" y="6125120"/>
            <a:ext cx="154008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33" dirty="0" smtClean="0">
                <a:solidFill>
                  <a:srgbClr val="000000"/>
                </a:solidFill>
                <a:latin typeface="Helvetica"/>
                <a:ea typeface="ＭＳ Ｐゴシック" charset="0"/>
                <a:cs typeface="ＭＳ Ｐゴシック" charset="0"/>
              </a:rPr>
              <a:t>SME Evangelize</a:t>
            </a:r>
            <a:endParaRPr lang="en-US" sz="1333" dirty="0">
              <a:solidFill>
                <a:srgbClr val="000000"/>
              </a:solidFill>
              <a:latin typeface="Helvetica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0121972" y="3804417"/>
            <a:ext cx="283604" cy="1928727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447" y="5032470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Loyalty/Retain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7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199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Arial</vt:lpstr>
      <vt:lpstr>Calibri</vt:lpstr>
      <vt:lpstr>Calibri Light</vt:lpstr>
      <vt:lpstr>ＭＳ Ｐゴシック</vt:lpstr>
      <vt:lpstr>Office Theme</vt:lpstr>
      <vt:lpstr>Customer Journey  Audience:  CSPs, ISVs, Commercial Focused &amp; Industry Focused BPs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Expansion: Donor Journey  Audience:  cohorts selected (CEOs, individ donors, University student unions etc.) </dc:title>
  <dc:creator>Microsoft Office User</dc:creator>
  <cp:lastModifiedBy>Deb Myers</cp:lastModifiedBy>
  <cp:revision>6</cp:revision>
  <dcterms:created xsi:type="dcterms:W3CDTF">2016-11-08T14:31:45Z</dcterms:created>
  <dcterms:modified xsi:type="dcterms:W3CDTF">2016-12-13T14:08:05Z</dcterms:modified>
</cp:coreProperties>
</file>