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29" r:id="rId2"/>
    <p:sldMasterId id="2147483738" r:id="rId3"/>
    <p:sldMasterId id="2147483754" r:id="rId4"/>
    <p:sldMasterId id="2147483770" r:id="rId5"/>
    <p:sldMasterId id="2147483825" r:id="rId6"/>
    <p:sldMasterId id="2147483834" r:id="rId7"/>
  </p:sldMasterIdLst>
  <p:notesMasterIdLst>
    <p:notesMasterId r:id="rId9"/>
  </p:notesMasterIdLst>
  <p:handoutMasterIdLst>
    <p:handoutMasterId r:id="rId10"/>
  </p:handoutMasterIdLst>
  <p:sldIdLst>
    <p:sldId id="5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5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Browne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4D5D5"/>
    <a:srgbClr val="99FF66"/>
    <a:srgbClr val="EAEAEA"/>
    <a:srgbClr val="F8F8F8"/>
    <a:srgbClr val="DDDDDD"/>
    <a:srgbClr val="F19027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65" autoAdjust="0"/>
  </p:normalViewPr>
  <p:slideViewPr>
    <p:cSldViewPr snapToGrid="0">
      <p:cViewPr varScale="1">
        <p:scale>
          <a:sx n="81" d="100"/>
          <a:sy n="81" d="100"/>
        </p:scale>
        <p:origin x="341" y="53"/>
      </p:cViewPr>
      <p:guideLst>
        <p:guide orient="horz" pos="1295"/>
        <p:guide pos="2830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-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0000"/>
              </a:lnSpc>
              <a:defRPr sz="1200">
                <a:latin typeface="HelvNeue Light for IBM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90000"/>
              </a:lnSpc>
              <a:defRPr sz="1200" smtClean="0">
                <a:latin typeface="HelvNeue Light for IBM" pitchFamily="34" charset="0"/>
                <a:cs typeface="+mn-cs"/>
              </a:defRPr>
            </a:lvl1pPr>
          </a:lstStyle>
          <a:p>
            <a:pPr>
              <a:defRPr/>
            </a:pPr>
            <a:fld id="{EBCED0BD-B29C-4802-BD52-6B4B6F730E9A}" type="datetimeFigureOut">
              <a:rPr lang="en-US"/>
              <a:pPr>
                <a:defRPr/>
              </a:pPr>
              <a:t>06/15/2015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1200">
                <a:latin typeface="HelvNeue Light for IBM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90000"/>
              </a:lnSpc>
              <a:defRPr sz="1200" smtClean="0">
                <a:latin typeface="HelvNeue Light for IBM" pitchFamily="34" charset="0"/>
                <a:cs typeface="+mn-cs"/>
              </a:defRPr>
            </a:lvl1pPr>
          </a:lstStyle>
          <a:p>
            <a:pPr>
              <a:defRPr/>
            </a:pPr>
            <a:fld id="{444E179E-26D3-43FA-808A-59AA2B9CF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0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8908D0A-AAF4-405D-BA18-B0D056790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8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2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292100"/>
            <a:ext cx="8686800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827213"/>
            <a:ext cx="8455025" cy="36560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FF717D19-559A-4E96-9B6D-EB1044ADA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292100"/>
            <a:ext cx="8686800" cy="3949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3" y="1828800"/>
            <a:ext cx="5687845" cy="4114800"/>
          </a:xfrm>
          <a:prstGeom prst="rect">
            <a:avLst/>
          </a:prstGeom>
        </p:spPr>
        <p:txBody>
          <a:bodyPr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828800"/>
            <a:ext cx="2743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FB148266-644C-4D9F-A775-3268EE3FB1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5440680"/>
            <a:ext cx="8503920" cy="3949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5989320"/>
            <a:ext cx="8503920" cy="731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526280"/>
          </a:xfrm>
          <a:prstGeom prst="rect">
            <a:avLst/>
          </a:prstGeom>
        </p:spPr>
        <p:txBody>
          <a:bodyPr tIns="914400" anchor="ctr"/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257800"/>
            <a:ext cx="8503920" cy="22570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5532120"/>
            <a:ext cx="73152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789226B8-2332-4BF1-BC23-5AE3BF359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107996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766F12C0-2D02-4E0C-B3F5-879C4A765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292100"/>
            <a:ext cx="8686800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827213"/>
            <a:ext cx="4151312" cy="365601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827213"/>
            <a:ext cx="4151313" cy="365601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D0FD8BBA-0A35-40DE-BA00-83CBBA51B7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77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AFC998F1-0874-469F-A9DB-51CEDC58A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890853CC-3D1F-44F9-9FE2-F5137F5C4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55399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39CBE996-8992-4312-B15E-E13E356D8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2619"/>
            <a:ext cx="5486400" cy="394980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A4041B-88EE-4564-997E-3D053A01C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292100"/>
            <a:ext cx="8686800" cy="30469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1827213"/>
            <a:ext cx="8455025" cy="3656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5B0B64D4-BE66-41E0-832A-E10586E4D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713" y="292100"/>
            <a:ext cx="2171700" cy="519112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92100"/>
            <a:ext cx="6362700" cy="5191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8613" y="6524625"/>
            <a:ext cx="2124075" cy="228600"/>
          </a:xfrm>
        </p:spPr>
        <p:txBody>
          <a:bodyPr/>
          <a:lstStyle>
            <a:lvl1pPr>
              <a:lnSpc>
                <a:spcPct val="90000"/>
              </a:lnSpc>
              <a:defRPr sz="900" smtClean="0"/>
            </a:lvl1pPr>
          </a:lstStyle>
          <a:p>
            <a:pPr>
              <a:defRPr/>
            </a:pPr>
            <a:fld id="{CA17F0B7-AB06-45AE-9EB3-61308227AC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1-3-9_graphics_071913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2638" y="6356350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PrimaryGraphic4white-01.png"/>
          <p:cNvPicPr>
            <a:picLocks noChangeAspect="1"/>
          </p:cNvPicPr>
          <p:nvPr/>
        </p:nvPicPr>
        <p:blipFill>
          <a:blip r:embed="rId3"/>
          <a:srcRect l="7222" t="17349" b="20213"/>
          <a:stretch>
            <a:fillRect/>
          </a:stretch>
        </p:blipFill>
        <p:spPr bwMode="auto">
          <a:xfrm>
            <a:off x="330200" y="3517900"/>
            <a:ext cx="8483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9" descr="ib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7363" y="49213"/>
            <a:ext cx="7254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355600" y="2343150"/>
            <a:ext cx="8131175" cy="1077913"/>
          </a:xfrm>
        </p:spPr>
        <p:txBody>
          <a:bodyPr anchor="b"/>
          <a:lstStyle>
            <a:lvl1pPr>
              <a:lnSpc>
                <a:spcPct val="76000"/>
              </a:lnSpc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5C941D3C-3967-4028-B937-6097507E8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094162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00200"/>
            <a:ext cx="409575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B1994D1C-8788-48DA-88CF-D8160427F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CCBB3570-9F8A-4951-B89D-BA4124324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D95308E2-5AD7-46E1-8D6F-0A40392E9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2FA4CE89-107F-4EAF-B528-7200E0331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342960FB-6233-4419-95F0-637ACD3A0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44488" y="682625"/>
            <a:ext cx="8558212" cy="5443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AB0608F9-6457-45AD-8533-1E970BAF4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5" name="Picture 87" descr="blue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1988" y="685800"/>
            <a:ext cx="587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smtClean="0">
                <a:solidFill>
                  <a:srgbClr val="000000"/>
                </a:solidFill>
                <a:cs typeface="Arial" panose="020B0604020202020204" pitchFamily="34" charset="0"/>
              </a:rPr>
              <a:t>© 2013 IBM Corporation</a:t>
            </a:r>
            <a:endParaRPr lang="en-US" altLang="en-US" sz="18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59" descr="IBM_new cover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13" y="3665538"/>
            <a:ext cx="8591550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50" name="Rectangle 142"/>
          <p:cNvSpPr>
            <a:spLocks noGrp="1" noChangeArrowheads="1"/>
          </p:cNvSpPr>
          <p:nvPr>
            <p:ph type="ctrTitle"/>
          </p:nvPr>
        </p:nvSpPr>
        <p:spPr>
          <a:xfrm>
            <a:off x="139700" y="1185863"/>
            <a:ext cx="8729663" cy="2243137"/>
          </a:xfrm>
          <a:extLst/>
        </p:spPr>
        <p:txBody>
          <a:bodyPr anchor="b"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8751" name="Rectangle 14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  <a:extLst/>
        </p:spPr>
        <p:txBody>
          <a:bodyPr anchor="b"/>
          <a:lstStyle>
            <a:lvl1pPr marL="0" indent="0">
              <a:buFont typeface="Wingdings" pitchFamily="2" charset="2"/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01AE5AA2-16D0-41F3-85DA-4F00ABE0C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BD72776D-4744-42AD-8369-E9AA3F0242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335462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874838"/>
            <a:ext cx="433705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93CE585E-C3BA-47C6-B594-84C58ED16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EB67D638-0267-489A-BD0B-9C818738E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0FD83BEC-7170-4A6C-AA42-918F84A4F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6EE82CEB-07E2-4D6C-8100-5A92A985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DE71B5AF-B81E-4ED7-8617-0B64B913C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FF87B929-D986-49F9-8FCB-8CF98ADDC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705B9E1C-34F1-4215-A9E5-E96C8291B9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593725"/>
            <a:ext cx="2205037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467475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009C5EF1-8BBD-4D30-922F-AE1AAC4CD2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874838"/>
            <a:ext cx="4335462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874838"/>
            <a:ext cx="433705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1A6EAF69-973E-4DBD-A9AE-18B4AB33F3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563" y="1874838"/>
            <a:ext cx="4335462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0425" y="1874838"/>
            <a:ext cx="4337050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2563" y="4186238"/>
            <a:ext cx="4335462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425" y="4186238"/>
            <a:ext cx="4337050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9F8B3757-3497-4C91-9FD9-491A93715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563" y="1874838"/>
            <a:ext cx="8824912" cy="4470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FE1BBA10-B49C-4170-B868-3BF22CBE9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874838"/>
            <a:ext cx="8824912" cy="4470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2928F61C-AF5C-46D2-BAD7-B64A3E19B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5" name="Picture 87" descr="blue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1988" y="685800"/>
            <a:ext cx="587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smtClean="0">
                <a:solidFill>
                  <a:srgbClr val="000000"/>
                </a:solidFill>
                <a:cs typeface="Arial" panose="020B0604020202020204" pitchFamily="34" charset="0"/>
              </a:rPr>
              <a:t>© 2013 IBM Corporation</a:t>
            </a:r>
            <a:endParaRPr lang="en-US" altLang="en-US" sz="18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59" descr="IBM_new cover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13" y="3665538"/>
            <a:ext cx="8591550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50" name="Rectangle 142"/>
          <p:cNvSpPr>
            <a:spLocks noGrp="1" noChangeArrowheads="1"/>
          </p:cNvSpPr>
          <p:nvPr>
            <p:ph type="ctrTitle"/>
          </p:nvPr>
        </p:nvSpPr>
        <p:spPr>
          <a:xfrm>
            <a:off x="139700" y="1185863"/>
            <a:ext cx="8729663" cy="2243137"/>
          </a:xfrm>
          <a:extLst/>
        </p:spPr>
        <p:txBody>
          <a:bodyPr anchor="b"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8751" name="Rectangle 14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  <a:extLst/>
        </p:spPr>
        <p:txBody>
          <a:bodyPr anchor="b"/>
          <a:lstStyle>
            <a:lvl1pPr marL="0" indent="0">
              <a:buFont typeface="Wingdings" pitchFamily="2" charset="2"/>
              <a:buNone/>
              <a:defRPr sz="11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22696947-1B10-4ADA-B6B9-7CAD0C88F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1CB70CC6-4C2B-4FA6-A91C-684E0752A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335462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874838"/>
            <a:ext cx="433705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EBCCC25D-059D-48B1-8E1F-10B6C2284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4855CA67-E279-4C46-891C-5F2AB0956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06963698-0A2E-4D64-8982-11551AF66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9BB86B74-AB43-4F2A-9F5E-16A9EC1C1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ACF64CF8-F5C6-4CA1-B16B-D8CD78DA9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7C5A9475-F752-4BB0-9578-9F76BAD1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A869946D-5EC8-4C8E-9C86-74C1C5DBF3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593725"/>
            <a:ext cx="2205037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467475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8F831250-2DFC-4216-B061-2E31BD03C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874838"/>
            <a:ext cx="4335462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874838"/>
            <a:ext cx="4337050" cy="447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D76E4910-820B-4235-BD2E-55C05E6BD1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563" y="1874838"/>
            <a:ext cx="4335462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0425" y="1874838"/>
            <a:ext cx="4337050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2563" y="4186238"/>
            <a:ext cx="4335462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425" y="4186238"/>
            <a:ext cx="4337050" cy="215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814579EB-D9F6-4A72-911B-5E47861794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563" y="1874838"/>
            <a:ext cx="8824912" cy="4470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DF50EAC8-A411-4942-9C3F-1D5AB1CAF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824912" cy="744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874838"/>
            <a:ext cx="8824912" cy="4470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27117428-565B-4DFE-9044-F87BD59B3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1-3-9_graphics_071913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2638" y="6356350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PrimaryGraphic4white-01.png"/>
          <p:cNvPicPr>
            <a:picLocks noChangeAspect="1"/>
          </p:cNvPicPr>
          <p:nvPr/>
        </p:nvPicPr>
        <p:blipFill>
          <a:blip r:embed="rId3"/>
          <a:srcRect l="7222" t="17349" b="20213"/>
          <a:stretch>
            <a:fillRect/>
          </a:stretch>
        </p:blipFill>
        <p:spPr bwMode="auto">
          <a:xfrm>
            <a:off x="330200" y="3517900"/>
            <a:ext cx="8483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9" descr="ib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7363" y="49213"/>
            <a:ext cx="7254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355600" y="2343150"/>
            <a:ext cx="8131175" cy="1077913"/>
          </a:xfrm>
        </p:spPr>
        <p:txBody>
          <a:bodyPr anchor="b"/>
          <a:lstStyle>
            <a:lvl1pPr>
              <a:lnSpc>
                <a:spcPct val="76000"/>
              </a:lnSpc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15C996E5-7DCB-43F8-8FE7-1CFA93A34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094162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00200"/>
            <a:ext cx="409575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8614BD2B-2E82-4764-A6D7-BCA5859C1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78A103C0-5C58-4CDF-BA97-B313C2BC0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BC2ABD6B-9D42-4A5F-9044-1B728163F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3A1E23AC-8D9E-481E-A4EB-E6CC783A7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DED9E689-D65E-4B56-8AB7-3234174AD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44488" y="682625"/>
            <a:ext cx="8558212" cy="5443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DC774CA6-DE91-4BAC-BB9B-07A6C49859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1-3-9_graphics_071913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2638" y="6356350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PrimaryGraphic4white-01.png"/>
          <p:cNvPicPr>
            <a:picLocks noChangeAspect="1"/>
          </p:cNvPicPr>
          <p:nvPr/>
        </p:nvPicPr>
        <p:blipFill>
          <a:blip r:embed="rId3"/>
          <a:srcRect l="7222" t="17349" b="20213"/>
          <a:stretch>
            <a:fillRect/>
          </a:stretch>
        </p:blipFill>
        <p:spPr bwMode="auto">
          <a:xfrm>
            <a:off x="330200" y="3517900"/>
            <a:ext cx="8483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9" descr="ib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7363" y="49213"/>
            <a:ext cx="7254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355600" y="2343150"/>
            <a:ext cx="8131175" cy="1077913"/>
          </a:xfrm>
        </p:spPr>
        <p:txBody>
          <a:bodyPr anchor="b"/>
          <a:lstStyle>
            <a:lvl1pPr>
              <a:lnSpc>
                <a:spcPct val="76000"/>
              </a:lnSpc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19467968-97C1-4D0F-ADE3-493E238F7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094162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00200"/>
            <a:ext cx="409575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D4CB88B6-0DE8-4089-AE4E-B7F2952F4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AD78D864-CC44-4904-AFD5-169DAF50C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8B29CA58-75B1-4D86-A71B-62FA9D946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03951F21-00FD-4607-8D05-14476B134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016B66BF-8F21-469E-B8FD-1C043C339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4" descr="cover-waller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6354763"/>
            <a:ext cx="630238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28" y="3703320"/>
            <a:ext cx="8503920" cy="33832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5120640"/>
            <a:ext cx="8503920" cy="36576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07924"/>
            <a:ext cx="8503920" cy="677108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44488" y="682625"/>
            <a:ext cx="8558212" cy="5443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43851100-FD70-4BE5-817B-08B765F02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1-3-9_graphics_071913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2638" y="6356350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PrimaryGraphic4white-01.png"/>
          <p:cNvPicPr>
            <a:picLocks noChangeAspect="1"/>
          </p:cNvPicPr>
          <p:nvPr/>
        </p:nvPicPr>
        <p:blipFill>
          <a:blip r:embed="rId3"/>
          <a:srcRect l="7222" t="17349" b="20213"/>
          <a:stretch>
            <a:fillRect/>
          </a:stretch>
        </p:blipFill>
        <p:spPr bwMode="auto">
          <a:xfrm>
            <a:off x="330200" y="3517900"/>
            <a:ext cx="8483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9" descr="ib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7363" y="49213"/>
            <a:ext cx="72548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355600" y="2343150"/>
            <a:ext cx="8131175" cy="1077913"/>
          </a:xfrm>
        </p:spPr>
        <p:txBody>
          <a:bodyPr anchor="b"/>
          <a:lstStyle>
            <a:lvl1pPr>
              <a:lnSpc>
                <a:spcPct val="76000"/>
              </a:lnSpc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7CF6C38F-57DF-451D-AD2D-ABB99C9A3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094162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00200"/>
            <a:ext cx="409575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CAC67775-E93B-4C49-85AE-E2956FE01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8278AA72-7F81-4543-BB05-544537F82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6C2E9F3C-55EC-4B52-B2B6-CA0CE6066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CB4F330A-2C29-481B-A916-11DC482CA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15701868-5223-4970-93C3-69BC076CE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44488" y="682625"/>
            <a:ext cx="8558212" cy="5443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27DDA9B2-FB81-40DB-94CE-FB888842E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8328" y="3050243"/>
            <a:ext cx="8503920" cy="634789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65760" y="3703320"/>
            <a:ext cx="8476488" cy="338328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 descr="IBM-logo-50-black"/>
          <p:cNvPicPr>
            <a:picLocks noChangeAspect="1" noChangeArrowheads="1"/>
          </p:cNvPicPr>
          <p:nvPr userDrawn="1"/>
        </p:nvPicPr>
        <p:blipFill>
          <a:blip r:embed="rId28"/>
          <a:srcRect/>
          <a:stretch>
            <a:fillRect/>
          </a:stretch>
        </p:blipFill>
        <p:spPr bwMode="auto">
          <a:xfrm>
            <a:off x="8716963" y="6070600"/>
            <a:ext cx="215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5455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00200"/>
            <a:ext cx="8545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7175"/>
            <a:ext cx="2133600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smtClean="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6EE2DCA-C25C-448F-A4AE-3FCF585E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  <p:sldLayoutId id="2147483988" r:id="rId19"/>
    <p:sldLayoutId id="2147483989" r:id="rId20"/>
    <p:sldLayoutId id="2147483990" r:id="rId21"/>
    <p:sldLayoutId id="2147483991" r:id="rId22"/>
    <p:sldLayoutId id="2147483992" r:id="rId23"/>
    <p:sldLayoutId id="2147483993" r:id="rId24"/>
    <p:sldLayoutId id="2147483994" r:id="rId25"/>
    <p:sldLayoutId id="2147483995" r:id="rId2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B0F0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B0F0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B0F0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B0F0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00B0F0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Calibri Light" panose="020F0302020204030204" pitchFamily="34" charset="0"/>
          <a:ea typeface="+mn-ea"/>
          <a:cs typeface="Arial" pitchFamily="34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Calibri Light" panose="020F0302020204030204" pitchFamily="34" charset="0"/>
          <a:cs typeface="Arial" pitchFamily="34" charset="0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Calibri Light" panose="020F0302020204030204" pitchFamily="34" charset="0"/>
          <a:cs typeface="Arial" pitchFamily="34" charset="0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Calibri Light" panose="020F0302020204030204" pitchFamily="34" charset="0"/>
          <a:cs typeface="Arial" charset="0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Calibri Light" panose="020F0302020204030204" pitchFamily="34" charset="0"/>
          <a:cs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5455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00200"/>
            <a:ext cx="8545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7175"/>
            <a:ext cx="2133600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6F920B8-3FB6-4C6A-8FE7-2166BD48F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defRPr sz="1600">
          <a:solidFill>
            <a:schemeClr val="bg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34" charset="-128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824912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slide style</a:t>
            </a:r>
          </a:p>
        </p:txBody>
      </p:sp>
      <p:pic>
        <p:nvPicPr>
          <p:cNvPr id="43011" name="Picture 14" descr="blue-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82491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+mn-cs"/>
              </a:rPr>
              <a:t>© 2015 IBM Corporation</a:t>
            </a:r>
            <a:endParaRPr lang="en-US" altLang="en-US" sz="18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21EC77-DE81-45C0-A643-A18F0D97E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824912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slide style</a:t>
            </a:r>
          </a:p>
        </p:txBody>
      </p:sp>
      <p:pic>
        <p:nvPicPr>
          <p:cNvPr id="59395" name="Picture 14" descr="blue-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280400" y="227013"/>
            <a:ext cx="587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82491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+mn-cs"/>
              </a:rPr>
              <a:t>© 2015 IBM Corporation</a:t>
            </a:r>
            <a:endParaRPr lang="en-US" altLang="en-US" sz="18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514C80-9D1D-4EAF-A2E0-E85CD6A5E1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4034" r:id="rId12"/>
    <p:sldLayoutId id="2147484035" r:id="rId13"/>
    <p:sldLayoutId id="2147484036" r:id="rId14"/>
    <p:sldLayoutId id="2147484037" r:id="rId1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5455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00200"/>
            <a:ext cx="8545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7175"/>
            <a:ext cx="2133600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8D3322-5118-41DE-B880-D5B7944222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defRPr sz="1600">
          <a:solidFill>
            <a:schemeClr val="bg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34" charset="-128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5455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00200"/>
            <a:ext cx="8545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7175"/>
            <a:ext cx="2133600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E0F6FF-D3E8-4EEE-9EB6-9F4247D74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defRPr sz="1600">
          <a:solidFill>
            <a:schemeClr val="bg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34" charset="-128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5455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00200"/>
            <a:ext cx="85455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07175"/>
            <a:ext cx="2133600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D0CDE9-EA7D-4D1D-8473-B60DEDE47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pt-PT" sz="1400">
              <a:solidFill>
                <a:srgbClr val="FFFFFF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HelvNeue Light for IBM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defRPr sz="1600">
          <a:solidFill>
            <a:schemeClr val="bg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34" charset="-128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Helvetica Neue" charset="0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048" name="Straight Connector 172047"/>
          <p:cNvCxnSpPr/>
          <p:nvPr/>
        </p:nvCxnSpPr>
        <p:spPr bwMode="auto">
          <a:xfrm>
            <a:off x="2131310" y="1012527"/>
            <a:ext cx="6467" cy="459943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249387" y="498765"/>
            <a:ext cx="1053478" cy="1033272"/>
            <a:chOff x="593766" y="1306287"/>
            <a:chExt cx="1053478" cy="1033272"/>
          </a:xfrm>
        </p:grpSpPr>
        <p:sp>
          <p:nvSpPr>
            <p:cNvPr id="2" name="Oval 1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IMPRESSIONS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9387" y="2064326"/>
            <a:ext cx="1053478" cy="1033272"/>
            <a:chOff x="593766" y="1306287"/>
            <a:chExt cx="1053478" cy="1033272"/>
          </a:xfrm>
        </p:grpSpPr>
        <p:sp>
          <p:nvSpPr>
            <p:cNvPr id="16" name="Oval 15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IMPRESSIONS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9981" y="3582389"/>
            <a:ext cx="1053478" cy="1033272"/>
            <a:chOff x="593766" y="1306287"/>
            <a:chExt cx="1053478" cy="1033272"/>
          </a:xfrm>
        </p:grpSpPr>
        <p:sp>
          <p:nvSpPr>
            <p:cNvPr id="19" name="Oval 18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IMPRESSIONS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9981" y="5064825"/>
            <a:ext cx="1053478" cy="1033272"/>
            <a:chOff x="593766" y="1306287"/>
            <a:chExt cx="1053478" cy="1033272"/>
          </a:xfrm>
        </p:grpSpPr>
        <p:sp>
          <p:nvSpPr>
            <p:cNvPr id="22" name="Oval 21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KEYWORDS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WITH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 RANK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8912" y="1602396"/>
            <a:ext cx="9536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alibri Light" panose="020F0302020204030204" pitchFamily="34" charset="0"/>
              </a:rPr>
              <a:t>Paid  Media</a:t>
            </a:r>
            <a:endParaRPr lang="en-US" sz="1300" b="1" dirty="0">
              <a:latin typeface="Calibri Light" panose="020F03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912" y="3191710"/>
            <a:ext cx="954428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alibri Light" panose="020F0302020204030204" pitchFamily="34" charset="0"/>
              </a:rPr>
              <a:t>Paid Search</a:t>
            </a:r>
            <a:endParaRPr lang="en-US" sz="1300" b="1" dirty="0"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10" y="4714647"/>
            <a:ext cx="103265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alibri Light" panose="020F0302020204030204" pitchFamily="34" charset="0"/>
              </a:rPr>
              <a:t>Social Media</a:t>
            </a:r>
            <a:endParaRPr lang="en-US" sz="1300" b="1" dirty="0"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521" y="6209849"/>
            <a:ext cx="1183209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Calibri Light" panose="020F0302020204030204" pitchFamily="34" charset="0"/>
              </a:rPr>
              <a:t>Organic Search</a:t>
            </a:r>
            <a:endParaRPr lang="en-US" sz="1300" b="1" dirty="0">
              <a:latin typeface="Calibri Light" panose="020F03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636824" y="3046424"/>
            <a:ext cx="731520" cy="73152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# #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CLICKS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26664" y="1163727"/>
            <a:ext cx="1053478" cy="1033272"/>
            <a:chOff x="593766" y="1306287"/>
            <a:chExt cx="1053478" cy="1033272"/>
          </a:xfrm>
        </p:grpSpPr>
        <p:sp>
          <p:nvSpPr>
            <p:cNvPr id="32" name="Oval 31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IMPRESSIONS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27148" y="2895548"/>
            <a:ext cx="1053478" cy="1033272"/>
            <a:chOff x="593766" y="1306287"/>
            <a:chExt cx="1053478" cy="1033272"/>
          </a:xfrm>
        </p:grpSpPr>
        <p:sp>
          <p:nvSpPr>
            <p:cNvPr id="35" name="Oval 34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##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12550" y="2898648"/>
            <a:ext cx="1053478" cy="1033272"/>
            <a:chOff x="593766" y="1306287"/>
            <a:chExt cx="1053478" cy="1033272"/>
          </a:xfrm>
        </p:grpSpPr>
        <p:sp>
          <p:nvSpPr>
            <p:cNvPr id="38" name="Oval 37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 Light" panose="020F0302020204030204" pitchFamily="34" charset="0"/>
                </a:rPr>
                <a:t>##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4992011" y="1240719"/>
            <a:ext cx="893785" cy="87200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# OF EMAILS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940595" y="4983480"/>
            <a:ext cx="999819" cy="914400"/>
            <a:chOff x="593766" y="1306287"/>
            <a:chExt cx="1053478" cy="1033272"/>
          </a:xfrm>
        </p:grpSpPr>
        <p:sp>
          <p:nvSpPr>
            <p:cNvPr id="44" name="Oval 43"/>
            <p:cNvSpPr/>
            <p:nvPr/>
          </p:nvSpPr>
          <p:spPr bwMode="auto">
            <a:xfrm>
              <a:off x="605641" y="1330324"/>
              <a:ext cx="1029728" cy="985365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RESPONSES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cxnSp>
        <p:nvCxnSpPr>
          <p:cNvPr id="24" name="Straight Arrow Connector 23"/>
          <p:cNvCxnSpPr>
            <a:stCxn id="29" idx="6"/>
            <a:endCxn id="36" idx="2"/>
          </p:cNvCxnSpPr>
          <p:nvPr/>
        </p:nvCxnSpPr>
        <p:spPr bwMode="auto">
          <a:xfrm>
            <a:off x="2368344" y="3412184"/>
            <a:ext cx="658804" cy="0"/>
          </a:xfrm>
          <a:prstGeom prst="straightConnector1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228210" y="2863583"/>
            <a:ext cx="93487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Bounce Rate: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45561" y="4670853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Organic Visits: 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498969" y="4983675"/>
            <a:ext cx="914400" cy="914400"/>
            <a:chOff x="593766" y="1306287"/>
            <a:chExt cx="1053478" cy="1033272"/>
          </a:xfrm>
        </p:grpSpPr>
        <p:sp>
          <p:nvSpPr>
            <p:cNvPr id="52" name="Oval 51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# of EMAILS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70724" y="4983675"/>
            <a:ext cx="914400" cy="914400"/>
            <a:chOff x="593766" y="1306287"/>
            <a:chExt cx="1053478" cy="1033272"/>
          </a:xfrm>
        </p:grpSpPr>
        <p:sp>
          <p:nvSpPr>
            <p:cNvPr id="56" name="Oval 55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</a:rPr>
                <a:t>TYPE IN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417943" y="2898648"/>
            <a:ext cx="1053478" cy="1033272"/>
            <a:chOff x="593766" y="1306287"/>
            <a:chExt cx="1053478" cy="1033272"/>
          </a:xfrm>
        </p:grpSpPr>
        <p:sp>
          <p:nvSpPr>
            <p:cNvPr id="59" name="Oval 58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 Light" panose="020F0302020204030204" pitchFamily="34" charset="0"/>
                </a:rPr>
                <a:t>##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923336" y="2894857"/>
            <a:ext cx="1053478" cy="1033272"/>
            <a:chOff x="593766" y="1306287"/>
            <a:chExt cx="1053478" cy="1033272"/>
          </a:xfrm>
        </p:grpSpPr>
        <p:sp>
          <p:nvSpPr>
            <p:cNvPr id="62" name="Oval 61"/>
            <p:cNvSpPr/>
            <p:nvPr/>
          </p:nvSpPr>
          <p:spPr bwMode="auto">
            <a:xfrm>
              <a:off x="605641" y="1330324"/>
              <a:ext cx="1029728" cy="98536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 Light" panose="020F0302020204030204" pitchFamily="34" charset="0"/>
                </a:rPr>
                <a:t>##</a:t>
              </a: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93766" y="1306287"/>
              <a:ext cx="1053478" cy="1033272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endParaRPr>
            </a:p>
          </p:txBody>
        </p:sp>
      </p:grpSp>
      <p:cxnSp>
        <p:nvCxnSpPr>
          <p:cNvPr id="172035" name="Straight Arrow Connector 172034"/>
          <p:cNvCxnSpPr>
            <a:stCxn id="36" idx="6"/>
            <a:endCxn id="39" idx="2"/>
          </p:cNvCxnSpPr>
          <p:nvPr/>
        </p:nvCxnSpPr>
        <p:spPr bwMode="auto">
          <a:xfrm>
            <a:off x="4080626" y="3412184"/>
            <a:ext cx="831924" cy="3100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39" idx="6"/>
            <a:endCxn id="59" idx="2"/>
          </p:cNvCxnSpPr>
          <p:nvPr/>
        </p:nvCxnSpPr>
        <p:spPr bwMode="auto">
          <a:xfrm>
            <a:off x="5966028" y="3415284"/>
            <a:ext cx="463790" cy="83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>
            <a:stCxn id="59" idx="6"/>
            <a:endCxn id="62" idx="2"/>
          </p:cNvCxnSpPr>
          <p:nvPr/>
        </p:nvCxnSpPr>
        <p:spPr bwMode="auto">
          <a:xfrm flipV="1">
            <a:off x="7459546" y="3411576"/>
            <a:ext cx="475665" cy="3791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360923" y="5964636"/>
            <a:ext cx="11455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 Light" panose="020F0302020204030204" pitchFamily="34" charset="0"/>
              </a:rPr>
              <a:t>Email Promotions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63094" y="5964636"/>
            <a:ext cx="92710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libri Light" panose="020F0302020204030204" pitchFamily="34" charset="0"/>
              </a:rPr>
              <a:t>Direct Organic</a:t>
            </a:r>
            <a:endParaRPr lang="en-US" sz="1200" dirty="0">
              <a:latin typeface="Calibri Light" panose="020F03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78694" y="4632327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Open Rate %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81126" y="4017043"/>
            <a:ext cx="114552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Total Web Visits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cxnSp>
        <p:nvCxnSpPr>
          <p:cNvPr id="172041" name="Straight Arrow Connector 172040"/>
          <p:cNvCxnSpPr>
            <a:stCxn id="52" idx="0"/>
          </p:cNvCxnSpPr>
          <p:nvPr/>
        </p:nvCxnSpPr>
        <p:spPr bwMode="auto">
          <a:xfrm flipV="1">
            <a:off x="2956169" y="4482735"/>
            <a:ext cx="256843" cy="522212"/>
          </a:xfrm>
          <a:prstGeom prst="straightConnector1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888108" y="4480107"/>
            <a:ext cx="273731" cy="521208"/>
          </a:xfrm>
          <a:prstGeom prst="straightConnector1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215685" y="799446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cxnSp>
        <p:nvCxnSpPr>
          <p:cNvPr id="88" name="Straight Connector 87"/>
          <p:cNvCxnSpPr>
            <a:stCxn id="23" idx="6"/>
          </p:cNvCxnSpPr>
          <p:nvPr/>
        </p:nvCxnSpPr>
        <p:spPr bwMode="auto">
          <a:xfrm>
            <a:off x="1303459" y="5581461"/>
            <a:ext cx="834318" cy="923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1287041" y="4132889"/>
            <a:ext cx="834318" cy="923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1283758" y="2563109"/>
            <a:ext cx="834318" cy="9239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2" idx="6"/>
          </p:cNvCxnSpPr>
          <p:nvPr/>
        </p:nvCxnSpPr>
        <p:spPr bwMode="auto">
          <a:xfrm flipV="1">
            <a:off x="1290990" y="1015401"/>
            <a:ext cx="840320" cy="83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7892305" y="4017042"/>
            <a:ext cx="11455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Wins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70085" y="3767328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Benchmark: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170085" y="2738536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Win Rate: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85674" y="4017042"/>
            <a:ext cx="11455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Leads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51709" y="3765710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Benchmark: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92518" y="2738536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Lead Rate: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66144" y="4014216"/>
            <a:ext cx="114552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Responses / </a:t>
            </a:r>
          </a:p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Registrations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cxnSp>
        <p:nvCxnSpPr>
          <p:cNvPr id="105" name="Straight Arrow Connector 104"/>
          <p:cNvCxnSpPr>
            <a:stCxn id="45" idx="0"/>
            <a:endCxn id="104" idx="2"/>
          </p:cNvCxnSpPr>
          <p:nvPr/>
        </p:nvCxnSpPr>
        <p:spPr bwMode="auto">
          <a:xfrm flipH="1" flipV="1">
            <a:off x="5438905" y="4494347"/>
            <a:ext cx="1600" cy="489133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4740893" y="5960298"/>
            <a:ext cx="1638086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 Light" panose="020F0302020204030204" pitchFamily="34" charset="0"/>
              </a:rPr>
              <a:t>Off-Domain Responses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 Light" panose="020F0302020204030204" pitchFamily="34" charset="0"/>
              </a:rPr>
              <a:t>Content Syndication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050" dirty="0" smtClean="0">
                <a:latin typeface="Calibri Light" panose="020F0302020204030204" pitchFamily="34" charset="0"/>
              </a:rPr>
              <a:t>Twitter Lead Cards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81798" y="4670853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Response Rate: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32250" y="1216042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Open Rate %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cxnSp>
        <p:nvCxnSpPr>
          <p:cNvPr id="172060" name="Elbow Connector 172059"/>
          <p:cNvCxnSpPr>
            <a:stCxn id="41" idx="6"/>
            <a:endCxn id="39" idx="7"/>
          </p:cNvCxnSpPr>
          <p:nvPr/>
        </p:nvCxnSpPr>
        <p:spPr bwMode="auto">
          <a:xfrm flipH="1">
            <a:off x="5811750" y="1676721"/>
            <a:ext cx="74046" cy="1373246"/>
          </a:xfrm>
          <a:prstGeom prst="bentConnector4">
            <a:avLst>
              <a:gd name="adj1" fmla="val -308727"/>
              <a:gd name="adj2" fmla="val 60365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Elbow Connector 118"/>
          <p:cNvCxnSpPr>
            <a:stCxn id="41" idx="2"/>
            <a:endCxn id="39" idx="1"/>
          </p:cNvCxnSpPr>
          <p:nvPr/>
        </p:nvCxnSpPr>
        <p:spPr bwMode="auto">
          <a:xfrm rot="10800000" flipH="1" flipV="1">
            <a:off x="4992010" y="1676721"/>
            <a:ext cx="74817" cy="1373246"/>
          </a:xfrm>
          <a:prstGeom prst="bentConnector4">
            <a:avLst>
              <a:gd name="adj1" fmla="val -305546"/>
              <a:gd name="adj2" fmla="val 60365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863570" y="890890"/>
            <a:ext cx="11455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E-Nurture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57995" y="2766817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Response Rate: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95359" y="3764061"/>
            <a:ext cx="105458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Benchmark:</a:t>
            </a:r>
          </a:p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#.#%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15685" y="5288129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90092" y="3895832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73624" y="2315175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58426" y="3631129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80642" y="889051"/>
            <a:ext cx="11455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 Light" panose="020F0302020204030204" pitchFamily="34" charset="0"/>
              </a:rPr>
              <a:t>Re-Targeting</a:t>
            </a:r>
            <a:endParaRPr lang="en-US" sz="1400" dirty="0">
              <a:latin typeface="Calibri Light" panose="020F0302020204030204" pitchFamily="34" charset="0"/>
            </a:endParaRPr>
          </a:p>
        </p:txBody>
      </p:sp>
      <p:cxnSp>
        <p:nvCxnSpPr>
          <p:cNvPr id="130" name="Elbow Connector 129"/>
          <p:cNvCxnSpPr>
            <a:stCxn id="33" idx="6"/>
            <a:endCxn id="36" idx="7"/>
          </p:cNvCxnSpPr>
          <p:nvPr/>
        </p:nvCxnSpPr>
        <p:spPr bwMode="auto">
          <a:xfrm flipH="1">
            <a:off x="3926348" y="1680363"/>
            <a:ext cx="153794" cy="1366504"/>
          </a:xfrm>
          <a:prstGeom prst="bentConnector4">
            <a:avLst>
              <a:gd name="adj1" fmla="val -148640"/>
              <a:gd name="adj2" fmla="val 63367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Elbow Connector 134"/>
          <p:cNvCxnSpPr>
            <a:stCxn id="33" idx="2"/>
            <a:endCxn id="36" idx="1"/>
          </p:cNvCxnSpPr>
          <p:nvPr/>
        </p:nvCxnSpPr>
        <p:spPr bwMode="auto">
          <a:xfrm rot="10800000" flipH="1" flipV="1">
            <a:off x="3026664" y="1680363"/>
            <a:ext cx="154762" cy="1366504"/>
          </a:xfrm>
          <a:prstGeom prst="bentConnector4">
            <a:avLst>
              <a:gd name="adj1" fmla="val -147711"/>
              <a:gd name="adj2" fmla="val 63367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3416852" y="2229520"/>
            <a:ext cx="105458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alibri Light" panose="020F0302020204030204" pitchFamily="34" charset="0"/>
              </a:rPr>
              <a:t>CTR #.##%</a:t>
            </a:r>
            <a:endParaRPr lang="en-US" sz="1050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129" y="116957"/>
            <a:ext cx="685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Planning Digital Marketing Goals and Measuring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nterprise_white_2">
  <a:themeElements>
    <a:clrScheme name="1-3-9 Powerpoint Presentation Template 1">
      <a:dk1>
        <a:srgbClr val="000000"/>
      </a:dk1>
      <a:lt1>
        <a:srgbClr val="FFFFFF"/>
      </a:lt1>
      <a:dk2>
        <a:srgbClr val="000000"/>
      </a:dk2>
      <a:lt2>
        <a:srgbClr val="4D4D4F"/>
      </a:lt2>
      <a:accent1>
        <a:srgbClr val="00B2EF"/>
      </a:accent1>
      <a:accent2>
        <a:srgbClr val="07A1C2"/>
      </a:accent2>
      <a:accent3>
        <a:srgbClr val="FFFFFF"/>
      </a:accent3>
      <a:accent4>
        <a:srgbClr val="000000"/>
      </a:accent4>
      <a:accent5>
        <a:srgbClr val="AAD5F6"/>
      </a:accent5>
      <a:accent6>
        <a:srgbClr val="0691B0"/>
      </a:accent6>
      <a:hlink>
        <a:srgbClr val="84B141"/>
      </a:hlink>
      <a:folHlink>
        <a:srgbClr val="B91E70"/>
      </a:folHlink>
    </a:clrScheme>
    <a:fontScheme name="1-3-9 Powerpoint Presentation Template">
      <a:majorFont>
        <a:latin typeface="HelvNeue Light for IBM"/>
        <a:ea typeface="ＭＳ Ｐゴシック"/>
        <a:cs typeface=""/>
      </a:majorFont>
      <a:minorFont>
        <a:latin typeface="HelvNeue Light for IB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-3-9 Powerpoint Presentation Template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BM GBS Official PPT Template - Guidance and Chart Library - White 04012013">
  <a:themeElements>
    <a:clrScheme name="IBM GBS Official PPT Template - Guidance and Chart Library - White 04012013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B2EF"/>
      </a:hlink>
      <a:folHlink>
        <a:srgbClr val="AB1A86"/>
      </a:folHlink>
    </a:clrScheme>
    <a:fontScheme name="IBM GBS Official PPT Template - Guidance and Chart Library - White 0401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BM GBS Official PPT Template - Guidance and Chart Library - White 0401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BM GBS Official PPT Template - Guidance and Chart Library - White 04012013">
  <a:themeElements>
    <a:clrScheme name="IBM GBS Official PPT Template - Guidance and Chart Library - White 04012013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B2EF"/>
      </a:hlink>
      <a:folHlink>
        <a:srgbClr val="AB1A86"/>
      </a:folHlink>
    </a:clrScheme>
    <a:fontScheme name="IBM GBS Official PPT Template - Guidance and Chart Library - White 0401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BM GBS Official PPT Template - Guidance and Chart Library - White 0401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BS Official PPT Template - Guidance and Chart Library - White 0401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enterprise_white_2">
  <a:themeElements>
    <a:clrScheme name="1-3-9 Powerpoint Presentation Template 1">
      <a:dk1>
        <a:srgbClr val="000000"/>
      </a:dk1>
      <a:lt1>
        <a:srgbClr val="FFFFFF"/>
      </a:lt1>
      <a:dk2>
        <a:srgbClr val="000000"/>
      </a:dk2>
      <a:lt2>
        <a:srgbClr val="4D4D4F"/>
      </a:lt2>
      <a:accent1>
        <a:srgbClr val="00B2EF"/>
      </a:accent1>
      <a:accent2>
        <a:srgbClr val="07A1C2"/>
      </a:accent2>
      <a:accent3>
        <a:srgbClr val="FFFFFF"/>
      </a:accent3>
      <a:accent4>
        <a:srgbClr val="000000"/>
      </a:accent4>
      <a:accent5>
        <a:srgbClr val="AAD5F6"/>
      </a:accent5>
      <a:accent6>
        <a:srgbClr val="0691B0"/>
      </a:accent6>
      <a:hlink>
        <a:srgbClr val="84B141"/>
      </a:hlink>
      <a:folHlink>
        <a:srgbClr val="B91E70"/>
      </a:folHlink>
    </a:clrScheme>
    <a:fontScheme name="1-3-9 Powerpoint Presentation Template">
      <a:majorFont>
        <a:latin typeface="HelvNeue Light for IBM"/>
        <a:ea typeface="ＭＳ Ｐゴシック"/>
        <a:cs typeface=""/>
      </a:majorFont>
      <a:minorFont>
        <a:latin typeface="HelvNeue Light for IB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-3-9 Powerpoint Presentation Template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enterprise_white_2">
  <a:themeElements>
    <a:clrScheme name="1-3-9 Powerpoint Presentation Template 1">
      <a:dk1>
        <a:srgbClr val="000000"/>
      </a:dk1>
      <a:lt1>
        <a:srgbClr val="FFFFFF"/>
      </a:lt1>
      <a:dk2>
        <a:srgbClr val="000000"/>
      </a:dk2>
      <a:lt2>
        <a:srgbClr val="4D4D4F"/>
      </a:lt2>
      <a:accent1>
        <a:srgbClr val="00B2EF"/>
      </a:accent1>
      <a:accent2>
        <a:srgbClr val="07A1C2"/>
      </a:accent2>
      <a:accent3>
        <a:srgbClr val="FFFFFF"/>
      </a:accent3>
      <a:accent4>
        <a:srgbClr val="000000"/>
      </a:accent4>
      <a:accent5>
        <a:srgbClr val="AAD5F6"/>
      </a:accent5>
      <a:accent6>
        <a:srgbClr val="0691B0"/>
      </a:accent6>
      <a:hlink>
        <a:srgbClr val="84B141"/>
      </a:hlink>
      <a:folHlink>
        <a:srgbClr val="B91E70"/>
      </a:folHlink>
    </a:clrScheme>
    <a:fontScheme name="1-3-9 Powerpoint Presentation Template">
      <a:majorFont>
        <a:latin typeface="HelvNeue Light for IBM"/>
        <a:ea typeface="ＭＳ Ｐゴシック"/>
        <a:cs typeface=""/>
      </a:majorFont>
      <a:minorFont>
        <a:latin typeface="HelvNeue Light for IB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-3-9 Powerpoint Presentation Template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nterprise_white_2">
  <a:themeElements>
    <a:clrScheme name="1-3-9 Powerpoint Presentation Template 1">
      <a:dk1>
        <a:srgbClr val="000000"/>
      </a:dk1>
      <a:lt1>
        <a:srgbClr val="FFFFFF"/>
      </a:lt1>
      <a:dk2>
        <a:srgbClr val="000000"/>
      </a:dk2>
      <a:lt2>
        <a:srgbClr val="4D4D4F"/>
      </a:lt2>
      <a:accent1>
        <a:srgbClr val="00B2EF"/>
      </a:accent1>
      <a:accent2>
        <a:srgbClr val="07A1C2"/>
      </a:accent2>
      <a:accent3>
        <a:srgbClr val="FFFFFF"/>
      </a:accent3>
      <a:accent4>
        <a:srgbClr val="000000"/>
      </a:accent4>
      <a:accent5>
        <a:srgbClr val="AAD5F6"/>
      </a:accent5>
      <a:accent6>
        <a:srgbClr val="0691B0"/>
      </a:accent6>
      <a:hlink>
        <a:srgbClr val="84B141"/>
      </a:hlink>
      <a:folHlink>
        <a:srgbClr val="B91E70"/>
      </a:folHlink>
    </a:clrScheme>
    <a:fontScheme name="1-3-9 Powerpoint Presentation Template">
      <a:majorFont>
        <a:latin typeface="HelvNeue Light for IBM"/>
        <a:ea typeface="ＭＳ Ｐゴシック"/>
        <a:cs typeface=""/>
      </a:majorFont>
      <a:minorFont>
        <a:latin typeface="HelvNeue Light for IB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-3-9 Powerpoint Presentation Template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17603</TotalTime>
  <Words>124</Words>
  <Application>Microsoft Office PowerPoint</Application>
  <PresentationFormat>On-screen Show (4:3)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ＭＳ Ｐゴシック</vt:lpstr>
      <vt:lpstr>Arial</vt:lpstr>
      <vt:lpstr>Arial Narrow</vt:lpstr>
      <vt:lpstr>Calibri</vt:lpstr>
      <vt:lpstr>Calibri Light</vt:lpstr>
      <vt:lpstr>Helvetica Neue</vt:lpstr>
      <vt:lpstr>HelvNeue Light for IBM</vt:lpstr>
      <vt:lpstr>Wingdings</vt:lpstr>
      <vt:lpstr>10 September 2009</vt:lpstr>
      <vt:lpstr>1_enterprise_white_2</vt:lpstr>
      <vt:lpstr>IBM GBS Official PPT Template - Guidance and Chart Library - White 04012013</vt:lpstr>
      <vt:lpstr>1_IBM GBS Official PPT Template - Guidance and Chart Library - White 04012013</vt:lpstr>
      <vt:lpstr>2_enterprise_white_2</vt:lpstr>
      <vt:lpstr>3_enterprise_white_2</vt:lpstr>
      <vt:lpstr>4_enterprise_white_2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Deborah Myers</cp:lastModifiedBy>
  <cp:revision>436</cp:revision>
  <dcterms:created xsi:type="dcterms:W3CDTF">2014-12-08T21:55:31Z</dcterms:created>
  <dcterms:modified xsi:type="dcterms:W3CDTF">2015-06-15T13:56:05Z</dcterms:modified>
</cp:coreProperties>
</file>