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55">
          <p15:clr>
            <a:srgbClr val="A4A3A4"/>
          </p15:clr>
        </p15:guide>
        <p15:guide id="2" pos="5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E252BD-3B8E-4354-936B-BDFC603FCCFF}">
  <a:tblStyle styleId="{57E252BD-3B8E-4354-936B-BDFC603FCCF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2D811DA-7AC8-4B5A-BA4E-C559EEB8F17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55" orient="horz"/>
        <p:guide pos="589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12" name="Google Shape;2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41" name="Google Shape;2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9f887f57d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9f887f57d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29f887f57d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266" name="Google Shape;26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9f887f57d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9f887f57d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29f887f57d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9f887f57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9f887f57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29f887f57d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9f887f57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9f887f57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29f887f57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9f887f57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9f887f57d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29f887f57d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9f887f57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9f887f57d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29f887f57d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9f887f57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9f887f57d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29f887f57d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0" name="Google Shape;340;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8" name="Google Shape;34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3" name="Google Shape;373;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3" name="Google Shape;1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sz="1100"/>
              <a:t>Pycharm add Tableau</a:t>
            </a:r>
            <a:endParaRPr/>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6" name="Google Shape;18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2"/>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12"/>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8" name="Google Shape;78;p1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3"/>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4"/>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4"/>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3"/>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p:nvPr>
            <p:ph idx="2" type="pic"/>
          </p:nvPr>
        </p:nvSpPr>
        <p:spPr>
          <a:xfrm>
            <a:off x="5183188" y="987437"/>
            <a:ext cx="6172200" cy="4873625"/>
          </a:xfrm>
          <a:prstGeom prst="rect">
            <a:avLst/>
          </a:prstGeom>
          <a:noFill/>
          <a:ln>
            <a:noFill/>
          </a:ln>
        </p:spPr>
      </p:sp>
      <p:sp>
        <p:nvSpPr>
          <p:cNvPr id="22" name="Google Shape;22;p3"/>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23" name="Google Shape;23;p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26" name="Shape 26"/>
        <p:cNvGrpSpPr/>
        <p:nvPr/>
      </p:nvGrpSpPr>
      <p:grpSpPr>
        <a:xfrm>
          <a:off x="0" y="0"/>
          <a:ext cx="0" cy="0"/>
          <a:chOff x="0" y="0"/>
          <a:chExt cx="0" cy="0"/>
        </a:xfrm>
      </p:grpSpPr>
      <p:sp>
        <p:nvSpPr>
          <p:cNvPr id="27" name="Google Shape;27;p4"/>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28" name="Google Shape;28;p4"/>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4"/>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31" name="Shape 31"/>
        <p:cNvGrpSpPr/>
        <p:nvPr/>
      </p:nvGrpSpPr>
      <p:grpSpPr>
        <a:xfrm>
          <a:off x="0" y="0"/>
          <a:ext cx="0" cy="0"/>
          <a:chOff x="0" y="0"/>
          <a:chExt cx="0" cy="0"/>
        </a:xfrm>
      </p:grpSpPr>
      <p:sp>
        <p:nvSpPr>
          <p:cNvPr id="32" name="Google Shape;32;p5"/>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33" name="Google Shape;33;p5"/>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5"/>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6" name="Shape 36"/>
        <p:cNvGrpSpPr/>
        <p:nvPr/>
      </p:nvGrpSpPr>
      <p:grpSpPr>
        <a:xfrm>
          <a:off x="0" y="0"/>
          <a:ext cx="0" cy="0"/>
          <a:chOff x="0" y="0"/>
          <a:chExt cx="0" cy="0"/>
        </a:xfrm>
      </p:grpSpPr>
      <p:sp>
        <p:nvSpPr>
          <p:cNvPr id="37" name="Google Shape;37;p6"/>
          <p:cNvSpPr/>
          <p:nvPr/>
        </p:nvSpPr>
        <p:spPr>
          <a:xfrm>
            <a:off x="0" y="11"/>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38" name="Google Shape;38;p6"/>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6"/>
          <p:cNvCxnSpPr/>
          <p:nvPr/>
        </p:nvCxnSpPr>
        <p:spPr>
          <a:xfrm>
            <a:off x="12"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7"/>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8"/>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 type="body"/>
          </p:nvPr>
        </p:nvSpPr>
        <p:spPr>
          <a:xfrm>
            <a:off x="838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2" type="body"/>
          </p:nvPr>
        </p:nvSpPr>
        <p:spPr>
          <a:xfrm>
            <a:off x="6172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0"/>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9.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4.png"/><Relationship Id="rId5" Type="http://schemas.openxmlformats.org/officeDocument/2006/relationships/image" Target="../media/image39.png"/><Relationship Id="rId6" Type="http://schemas.openxmlformats.org/officeDocument/2006/relationships/image" Target="../media/image38.png"/><Relationship Id="rId7"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7.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linkedin.com/in/a-a-ashwini-45a9221b9" TargetMode="External"/><Relationship Id="rId5" Type="http://schemas.openxmlformats.org/officeDocument/2006/relationships/hyperlink" Target="https://www.linkedin.com/in/a-a-ashwini-45a9221b9" TargetMode="External"/><Relationship Id="rId6" Type="http://schemas.openxmlformats.org/officeDocument/2006/relationships/hyperlink" Target="https://www.linkedin.com/in/ripan-debnath-9080bb123" TargetMode="External"/><Relationship Id="rId7"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3.pn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jpg"/><Relationship Id="rId9" Type="http://schemas.openxmlformats.org/officeDocument/2006/relationships/image" Target="../media/image10.jpg"/><Relationship Id="rId5" Type="http://schemas.openxmlformats.org/officeDocument/2006/relationships/image" Target="../media/image27.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g"/></Relationships>
</file>

<file path=ppt/slides/_rels/slide9.xml.rels><?xml version="1.0" encoding="UTF-8" standalone="yes"?><Relationships xmlns="http://schemas.openxmlformats.org/package/2006/relationships"><Relationship Id="rId11" Type="http://schemas.openxmlformats.org/officeDocument/2006/relationships/image" Target="../media/image34.jpg"/><Relationship Id="rId10" Type="http://schemas.openxmlformats.org/officeDocument/2006/relationships/image" Target="../media/image24.png"/><Relationship Id="rId13" Type="http://schemas.openxmlformats.org/officeDocument/2006/relationships/image" Target="../media/image10.jpg"/><Relationship Id="rId12"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jpg"/><Relationship Id="rId9" Type="http://schemas.openxmlformats.org/officeDocument/2006/relationships/image" Target="../media/image31.png"/><Relationship Id="rId15" Type="http://schemas.openxmlformats.org/officeDocument/2006/relationships/image" Target="../media/image13.png"/><Relationship Id="rId14" Type="http://schemas.openxmlformats.org/officeDocument/2006/relationships/image" Target="../media/image40.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33.jp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865297" y="794868"/>
            <a:ext cx="10346700" cy="5357100"/>
          </a:xfrm>
          <a:prstGeom prst="rect">
            <a:avLst/>
          </a:prstGeom>
          <a:noFill/>
          <a:ln>
            <a:noFill/>
          </a:ln>
        </p:spPr>
        <p:txBody>
          <a:bodyPr anchorCtr="0" anchor="ctr" bIns="45675" lIns="91425" spcFirstLastPara="1" rIns="91425" wrap="square" tIns="45675">
            <a:noAutofit/>
          </a:bodyPr>
          <a:lstStyle/>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98" name="Google Shape;98;p15"/>
          <p:cNvSpPr/>
          <p:nvPr/>
        </p:nvSpPr>
        <p:spPr>
          <a:xfrm>
            <a:off x="3718560" y="5524785"/>
            <a:ext cx="4755200" cy="27200"/>
          </a:xfrm>
          <a:prstGeom prst="rect">
            <a:avLst/>
          </a:prstGeom>
          <a:solidFill>
            <a:schemeClr val="accent2"/>
          </a:solidFill>
          <a:ln>
            <a:noFill/>
          </a:ln>
        </p:spPr>
        <p:txBody>
          <a:bodyPr anchorCtr="0" anchor="ctr" bIns="45675" lIns="91425" spcFirstLastPara="1" rIns="91425"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pic>
        <p:nvPicPr>
          <p:cNvPr id="99" name="Google Shape;99;p15"/>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cxnSp>
        <p:nvCxnSpPr>
          <p:cNvPr id="100" name="Google Shape;100;p15"/>
          <p:cNvCxnSpPr/>
          <p:nvPr/>
        </p:nvCxnSpPr>
        <p:spPr>
          <a:xfrm>
            <a:off x="0" y="6464596"/>
            <a:ext cx="9597656" cy="0"/>
          </a:xfrm>
          <a:prstGeom prst="straightConnector1">
            <a:avLst/>
          </a:prstGeom>
          <a:noFill/>
          <a:ln cap="flat" cmpd="sng" w="9525">
            <a:solidFill>
              <a:srgbClr val="3E6EC2"/>
            </a:solidFill>
            <a:prstDash val="solid"/>
            <a:round/>
            <a:headEnd len="sm" w="sm" type="none"/>
            <a:tailEnd len="sm" w="sm" type="none"/>
          </a:ln>
        </p:spPr>
      </p:cxnSp>
      <p:pic>
        <p:nvPicPr>
          <p:cNvPr descr="Logo&#10;&#10;Description automatically generated" id="101" name="Google Shape;101;p15"/>
          <p:cNvPicPr preferRelativeResize="0"/>
          <p:nvPr/>
        </p:nvPicPr>
        <p:blipFill rotWithShape="1">
          <a:blip r:embed="rId4">
            <a:alphaModFix/>
          </a:blip>
          <a:srcRect b="0" l="0" r="0" t="0"/>
          <a:stretch/>
        </p:blipFill>
        <p:spPr>
          <a:xfrm>
            <a:off x="10252776" y="20781"/>
            <a:ext cx="1918442" cy="681037"/>
          </a:xfrm>
          <a:prstGeom prst="rect">
            <a:avLst/>
          </a:prstGeom>
          <a:noFill/>
          <a:ln>
            <a:noFill/>
          </a:ln>
        </p:spPr>
      </p:pic>
      <p:pic>
        <p:nvPicPr>
          <p:cNvPr id="102" name="Google Shape;102;p15"/>
          <p:cNvPicPr preferRelativeResize="0"/>
          <p:nvPr/>
        </p:nvPicPr>
        <p:blipFill rotWithShape="1">
          <a:blip r:embed="rId5">
            <a:alphaModFix/>
          </a:blip>
          <a:srcRect b="0" l="0" r="0" t="0"/>
          <a:stretch/>
        </p:blipFill>
        <p:spPr>
          <a:xfrm>
            <a:off x="381000" y="214312"/>
            <a:ext cx="11430000" cy="6429375"/>
          </a:xfrm>
          <a:prstGeom prst="rect">
            <a:avLst/>
          </a:prstGeom>
          <a:noFill/>
          <a:ln>
            <a:noFill/>
          </a:ln>
        </p:spPr>
      </p:pic>
      <p:sp>
        <p:nvSpPr>
          <p:cNvPr id="103" name="Google Shape;103;p15"/>
          <p:cNvSpPr txBox="1"/>
          <p:nvPr/>
        </p:nvSpPr>
        <p:spPr>
          <a:xfrm>
            <a:off x="1093719" y="2775106"/>
            <a:ext cx="9726680" cy="83095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Forecasting the pharmacy medicines and optimizing the inventory levels</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216348" y="192200"/>
            <a:ext cx="10370700" cy="5355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Data Collection</a:t>
            </a:r>
            <a:endParaRPr/>
          </a:p>
        </p:txBody>
      </p:sp>
      <p:sp>
        <p:nvSpPr>
          <p:cNvPr id="215" name="Google Shape;215;p24"/>
          <p:cNvSpPr txBox="1"/>
          <p:nvPr/>
        </p:nvSpPr>
        <p:spPr>
          <a:xfrm>
            <a:off x="444073" y="1345184"/>
            <a:ext cx="8285148" cy="390872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Data Collection is defined as the procedure of collecting, measuring and analyzing accurate insights for research using standard validation techniques.</a:t>
            </a:r>
            <a:endParaRPr b="0" i="0" sz="14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Times New Roman"/>
                <a:ea typeface="Times New Roman"/>
                <a:cs typeface="Times New Roman"/>
                <a:sym typeface="Times New Roman"/>
              </a:rPr>
              <a:t>       Data collection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Primary Data Sources : Data collected via survey</a:t>
            </a:r>
            <a:endParaRPr b="0" i="0" sz="14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Secondary Data Sources : Data collected from client server.</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Noto San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16" name="Google Shape;216;p24"/>
          <p:cNvSpPr txBox="1"/>
          <p:nvPr>
            <p:ph idx="12" type="sldNum"/>
          </p:nvPr>
        </p:nvSpPr>
        <p:spPr>
          <a:xfrm>
            <a:off x="11639549" y="6350000"/>
            <a:ext cx="3906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7" name="Google Shape;217;p24"/>
          <p:cNvPicPr preferRelativeResize="0"/>
          <p:nvPr/>
        </p:nvPicPr>
        <p:blipFill rotWithShape="1">
          <a:blip r:embed="rId3">
            <a:alphaModFix/>
          </a:blip>
          <a:srcRect b="7494" l="0" r="0" t="0"/>
          <a:stretch/>
        </p:blipFill>
        <p:spPr>
          <a:xfrm>
            <a:off x="8814062" y="1191521"/>
            <a:ext cx="2373864" cy="2825676"/>
          </a:xfrm>
          <a:prstGeom prst="rect">
            <a:avLst/>
          </a:prstGeom>
          <a:noFill/>
          <a:ln>
            <a:noFill/>
          </a:ln>
        </p:spPr>
      </p:pic>
      <p:pic>
        <p:nvPicPr>
          <p:cNvPr id="218" name="Google Shape;218;p24"/>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242915" y="152915"/>
            <a:ext cx="9952800" cy="5847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3200" u="none" cap="none" strike="noStrike">
                <a:latin typeface="Times New Roman"/>
                <a:ea typeface="Times New Roman"/>
                <a:cs typeface="Times New Roman"/>
                <a:sym typeface="Times New Roman"/>
              </a:rPr>
              <a:t>Data Information</a:t>
            </a:r>
            <a:endParaRPr sz="2400" u="none" cap="none" strike="noStrike"/>
          </a:p>
        </p:txBody>
      </p:sp>
      <p:sp>
        <p:nvSpPr>
          <p:cNvPr id="224" name="Google Shape;224;p25"/>
          <p:cNvSpPr txBox="1"/>
          <p:nvPr>
            <p:ph idx="12" type="sldNum"/>
          </p:nvPr>
        </p:nvSpPr>
        <p:spPr>
          <a:xfrm>
            <a:off x="9270357" y="6275168"/>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p25"/>
          <p:cNvSpPr txBox="1"/>
          <p:nvPr/>
        </p:nvSpPr>
        <p:spPr>
          <a:xfrm>
            <a:off x="729925" y="999585"/>
            <a:ext cx="10227064" cy="892512"/>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In this model the data is analyzed considering the below features for the model building.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p:txBody>
      </p:sp>
      <p:graphicFrame>
        <p:nvGraphicFramePr>
          <p:cNvPr id="226" name="Google Shape;226;p25"/>
          <p:cNvGraphicFramePr/>
          <p:nvPr/>
        </p:nvGraphicFramePr>
        <p:xfrm>
          <a:off x="1495887" y="1808993"/>
          <a:ext cx="3000000" cy="3000000"/>
        </p:xfrm>
        <a:graphic>
          <a:graphicData uri="http://schemas.openxmlformats.org/drawingml/2006/table">
            <a:tbl>
              <a:tblPr>
                <a:noFill/>
                <a:tableStyleId>{57E252BD-3B8E-4354-936B-BDFC603FCCFF}</a:tableStyleId>
              </a:tblPr>
              <a:tblGrid>
                <a:gridCol w="578725"/>
                <a:gridCol w="1636900"/>
                <a:gridCol w="2007325"/>
                <a:gridCol w="2019900"/>
              </a:tblGrid>
              <a:tr h="4931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3">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c hMerge="1"/>
              </a:tr>
              <a:tr h="5536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Data Type</a:t>
                      </a:r>
                      <a:endParaRPr b="1" sz="1600" u="none" cap="none" strike="noStrike">
                        <a:latin typeface="Times New Roman"/>
                        <a:ea typeface="Times New Roman"/>
                        <a:cs typeface="Times New Roman"/>
                        <a:sym typeface="Times New Roman"/>
                      </a:endParaRPr>
                    </a:p>
                  </a:txBody>
                  <a:tcPr marT="45725" marB="45725" marR="91450" marL="91450"/>
                </a:tc>
              </a:tr>
              <a:tr h="384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Typeofsales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Type of the sales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Categorical(Binary)</a:t>
                      </a:r>
                      <a:endParaRPr sz="1400" u="none" cap="none" strike="noStrike"/>
                    </a:p>
                  </a:txBody>
                  <a:tcPr marT="45725" marB="45725" marR="91450" marL="91450"/>
                </a:tc>
              </a:tr>
              <a:tr h="384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Specialization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Specialization</a:t>
                      </a:r>
                      <a:endParaRPr/>
                    </a:p>
                    <a:p>
                      <a:pPr indent="0" lvl="0" marL="0" marR="0" rtl="0" algn="l">
                        <a:lnSpc>
                          <a:spcPct val="100000"/>
                        </a:lnSpc>
                        <a:spcBef>
                          <a:spcPts val="0"/>
                        </a:spcBef>
                        <a:spcAft>
                          <a:spcPts val="0"/>
                        </a:spcAft>
                        <a:buClr>
                          <a:srgbClr val="000000"/>
                        </a:buClr>
                        <a:buSzPts val="1600"/>
                        <a:buFont typeface="Arial"/>
                        <a:buNone/>
                      </a:pPr>
                      <a:r>
                        <a:rPr lang="en-US" sz="1400" u="none" cap="none" strike="noStrike"/>
                        <a:t> of the doctor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Nominal</a:t>
                      </a:r>
                      <a:endParaRPr sz="1400" u="none" cap="none" strike="noStrike"/>
                    </a:p>
                  </a:txBody>
                  <a:tcPr marT="45725" marB="45725" marR="91450" marL="91450"/>
                </a:tc>
              </a:tr>
              <a:tr h="384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Dept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Dept of the drug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t>Nominal</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Dateofbill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Time-Series Data</a:t>
                      </a:r>
                      <a:endParaRPr sz="1400" u="none" cap="none" strike="noStrike"/>
                    </a:p>
                  </a:txBody>
                  <a:tcPr marT="91425" marB="91425" marR="91425" marL="91425"/>
                </a:tc>
              </a:tr>
              <a:tr h="5827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Quantity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Quantity of the drugs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Numeric</a:t>
                      </a:r>
                      <a:endParaRPr sz="1400" u="none" cap="none" strike="noStrike"/>
                    </a:p>
                  </a:txBody>
                  <a:tcPr marT="91425" marB="91425" marR="91425" marL="91425"/>
                </a:tc>
              </a:tr>
              <a:tr h="5827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ReturnQuantity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Return Quantity of the drugs</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Numeric</a:t>
                      </a:r>
                      <a:endParaRPr sz="1400" u="none" cap="none" strike="noStrike"/>
                    </a:p>
                  </a:txBody>
                  <a:tcPr marT="91425" marB="91425" marR="91425" marL="91425"/>
                </a:tc>
              </a:tr>
              <a:tr h="3787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Final_Cost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Final cost of the drugs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Continuous</a:t>
                      </a:r>
                      <a:endParaRPr sz="1400" u="none" cap="none" strike="noStrike"/>
                    </a:p>
                  </a:txBody>
                  <a:tcPr marT="91425" marB="91425" marR="91425" marL="91425"/>
                </a:tc>
              </a:tr>
            </a:tbl>
          </a:graphicData>
        </a:graphic>
      </p:graphicFrame>
      <p:pic>
        <p:nvPicPr>
          <p:cNvPr id="227" name="Google Shape;227;p25"/>
          <p:cNvPicPr preferRelativeResize="0"/>
          <p:nvPr/>
        </p:nvPicPr>
        <p:blipFill rotWithShape="1">
          <a:blip r:embed="rId3">
            <a:alphaModFix/>
          </a:blip>
          <a:srcRect b="0" l="0" r="0" t="0"/>
          <a:stretch/>
        </p:blipFill>
        <p:spPr>
          <a:xfrm>
            <a:off x="8385668" y="2933109"/>
            <a:ext cx="2686050" cy="1695450"/>
          </a:xfrm>
          <a:prstGeom prst="rect">
            <a:avLst/>
          </a:prstGeom>
          <a:noFill/>
          <a:ln>
            <a:noFill/>
          </a:ln>
        </p:spPr>
      </p:pic>
      <p:pic>
        <p:nvPicPr>
          <p:cNvPr id="228" name="Google Shape;228;p25"/>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242915" y="152915"/>
            <a:ext cx="9952800" cy="5847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3200" u="none" cap="none" strike="noStrike">
                <a:latin typeface="Times New Roman"/>
                <a:ea typeface="Times New Roman"/>
                <a:cs typeface="Times New Roman"/>
                <a:sym typeface="Times New Roman"/>
              </a:rPr>
              <a:t>Data Information</a:t>
            </a:r>
            <a:endParaRPr sz="2400" u="none" cap="none" strike="noStrike"/>
          </a:p>
        </p:txBody>
      </p:sp>
      <p:sp>
        <p:nvSpPr>
          <p:cNvPr id="234" name="Google Shape;234;p26"/>
          <p:cNvSpPr txBox="1"/>
          <p:nvPr>
            <p:ph idx="12" type="sldNum"/>
          </p:nvPr>
        </p:nvSpPr>
        <p:spPr>
          <a:xfrm>
            <a:off x="9270357" y="6275168"/>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5" name="Google Shape;235;p26"/>
          <p:cNvSpPr txBox="1"/>
          <p:nvPr/>
        </p:nvSpPr>
        <p:spPr>
          <a:xfrm>
            <a:off x="729925" y="1029113"/>
            <a:ext cx="10227064" cy="892512"/>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In this model the data is analyzed considering the below features for the model building.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p:txBody>
      </p:sp>
      <p:graphicFrame>
        <p:nvGraphicFramePr>
          <p:cNvPr id="236" name="Google Shape;236;p26"/>
          <p:cNvGraphicFramePr/>
          <p:nvPr/>
        </p:nvGraphicFramePr>
        <p:xfrm>
          <a:off x="1281141" y="1561654"/>
          <a:ext cx="3000000" cy="3000000"/>
        </p:xfrm>
        <a:graphic>
          <a:graphicData uri="http://schemas.openxmlformats.org/drawingml/2006/table">
            <a:tbl>
              <a:tblPr>
                <a:noFill/>
                <a:tableStyleId>{57E252BD-3B8E-4354-936B-BDFC603FCCFF}</a:tableStyleId>
              </a:tblPr>
              <a:tblGrid>
                <a:gridCol w="469175"/>
                <a:gridCol w="2007325"/>
                <a:gridCol w="2007325"/>
                <a:gridCol w="2019900"/>
              </a:tblGrid>
              <a:tr h="1889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3">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c hMerge="1"/>
              </a:tr>
              <a:tr h="5315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Data Type</a:t>
                      </a:r>
                      <a:endParaRPr b="1" sz="1600" u="none" cap="none" strike="noStrike">
                        <a:latin typeface="Times New Roman"/>
                        <a:ea typeface="Times New Roman"/>
                        <a:cs typeface="Times New Roman"/>
                        <a:sym typeface="Times New Roman"/>
                      </a:endParaRPr>
                    </a:p>
                  </a:txBody>
                  <a:tcPr marT="45725" marB="45725" marR="91450" marL="91450"/>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Final_Sales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Final Sales of the drug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Continuous</a:t>
                      </a:r>
                      <a:endParaRPr sz="1400" u="none" cap="none" strike="noStrike"/>
                    </a:p>
                  </a:txBody>
                  <a:tcPr marT="91425" marB="91425" marR="91425" marL="91425"/>
                </a:tc>
              </a:tr>
              <a:tr h="8229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DrugName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Name of the drug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Discrete</a:t>
                      </a:r>
                      <a:endParaRPr sz="1400" u="none" cap="none" strike="noStrike"/>
                    </a:p>
                  </a:txBody>
                  <a:tcPr marT="91425" marB="91425" marR="91425" marL="91425"/>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SubCat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Sub category of the drug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Discrete</a:t>
                      </a:r>
                      <a:endParaRPr sz="1400" u="none" cap="none" strike="noStrike"/>
                    </a:p>
                  </a:txBody>
                  <a:tcPr marT="91425" marB="91425" marR="91425" marL="91425"/>
                </a:tc>
              </a:tr>
            </a:tbl>
          </a:graphicData>
        </a:graphic>
      </p:graphicFrame>
      <p:pic>
        <p:nvPicPr>
          <p:cNvPr id="237" name="Google Shape;237;p26"/>
          <p:cNvPicPr preferRelativeResize="0"/>
          <p:nvPr/>
        </p:nvPicPr>
        <p:blipFill rotWithShape="1">
          <a:blip r:embed="rId3">
            <a:alphaModFix/>
          </a:blip>
          <a:srcRect b="0" l="0" r="0" t="0"/>
          <a:stretch/>
        </p:blipFill>
        <p:spPr>
          <a:xfrm>
            <a:off x="8385668" y="2933109"/>
            <a:ext cx="2686050" cy="1695450"/>
          </a:xfrm>
          <a:prstGeom prst="rect">
            <a:avLst/>
          </a:prstGeom>
          <a:noFill/>
          <a:ln>
            <a:noFill/>
          </a:ln>
        </p:spPr>
      </p:pic>
      <p:pic>
        <p:nvPicPr>
          <p:cNvPr id="238" name="Google Shape;238;p26"/>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44" name="Google Shape;244;p27"/>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45" name="Google Shape;245;p27"/>
          <p:cNvSpPr txBox="1"/>
          <p:nvPr/>
        </p:nvSpPr>
        <p:spPr>
          <a:xfrm>
            <a:off x="576469" y="1331843"/>
            <a:ext cx="4224131" cy="19380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System Requirements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Memory: 4GB RAM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CPU: Intel Core i3 11th Gen</a:t>
            </a:r>
            <a:endParaRPr b="0" i="0" sz="20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OS: Windows 11</a:t>
            </a:r>
            <a:endParaRPr b="1" i="0" sz="1800" u="none" cap="none" strike="noStrike">
              <a:solidFill>
                <a:srgbClr val="000000"/>
              </a:solidFill>
              <a:latin typeface="Arial"/>
              <a:ea typeface="Arial"/>
              <a:cs typeface="Arial"/>
              <a:sym typeface="Arial"/>
            </a:endParaRPr>
          </a:p>
        </p:txBody>
      </p:sp>
      <p:pic>
        <p:nvPicPr>
          <p:cNvPr id="246" name="Google Shape;246;p27"/>
          <p:cNvPicPr preferRelativeResize="0"/>
          <p:nvPr/>
        </p:nvPicPr>
        <p:blipFill rotWithShape="1">
          <a:blip r:embed="rId4">
            <a:alphaModFix/>
          </a:blip>
          <a:srcRect b="0" l="0" r="0" t="0"/>
          <a:stretch/>
        </p:blipFill>
        <p:spPr>
          <a:xfrm>
            <a:off x="1075670" y="3530838"/>
            <a:ext cx="2547572" cy="1881989"/>
          </a:xfrm>
          <a:prstGeom prst="rect">
            <a:avLst/>
          </a:prstGeom>
          <a:noFill/>
          <a:ln>
            <a:noFill/>
          </a:ln>
        </p:spPr>
      </p:pic>
      <p:sp>
        <p:nvSpPr>
          <p:cNvPr id="247" name="Google Shape;247;p27"/>
          <p:cNvSpPr txBox="1"/>
          <p:nvPr/>
        </p:nvSpPr>
        <p:spPr>
          <a:xfrm>
            <a:off x="4731027" y="1222513"/>
            <a:ext cx="6703356" cy="31392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Prepare Environment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python version 3.10.8</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Anaconda software to launch IDE platform like Jupyter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Creating a new Environment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Pandas for preprocessing of data</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NumPy for mathematical calculations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sklearn</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Install Streamlit for web-frame 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2775857" y="121327"/>
            <a:ext cx="5965371" cy="535487"/>
          </a:xfrm>
          <a:prstGeom prst="rect">
            <a:avLst/>
          </a:prstGeom>
          <a:noFill/>
          <a:ln>
            <a:noFill/>
          </a:ln>
        </p:spPr>
        <p:txBody>
          <a:bodyPr anchorCtr="0" anchor="ctr" bIns="45675" lIns="91400" spcFirstLastPara="1" rIns="91400" wrap="square" tIns="45675">
            <a:spAutoFit/>
          </a:bodyPr>
          <a:lstStyle/>
          <a:p>
            <a:pPr indent="0" lvl="0" marL="0" rtl="0" algn="ctr">
              <a:lnSpc>
                <a:spcPct val="90000"/>
              </a:lnSpc>
              <a:spcBef>
                <a:spcPts val="0"/>
              </a:spcBef>
              <a:spcAft>
                <a:spcPts val="0"/>
              </a:spcAft>
              <a:buSzPts val="2300"/>
              <a:buNone/>
            </a:pPr>
            <a:r>
              <a:rPr b="1" lang="en-US" sz="3200">
                <a:latin typeface="Times New Roman"/>
                <a:ea typeface="Times New Roman"/>
                <a:cs typeface="Times New Roman"/>
                <a:sym typeface="Times New Roman"/>
              </a:rPr>
              <a:t>EDA Description</a:t>
            </a:r>
            <a:endParaRPr b="1" sz="3200">
              <a:latin typeface="Times New Roman"/>
              <a:ea typeface="Times New Roman"/>
              <a:cs typeface="Times New Roman"/>
              <a:sym typeface="Times New Roman"/>
            </a:endParaRPr>
          </a:p>
        </p:txBody>
      </p:sp>
      <p:sp>
        <p:nvSpPr>
          <p:cNvPr id="253" name="Google Shape;253;p28"/>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4" name="Google Shape;254;p2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55" name="Google Shape;255;p28"/>
          <p:cNvSpPr txBox="1"/>
          <p:nvPr/>
        </p:nvSpPr>
        <p:spPr>
          <a:xfrm>
            <a:off x="1003751" y="1158486"/>
            <a:ext cx="8100600" cy="3600945"/>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Treating missing values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Handle with duplicate values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Removing unwanted columns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Check for variance columns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Treating with outliers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Convert the “Date” column into Time series format</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Calculate the total quantity of drug by date</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Check where data normally distributed or not</a:t>
            </a:r>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228600" y="184714"/>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Time series description</a:t>
            </a:r>
            <a:endParaRPr/>
          </a:p>
        </p:txBody>
      </p:sp>
      <p:sp>
        <p:nvSpPr>
          <p:cNvPr id="262" name="Google Shape;262;p29"/>
          <p:cNvSpPr txBox="1"/>
          <p:nvPr/>
        </p:nvSpPr>
        <p:spPr>
          <a:xfrm>
            <a:off x="228600" y="917800"/>
            <a:ext cx="11963400" cy="476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2400">
                <a:solidFill>
                  <a:srgbClr val="212121"/>
                </a:solidFill>
                <a:highlight>
                  <a:srgbClr val="FFFFFF"/>
                </a:highlight>
                <a:latin typeface="Roboto"/>
                <a:ea typeface="Roboto"/>
                <a:cs typeface="Roboto"/>
                <a:sym typeface="Roboto"/>
              </a:rPr>
              <a:t>Time Series Decomposition: A time series is usually composed of the following components:</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US" sz="2400">
                <a:solidFill>
                  <a:srgbClr val="212121"/>
                </a:solidFill>
                <a:highlight>
                  <a:srgbClr val="FFFFFF"/>
                </a:highlight>
                <a:latin typeface="Roboto"/>
                <a:ea typeface="Roboto"/>
                <a:cs typeface="Roboto"/>
                <a:sym typeface="Roboto"/>
              </a:rPr>
              <a:t>1) Trend : This component usually is increasing, decreasing, or constant. </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US" sz="2400">
                <a:solidFill>
                  <a:srgbClr val="212121"/>
                </a:solidFill>
                <a:highlight>
                  <a:srgbClr val="FFFFFF"/>
                </a:highlight>
                <a:latin typeface="Roboto"/>
                <a:ea typeface="Roboto"/>
                <a:cs typeface="Roboto"/>
                <a:sym typeface="Roboto"/>
              </a:rPr>
              <a:t>2) Seasonality : This is the periodic behavior of the time series that occurs within a year. </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US" sz="2400">
                <a:solidFill>
                  <a:srgbClr val="212121"/>
                </a:solidFill>
                <a:highlight>
                  <a:srgbClr val="FFFFFF"/>
                </a:highlight>
                <a:latin typeface="Roboto"/>
                <a:ea typeface="Roboto"/>
                <a:cs typeface="Roboto"/>
                <a:sym typeface="Roboto"/>
              </a:rPr>
              <a:t>3) Residual : This is what remains of the time series after the trend and seasonality are removed.</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US" sz="2400">
                <a:solidFill>
                  <a:srgbClr val="212121"/>
                </a:solidFill>
                <a:highlight>
                  <a:srgbClr val="FFFFFF"/>
                </a:highlight>
                <a:latin typeface="Roboto"/>
                <a:ea typeface="Roboto"/>
                <a:cs typeface="Roboto"/>
                <a:sym typeface="Roboto"/>
              </a:rPr>
              <a:t>The basic approach to seasonal decomposition splits the time series into above components.</a:t>
            </a:r>
            <a:endParaRPr sz="2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p>
            <a:pPr indent="0" lvl="0" marL="0" rtl="0" algn="just">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269" name="Google Shape;269;p3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70" name="Google Shape;270;p30"/>
          <p:cNvSpPr txBox="1"/>
          <p:nvPr/>
        </p:nvSpPr>
        <p:spPr>
          <a:xfrm>
            <a:off x="4429760" y="378968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30"/>
          <p:cNvPicPr preferRelativeResize="0"/>
          <p:nvPr/>
        </p:nvPicPr>
        <p:blipFill>
          <a:blip r:embed="rId4">
            <a:alphaModFix/>
          </a:blip>
          <a:stretch>
            <a:fillRect/>
          </a:stretch>
        </p:blipFill>
        <p:spPr>
          <a:xfrm>
            <a:off x="0" y="1167575"/>
            <a:ext cx="12192000" cy="5970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a:t>
            </a:r>
            <a:endParaRPr sz="3200"/>
          </a:p>
        </p:txBody>
      </p:sp>
      <p:sp>
        <p:nvSpPr>
          <p:cNvPr id="277" name="Google Shape;277;p31"/>
          <p:cNvSpPr txBox="1"/>
          <p:nvPr>
            <p:ph idx="4294967295" type="body"/>
          </p:nvPr>
        </p:nvSpPr>
        <p:spPr>
          <a:xfrm>
            <a:off x="-19000" y="887150"/>
            <a:ext cx="12192000" cy="5532300"/>
          </a:xfrm>
          <a:prstGeom prst="rect">
            <a:avLst/>
          </a:prstGeom>
          <a:noFill/>
          <a:ln>
            <a:noFill/>
          </a:ln>
        </p:spPr>
        <p:txBody>
          <a:bodyPr anchorCtr="0" anchor="t" bIns="45675" lIns="91400" spcFirstLastPara="1" rIns="91400" wrap="square" tIns="45675">
            <a:normAutofit fontScale="62500" lnSpcReduction="10000"/>
          </a:bodyPr>
          <a:lstStyle/>
          <a:p>
            <a:pPr indent="0" lvl="0" marL="0" rtl="0" algn="l">
              <a:lnSpc>
                <a:spcPct val="115000"/>
              </a:lnSpc>
              <a:spcBef>
                <a:spcPts val="600"/>
              </a:spcBef>
              <a:spcAft>
                <a:spcPts val="0"/>
              </a:spcAft>
              <a:buClr>
                <a:schemeClr val="dk1"/>
              </a:buClr>
              <a:buSzPct val="28947"/>
              <a:buFont typeface="Arial"/>
              <a:buNone/>
            </a:pPr>
            <a:r>
              <a:rPr lang="en-US" sz="3800">
                <a:solidFill>
                  <a:srgbClr val="212121"/>
                </a:solidFill>
                <a:highlight>
                  <a:srgbClr val="FFFFFF"/>
                </a:highlight>
                <a:latin typeface="Roboto"/>
                <a:ea typeface="Roboto"/>
                <a:cs typeface="Roboto"/>
                <a:sym typeface="Roboto"/>
              </a:rPr>
              <a:t>Stationary Time Series : A stationary time series is one whose statistical properties such as mean, variance, autocorrelation, etc. are all constant over time. Most statistical forecasting methods are based on the assumption that the time series can be rendered approximately stationary (i.e., "stationarized") through the use of mathematical transformations. A stationarized series is relatively easy to predict</a:t>
            </a:r>
            <a:endParaRPr sz="3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ct val="28947"/>
              <a:buFont typeface="Arial"/>
              <a:buNone/>
            </a:pPr>
            <a:r>
              <a:rPr lang="en-US" sz="3800">
                <a:solidFill>
                  <a:srgbClr val="212121"/>
                </a:solidFill>
                <a:highlight>
                  <a:srgbClr val="FFFFFF"/>
                </a:highlight>
                <a:latin typeface="Roboto"/>
                <a:ea typeface="Roboto"/>
                <a:cs typeface="Roboto"/>
                <a:sym typeface="Roboto"/>
              </a:rPr>
              <a:t>Sign of obvious trends, seasonality, or other systematic structures in the series are indicators of a non-stationary series. A more accurate method would be to use a statistical test, such as the Dickey-Fuller test.</a:t>
            </a:r>
            <a:endParaRPr sz="3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ct val="28947"/>
              <a:buNone/>
            </a:pPr>
            <a:r>
              <a:rPr lang="en-US" sz="3800">
                <a:solidFill>
                  <a:srgbClr val="212121"/>
                </a:solidFill>
                <a:highlight>
                  <a:srgbClr val="FFFFFF"/>
                </a:highlight>
                <a:latin typeface="Roboto"/>
                <a:ea typeface="Roboto"/>
                <a:cs typeface="Roboto"/>
                <a:sym typeface="Roboto"/>
              </a:rPr>
              <a:t>ADFuller Test: If Test statistic &lt; Critical Value and p-value &lt; 0.05 – then series is stationary</a:t>
            </a:r>
            <a:endParaRPr sz="3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ct val="28947"/>
              <a:buFont typeface="Arial"/>
              <a:buNone/>
            </a:pPr>
            <a:r>
              <a:t/>
            </a:r>
            <a:endParaRPr sz="3800">
              <a:solidFill>
                <a:srgbClr val="212121"/>
              </a:solidFill>
              <a:highlight>
                <a:srgbClr val="FFFFFF"/>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28947"/>
              <a:buFont typeface="Arial"/>
              <a:buNone/>
            </a:pPr>
            <a:r>
              <a:t/>
            </a:r>
            <a:endParaRPr sz="3800">
              <a:solidFill>
                <a:srgbClr val="212121"/>
              </a:solidFill>
              <a:highlight>
                <a:srgbClr val="FFFFFF"/>
              </a:highlight>
              <a:latin typeface="Roboto"/>
              <a:ea typeface="Roboto"/>
              <a:cs typeface="Roboto"/>
              <a:sym typeface="Roboto"/>
            </a:endParaRPr>
          </a:p>
          <a:p>
            <a:pPr indent="0" lvl="0" marL="114300" rtl="0" algn="l">
              <a:lnSpc>
                <a:spcPct val="90000"/>
              </a:lnSpc>
              <a:spcBef>
                <a:spcPts val="1000"/>
              </a:spcBef>
              <a:spcAft>
                <a:spcPts val="0"/>
              </a:spcAft>
              <a:buSzPct val="100000"/>
              <a:buNone/>
            </a:pPr>
            <a:r>
              <a:t/>
            </a:r>
            <a:endParaRPr/>
          </a:p>
        </p:txBody>
      </p:sp>
      <p:pic>
        <p:nvPicPr>
          <p:cNvPr id="278" name="Google Shape;278;p3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228600" y="187009"/>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Model Description</a:t>
            </a:r>
            <a:endParaRPr/>
          </a:p>
        </p:txBody>
      </p:sp>
      <p:sp>
        <p:nvSpPr>
          <p:cNvPr id="285" name="Google Shape;285;p32"/>
          <p:cNvSpPr txBox="1"/>
          <p:nvPr/>
        </p:nvSpPr>
        <p:spPr>
          <a:xfrm>
            <a:off x="228600" y="1070750"/>
            <a:ext cx="11963400" cy="55134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Observation :</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The p-value obtained is less than significance level of 0.05 and the ADF statistic is less than any of the critical values. Hence the series is stationary</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Autocorrelation and Partial Autocorrelation Function: Autocorrelation and partial autocorrelation are plots that graphically summarize the impact of observations at prior timesteps on the observations we are trying to predict.</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500"/>
              </a:spcAft>
              <a:buNone/>
            </a:pPr>
            <a:r>
              <a:rPr lang="en-US" sz="2400">
                <a:solidFill>
                  <a:srgbClr val="212121"/>
                </a:solidFill>
                <a:latin typeface="Roboto"/>
                <a:ea typeface="Roboto"/>
                <a:cs typeface="Roboto"/>
                <a:sym typeface="Roboto"/>
              </a:rPr>
              <a:t>ACF plot gives the q value and PACF gives the p value Look for tail of pattern in either ACF or PACF. If tail is crossing the blue region then it will give us potential p and q values.</a:t>
            </a:r>
            <a:endParaRPr sz="2400">
              <a:solidFill>
                <a:srgbClr val="21212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228600" y="187009"/>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Model Building</a:t>
            </a:r>
            <a:endParaRPr/>
          </a:p>
        </p:txBody>
      </p:sp>
      <p:sp>
        <p:nvSpPr>
          <p:cNvPr id="292" name="Google Shape;292;p33"/>
          <p:cNvSpPr txBox="1"/>
          <p:nvPr/>
        </p:nvSpPr>
        <p:spPr>
          <a:xfrm>
            <a:off x="0" y="943300"/>
            <a:ext cx="12192000" cy="55134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Observation :</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The p-value obtained is less than significance level of 0.05 and the ADF statistic is less than any of the critical values. Hence the series is stationary</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US" sz="2400">
                <a:solidFill>
                  <a:srgbClr val="212121"/>
                </a:solidFill>
                <a:latin typeface="Roboto"/>
                <a:ea typeface="Roboto"/>
                <a:cs typeface="Roboto"/>
                <a:sym typeface="Roboto"/>
              </a:rPr>
              <a:t>Autocorrelation and Partial Autocorrelation Function: Autocorrelation and partial autocorrelation are plots that graphically summarize the impact of observations at prior timesteps on the observations we are trying to predict.</a:t>
            </a:r>
            <a:endParaRPr sz="2400">
              <a:solidFill>
                <a:srgbClr val="212121"/>
              </a:solidFill>
              <a:latin typeface="Roboto"/>
              <a:ea typeface="Roboto"/>
              <a:cs typeface="Roboto"/>
              <a:sym typeface="Roboto"/>
            </a:endParaRPr>
          </a:p>
          <a:p>
            <a:pPr indent="0" lvl="0" marL="76200" marR="38100" rtl="0" algn="l">
              <a:lnSpc>
                <a:spcPct val="160000"/>
              </a:lnSpc>
              <a:spcBef>
                <a:spcPts val="600"/>
              </a:spcBef>
              <a:spcAft>
                <a:spcPts val="500"/>
              </a:spcAft>
              <a:buNone/>
            </a:pPr>
            <a:r>
              <a:rPr lang="en-US" sz="2400">
                <a:solidFill>
                  <a:srgbClr val="212121"/>
                </a:solidFill>
                <a:latin typeface="Roboto"/>
                <a:ea typeface="Roboto"/>
                <a:cs typeface="Roboto"/>
                <a:sym typeface="Roboto"/>
              </a:rPr>
              <a:t>ACF plot gives the q value and PACF gives the p value Look for tail of pattern in either ACF or PACF. If tail is crossing the blue region then it will give us potential p and q values.</a:t>
            </a:r>
            <a:endParaRPr sz="2400">
              <a:solidFill>
                <a:srgbClr val="21212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9788" y="457200"/>
            <a:ext cx="3932237" cy="16002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9" name="Google Shape;109;p16"/>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10" name="Google Shape;110;p16"/>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11" name="Google Shape;111;p16"/>
          <p:cNvSpPr/>
          <p:nvPr/>
        </p:nvSpPr>
        <p:spPr>
          <a:xfrm>
            <a:off x="2545625" y="1838651"/>
            <a:ext cx="4012500" cy="13941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lang="en-US" sz="1800">
                <a:solidFill>
                  <a:schemeClr val="dk1"/>
                </a:solidFill>
                <a:highlight>
                  <a:srgbClr val="FFFFFF"/>
                </a:highlight>
                <a:latin typeface="Roboto"/>
                <a:ea typeface="Roboto"/>
                <a:cs typeface="Roboto"/>
                <a:sym typeface="Roboto"/>
              </a:rPr>
              <a:t>Bharani Kumar Depuru</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lang="en-US" sz="1600">
                <a:solidFill>
                  <a:schemeClr val="dk1"/>
                </a:solidFill>
                <a:highlight>
                  <a:srgbClr val="FFFFFF"/>
                </a:highlight>
                <a:latin typeface="Roboto"/>
                <a:ea typeface="Roboto"/>
                <a:cs typeface="Roboto"/>
                <a:sym typeface="Roboto"/>
              </a:rPr>
              <a:t>Director &amp; Co-Founder at Innodatatics | Chief Data Scientist</a:t>
            </a:r>
            <a:endParaRPr b="1" i="0" sz="2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2E75B5"/>
                </a:solidFill>
                <a:latin typeface="Times New Roman"/>
                <a:ea typeface="Times New Roman"/>
                <a:cs typeface="Times New Roman"/>
                <a:sym typeface="Times New Roman"/>
              </a:rPr>
              <a:t>https://www.linkedin.com/in/bharanikumardepuru/</a:t>
            </a:r>
            <a:endParaRPr b="1" i="0" sz="1400" u="none" cap="none" strike="noStrike">
              <a:solidFill>
                <a:srgbClr val="2E75B5"/>
              </a:solidFill>
              <a:latin typeface="Times New Roman"/>
              <a:ea typeface="Times New Roman"/>
              <a:cs typeface="Times New Roman"/>
              <a:sym typeface="Times New Roman"/>
            </a:endParaRPr>
          </a:p>
        </p:txBody>
      </p:sp>
      <p:pic>
        <p:nvPicPr>
          <p:cNvPr id="112" name="Google Shape;112;p16"/>
          <p:cNvPicPr preferRelativeResize="0"/>
          <p:nvPr/>
        </p:nvPicPr>
        <p:blipFill>
          <a:blip r:embed="rId4">
            <a:alphaModFix/>
          </a:blip>
          <a:stretch>
            <a:fillRect/>
          </a:stretch>
        </p:blipFill>
        <p:spPr>
          <a:xfrm>
            <a:off x="673000" y="1838650"/>
            <a:ext cx="1680700" cy="1393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228600" y="187009"/>
            <a:ext cx="10515600" cy="5355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a:t>
            </a:r>
            <a:endParaRPr/>
          </a:p>
        </p:txBody>
      </p:sp>
      <p:sp>
        <p:nvSpPr>
          <p:cNvPr id="299" name="Google Shape;299;p34"/>
          <p:cNvSpPr txBox="1"/>
          <p:nvPr/>
        </p:nvSpPr>
        <p:spPr>
          <a:xfrm>
            <a:off x="0" y="836150"/>
            <a:ext cx="12192000" cy="61557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None/>
            </a:pPr>
            <a:r>
              <a:rPr lang="en-US" sz="2500">
                <a:solidFill>
                  <a:srgbClr val="212121"/>
                </a:solidFill>
                <a:latin typeface="Roboto"/>
                <a:ea typeface="Roboto"/>
                <a:cs typeface="Roboto"/>
                <a:sym typeface="Roboto"/>
              </a:rPr>
              <a:t>Exponential Smoothing: Exponential smoothing is a time series forecasting method for univariate data. There are three main types of exponential smoothing time series forecasting methods. A simple method that assumes no systematic structure, an extension that explicitly handles trends, and the most advanced approach that add support for seasonality.</a:t>
            </a:r>
            <a:endParaRPr sz="25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25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US" sz="2500">
                <a:solidFill>
                  <a:srgbClr val="212121"/>
                </a:solidFill>
                <a:latin typeface="Roboto"/>
                <a:ea typeface="Roboto"/>
                <a:cs typeface="Roboto"/>
                <a:sym typeface="Roboto"/>
              </a:rPr>
              <a:t>Single Exponential Smoothing</a:t>
            </a:r>
            <a:endParaRPr sz="2500">
              <a:solidFill>
                <a:srgbClr val="212121"/>
              </a:solidFill>
              <a:latin typeface="Roboto"/>
              <a:ea typeface="Roboto"/>
              <a:cs typeface="Roboto"/>
              <a:sym typeface="Roboto"/>
            </a:endParaRPr>
          </a:p>
          <a:p>
            <a:pPr indent="0" lvl="0" marL="76200" marR="38100" rtl="0" algn="l">
              <a:lnSpc>
                <a:spcPct val="160000"/>
              </a:lnSpc>
              <a:spcBef>
                <a:spcPts val="600"/>
              </a:spcBef>
              <a:spcAft>
                <a:spcPts val="500"/>
              </a:spcAft>
              <a:buNone/>
            </a:pPr>
            <a:r>
              <a:rPr lang="en-US" sz="2500">
                <a:solidFill>
                  <a:srgbClr val="212121"/>
                </a:solidFill>
                <a:latin typeface="Roboto"/>
                <a:ea typeface="Roboto"/>
                <a:cs typeface="Roboto"/>
                <a:sym typeface="Roboto"/>
              </a:rPr>
              <a:t>Single Exponential Smoothing Single Exponential Smoothing, SES for short, also called Simple Exponential Smoothing, is a time series forecasting method for univariate data without a trend or seasonality.</a:t>
            </a:r>
            <a:endParaRPr sz="2500">
              <a:solidFill>
                <a:srgbClr val="21212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228600" y="187009"/>
            <a:ext cx="10515600" cy="5634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sz="3400"/>
              <a:t>Model Building</a:t>
            </a:r>
            <a:endParaRPr sz="3400"/>
          </a:p>
        </p:txBody>
      </p:sp>
      <p:sp>
        <p:nvSpPr>
          <p:cNvPr id="306" name="Google Shape;306;p35"/>
          <p:cNvSpPr txBox="1"/>
          <p:nvPr/>
        </p:nvSpPr>
        <p:spPr>
          <a:xfrm>
            <a:off x="112125" y="1096275"/>
            <a:ext cx="12080100" cy="65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12121"/>
                </a:solidFill>
                <a:highlight>
                  <a:srgbClr val="FFFFFF"/>
                </a:highlight>
                <a:latin typeface="Roboto"/>
                <a:ea typeface="Roboto"/>
                <a:cs typeface="Roboto"/>
                <a:sym typeface="Roboto"/>
              </a:rPr>
              <a:t>Double Exponential Smoothing Double Exponential Smoothing is an extension to Exponential Smoothing that explicitly adds support for trends in the univariate time series</a:t>
            </a:r>
            <a:endParaRPr sz="24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US" sz="2400">
                <a:solidFill>
                  <a:srgbClr val="212121"/>
                </a:solidFill>
                <a:highlight>
                  <a:srgbClr val="FFFFFF"/>
                </a:highlight>
                <a:latin typeface="Roboto"/>
                <a:ea typeface="Roboto"/>
                <a:cs typeface="Roboto"/>
                <a:sym typeface="Roboto"/>
              </a:rPr>
              <a:t>Triple Exponential Smoothing Triple Exponential Smoothing is an extension of Exponential Smoothing that explicitly adds support for seasonality to the univariate time series. Also known as Holt-Winters Exponential Smoothing</a:t>
            </a:r>
            <a:r>
              <a:rPr lang="en-US" sz="1200">
                <a:solidFill>
                  <a:srgbClr val="212121"/>
                </a:solidFill>
                <a:highlight>
                  <a:srgbClr val="FFFFFF"/>
                </a:highlight>
                <a:latin typeface="Roboto"/>
                <a:ea typeface="Roboto"/>
                <a:cs typeface="Roboto"/>
                <a:sym typeface="Roboto"/>
              </a:rPr>
              <a:t>.</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2400">
                <a:solidFill>
                  <a:srgbClr val="212121"/>
                </a:solidFill>
                <a:highlight>
                  <a:srgbClr val="FFFFFF"/>
                </a:highlight>
                <a:latin typeface="Roboto"/>
                <a:ea typeface="Roboto"/>
                <a:cs typeface="Roboto"/>
                <a:sym typeface="Roboto"/>
              </a:rPr>
              <a:t>ARIMA A popular and widely used statistical method for time series forecasting is the ARIMA model. ARIMA is an acronym that stands for AutoRegressive Integrated Moving Average. The parameters of the ARIMA model are defined as follows:</a:t>
            </a:r>
            <a:endParaRPr sz="2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2400">
                <a:solidFill>
                  <a:srgbClr val="212121"/>
                </a:solidFill>
                <a:highlight>
                  <a:srgbClr val="FFFFFF"/>
                </a:highlight>
                <a:latin typeface="Roboto"/>
                <a:ea typeface="Roboto"/>
                <a:cs typeface="Roboto"/>
                <a:sym typeface="Roboto"/>
              </a:rPr>
              <a:t>p : The number of lag observations included in the model, also called the lag order. d : The number of times that the raw observations are differenced, also called the degree of differencing. q : The size of the moving average window, also called the order of moving average.</a:t>
            </a:r>
            <a:endParaRPr sz="24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2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228600" y="187009"/>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Model Building</a:t>
            </a:r>
            <a:endParaRPr/>
          </a:p>
        </p:txBody>
      </p:sp>
      <p:sp>
        <p:nvSpPr>
          <p:cNvPr id="313" name="Google Shape;313;p36"/>
          <p:cNvSpPr txBox="1"/>
          <p:nvPr/>
        </p:nvSpPr>
        <p:spPr>
          <a:xfrm>
            <a:off x="0" y="1201625"/>
            <a:ext cx="119925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12121"/>
                </a:solidFill>
                <a:highlight>
                  <a:srgbClr val="FFFFFF"/>
                </a:highlight>
                <a:latin typeface="Roboto"/>
                <a:ea typeface="Roboto"/>
                <a:cs typeface="Roboto"/>
                <a:sym typeface="Roboto"/>
              </a:rPr>
              <a:t>Auto ARIMA:</a:t>
            </a:r>
            <a:endParaRPr sz="24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US" sz="2400">
                <a:solidFill>
                  <a:srgbClr val="212121"/>
                </a:solidFill>
                <a:highlight>
                  <a:srgbClr val="FFFFFF"/>
                </a:highlight>
                <a:latin typeface="Roboto"/>
                <a:ea typeface="Roboto"/>
                <a:cs typeface="Roboto"/>
                <a:sym typeface="Roboto"/>
              </a:rPr>
              <a:t>Although ARIMA is a very powerful model for forecasting time series data, the data preparation and parameter tuning processes end up being really time consuming. Before implementing ARIMA, you need to make the series stationary, and determine the values of p and q using the plots we discussed above. Auto ARIMA makes this task really simple for us as it eliminates many steps</a:t>
            </a:r>
            <a:endParaRPr sz="24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US" sz="2400">
                <a:solidFill>
                  <a:srgbClr val="212121"/>
                </a:solidFill>
                <a:highlight>
                  <a:srgbClr val="FFFFFF"/>
                </a:highlight>
                <a:latin typeface="Roboto"/>
                <a:ea typeface="Roboto"/>
                <a:cs typeface="Roboto"/>
                <a:sym typeface="Roboto"/>
              </a:rPr>
              <a:t>Prophet</a:t>
            </a:r>
            <a:endParaRPr sz="2400">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US" sz="2400">
                <a:solidFill>
                  <a:srgbClr val="212121"/>
                </a:solidFill>
                <a:highlight>
                  <a:srgbClr val="FFFFFF"/>
                </a:highlight>
                <a:latin typeface="Roboto"/>
                <a:ea typeface="Roboto"/>
                <a:cs typeface="Roboto"/>
                <a:sym typeface="Roboto"/>
              </a:rPr>
              <a:t>Prophet The Prophet library is an open-source library designed for making forecasts for univariate time series datasets. It is easy to use and designed to automatically find a good set of hyperparameters for the model in an effort to make skillful forecasts for data with trends and seasonal structure by default.</a:t>
            </a:r>
            <a:endParaRPr sz="2400">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US" sz="2400">
                <a:solidFill>
                  <a:srgbClr val="212121"/>
                </a:solidFill>
                <a:highlight>
                  <a:srgbClr val="FFFFFF"/>
                </a:highlight>
                <a:latin typeface="Roboto"/>
                <a:ea typeface="Roboto"/>
                <a:cs typeface="Roboto"/>
                <a:sym typeface="Roboto"/>
              </a:rPr>
              <a:t>The DataFrame must have a specific format. The first column must have the name ‘ds‘ and contain the date-times. The second column must have the name ‘y‘ and contain the observation</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228600" y="187009"/>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Model Evaluation</a:t>
            </a:r>
            <a:endParaRPr/>
          </a:p>
        </p:txBody>
      </p:sp>
      <p:graphicFrame>
        <p:nvGraphicFramePr>
          <p:cNvPr id="320" name="Google Shape;320;p37"/>
          <p:cNvGraphicFramePr/>
          <p:nvPr/>
        </p:nvGraphicFramePr>
        <p:xfrm>
          <a:off x="952500" y="981325"/>
          <a:ext cx="3000000" cy="3000000"/>
        </p:xfrm>
        <a:graphic>
          <a:graphicData uri="http://schemas.openxmlformats.org/drawingml/2006/table">
            <a:tbl>
              <a:tblPr>
                <a:noFill/>
                <a:tableStyleId>{F2D811DA-7AC8-4B5A-BA4E-C559EEB8F17D}</a:tableStyleId>
              </a:tblPr>
              <a:tblGrid>
                <a:gridCol w="3429000"/>
                <a:gridCol w="3429000"/>
                <a:gridCol w="3429000"/>
              </a:tblGrid>
              <a:tr h="744700">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Model</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ctr">
                        <a:spcBef>
                          <a:spcPts val="0"/>
                        </a:spcBef>
                        <a:spcAft>
                          <a:spcPts val="0"/>
                        </a:spcAft>
                        <a:buNone/>
                      </a:pPr>
                      <a:r>
                        <a:rPr lang="en-US" sz="2900"/>
                        <a:t>RMSE</a:t>
                      </a:r>
                      <a:endParaRPr sz="2900"/>
                    </a:p>
                  </a:txBody>
                  <a:tcPr marT="66675" marB="66675" marR="66675" marL="66675"/>
                </a:tc>
                <a:tc>
                  <a:txBody>
                    <a:bodyPr/>
                    <a:lstStyle/>
                    <a:p>
                      <a:pPr indent="0" lvl="0" marL="0" rtl="0" algn="ctr">
                        <a:spcBef>
                          <a:spcPts val="0"/>
                        </a:spcBef>
                        <a:spcAft>
                          <a:spcPts val="0"/>
                        </a:spcAft>
                        <a:buNone/>
                      </a:pPr>
                      <a:r>
                        <a:rPr lang="en-US" sz="2900"/>
                        <a:t>MAPE</a:t>
                      </a:r>
                      <a:endParaRPr sz="2900"/>
                    </a:p>
                  </a:txBody>
                  <a:tcPr marT="66675" marB="66675" marR="66675" marL="66675"/>
                </a:tc>
              </a:tr>
              <a:tr h="744700">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double exp smoothing</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46.050</a:t>
                      </a:r>
                      <a:endParaRPr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0.34</a:t>
                      </a:r>
                      <a:endParaRPr sz="2550">
                        <a:solidFill>
                          <a:srgbClr val="212121"/>
                        </a:solidFill>
                        <a:highlight>
                          <a:srgbClr val="FFFFFF"/>
                        </a:highlight>
                        <a:latin typeface="Roboto"/>
                        <a:ea typeface="Roboto"/>
                        <a:cs typeface="Roboto"/>
                        <a:sym typeface="Roboto"/>
                      </a:endParaRPr>
                    </a:p>
                  </a:txBody>
                  <a:tcPr marT="66675" marB="66675" marR="66675" marL="66675"/>
                </a:tc>
              </a:tr>
              <a:tr h="774425">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Triple exp smoothing</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42.070</a:t>
                      </a:r>
                      <a:endParaRPr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0.34</a:t>
                      </a:r>
                      <a:endParaRPr sz="2550">
                        <a:solidFill>
                          <a:srgbClr val="212121"/>
                        </a:solidFill>
                        <a:highlight>
                          <a:srgbClr val="FFFFFF"/>
                        </a:highlight>
                        <a:latin typeface="Roboto"/>
                        <a:ea typeface="Roboto"/>
                        <a:cs typeface="Roboto"/>
                        <a:sym typeface="Roboto"/>
                      </a:endParaRPr>
                    </a:p>
                  </a:txBody>
                  <a:tcPr marT="66675" marB="66675" marR="66675" marL="66675"/>
                </a:tc>
              </a:tr>
              <a:tr h="774425">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ARIMA(15,1,15)</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42.071</a:t>
                      </a:r>
                      <a:endParaRPr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0.36</a:t>
                      </a:r>
                      <a:endParaRPr sz="2550">
                        <a:solidFill>
                          <a:srgbClr val="212121"/>
                        </a:solidFill>
                        <a:highlight>
                          <a:srgbClr val="FFFFFF"/>
                        </a:highlight>
                        <a:latin typeface="Roboto"/>
                        <a:ea typeface="Roboto"/>
                        <a:cs typeface="Roboto"/>
                        <a:sym typeface="Roboto"/>
                      </a:endParaRPr>
                    </a:p>
                  </a:txBody>
                  <a:tcPr marT="66675" marB="66675" marR="66675" marL="66675"/>
                </a:tc>
              </a:tr>
              <a:tr h="744700">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ARIMA(16,1,16)</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42.070</a:t>
                      </a:r>
                      <a:endParaRPr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0.36</a:t>
                      </a:r>
                      <a:endParaRPr sz="2550">
                        <a:solidFill>
                          <a:srgbClr val="212121"/>
                        </a:solidFill>
                        <a:highlight>
                          <a:srgbClr val="FFFFFF"/>
                        </a:highlight>
                        <a:latin typeface="Roboto"/>
                        <a:ea typeface="Roboto"/>
                        <a:cs typeface="Roboto"/>
                        <a:sym typeface="Roboto"/>
                      </a:endParaRPr>
                    </a:p>
                  </a:txBody>
                  <a:tcPr marT="66675" marB="66675" marR="66675" marL="66675"/>
                </a:tc>
              </a:tr>
              <a:tr h="744700">
                <a:tc>
                  <a:txBody>
                    <a:bodyPr/>
                    <a:lstStyle/>
                    <a:p>
                      <a:pPr indent="0" lvl="0" marL="0" rtl="0" algn="ctr">
                        <a:lnSpc>
                          <a:spcPct val="115000"/>
                        </a:lnSpc>
                        <a:spcBef>
                          <a:spcPts val="0"/>
                        </a:spcBef>
                        <a:spcAft>
                          <a:spcPts val="0"/>
                        </a:spcAft>
                        <a:buNone/>
                      </a:pPr>
                      <a:r>
                        <a:rPr b="1" lang="en-US" sz="2550">
                          <a:solidFill>
                            <a:srgbClr val="212121"/>
                          </a:solidFill>
                          <a:highlight>
                            <a:srgbClr val="FFFFFF"/>
                          </a:highlight>
                          <a:latin typeface="Roboto"/>
                          <a:ea typeface="Roboto"/>
                          <a:cs typeface="Roboto"/>
                          <a:sym typeface="Roboto"/>
                        </a:rPr>
                        <a:t>Single exp smoothing</a:t>
                      </a:r>
                      <a:endParaRPr b="1"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41.890</a:t>
                      </a:r>
                      <a:endParaRPr sz="25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2550">
                          <a:solidFill>
                            <a:srgbClr val="212121"/>
                          </a:solidFill>
                          <a:highlight>
                            <a:srgbClr val="FFFFFF"/>
                          </a:highlight>
                          <a:latin typeface="Roboto"/>
                          <a:ea typeface="Roboto"/>
                          <a:cs typeface="Roboto"/>
                          <a:sym typeface="Roboto"/>
                        </a:rPr>
                        <a:t>0.37</a:t>
                      </a:r>
                      <a:endParaRPr sz="2550">
                        <a:solidFill>
                          <a:srgbClr val="212121"/>
                        </a:solidFill>
                        <a:highlight>
                          <a:srgbClr val="FFFFFF"/>
                        </a:highlight>
                        <a:latin typeface="Roboto"/>
                        <a:ea typeface="Roboto"/>
                        <a:cs typeface="Roboto"/>
                        <a:sym typeface="Roboto"/>
                      </a:endParaRPr>
                    </a:p>
                  </a:txBody>
                  <a:tcPr marT="66675" marB="66675" marR="66675" marL="66675"/>
                </a:tc>
              </a:tr>
              <a:tr h="744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0" y="0"/>
            <a:ext cx="12173585" cy="655955"/>
          </a:xfrm>
          <a:prstGeom prst="rect">
            <a:avLst/>
          </a:prstGeom>
          <a:gradFill>
            <a:gsLst>
              <a:gs pos="0">
                <a:srgbClr val="9BCDFF"/>
              </a:gs>
              <a:gs pos="35000">
                <a:srgbClr val="B8DCFF"/>
              </a:gs>
              <a:gs pos="100000">
                <a:srgbClr val="E2F0FF"/>
              </a:gs>
            </a:gsLst>
            <a:lin ang="16200000" scaled="0"/>
          </a:gradFill>
          <a:ln cap="flat" cmpd="sng" w="9525">
            <a:solidFill>
              <a:srgbClr val="5597D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3200"/>
              <a:buNone/>
            </a:pPr>
            <a:r>
              <a:rPr b="1" lang="en-US" sz="3200">
                <a:solidFill>
                  <a:schemeClr val="dk1"/>
                </a:solidFill>
                <a:latin typeface="Times New Roman"/>
                <a:ea typeface="Times New Roman"/>
                <a:cs typeface="Times New Roman"/>
                <a:sym typeface="Times New Roman"/>
              </a:rPr>
              <a:t>Model Deployment - Strategy</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326" name="Google Shape;326;p3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327" name="Google Shape;327;p3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328" name="Google Shape;328;p3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329" name="Google Shape;329;p38"/>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p3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31" name="Google Shape;331;p38"/>
          <p:cNvSpPr txBox="1"/>
          <p:nvPr/>
        </p:nvSpPr>
        <p:spPr>
          <a:xfrm>
            <a:off x="525848" y="975967"/>
            <a:ext cx="11121900" cy="3016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Web based deployment was used to deploy code from source control to hosting platform.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Streamlit and Streamlit-Cloud was used for web-framework app and deployment.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Heroku connects with GitHub to make it easy to deploy code living on GitHub to apps running on Streamlit.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Create a GitHub repository containing all the required files ( installation requirements, text files) etc. </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Created an app using Streamlit framework</a:t>
            </a:r>
            <a:r>
              <a:rPr lang="en-US" sz="2000"/>
              <a:t>.</a:t>
            </a:r>
            <a:r>
              <a:rPr b="0" i="0" lang="en-US" sz="20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pic>
        <p:nvPicPr>
          <p:cNvPr id="332" name="Google Shape;332;p38"/>
          <p:cNvPicPr preferRelativeResize="0"/>
          <p:nvPr/>
        </p:nvPicPr>
        <p:blipFill rotWithShape="1">
          <a:blip r:embed="rId4">
            <a:alphaModFix/>
          </a:blip>
          <a:srcRect b="0" l="0" r="0" t="0"/>
          <a:stretch/>
        </p:blipFill>
        <p:spPr>
          <a:xfrm>
            <a:off x="1226592" y="4992372"/>
            <a:ext cx="741135" cy="921411"/>
          </a:xfrm>
          <a:prstGeom prst="rect">
            <a:avLst/>
          </a:prstGeom>
          <a:noFill/>
          <a:ln>
            <a:noFill/>
          </a:ln>
        </p:spPr>
      </p:pic>
      <p:pic>
        <p:nvPicPr>
          <p:cNvPr id="333" name="Google Shape;333;p38"/>
          <p:cNvPicPr preferRelativeResize="0"/>
          <p:nvPr/>
        </p:nvPicPr>
        <p:blipFill rotWithShape="1">
          <a:blip r:embed="rId5">
            <a:alphaModFix/>
          </a:blip>
          <a:srcRect b="0" l="0" r="0" t="0"/>
          <a:stretch/>
        </p:blipFill>
        <p:spPr>
          <a:xfrm>
            <a:off x="2647667" y="5033898"/>
            <a:ext cx="1137774" cy="1046509"/>
          </a:xfrm>
          <a:prstGeom prst="rect">
            <a:avLst/>
          </a:prstGeom>
          <a:noFill/>
          <a:ln>
            <a:noFill/>
          </a:ln>
        </p:spPr>
      </p:pic>
      <p:pic>
        <p:nvPicPr>
          <p:cNvPr id="334" name="Google Shape;334;p38"/>
          <p:cNvPicPr preferRelativeResize="0"/>
          <p:nvPr/>
        </p:nvPicPr>
        <p:blipFill rotWithShape="1">
          <a:blip r:embed="rId6">
            <a:alphaModFix/>
          </a:blip>
          <a:srcRect b="0" l="0" r="0" t="0"/>
          <a:stretch/>
        </p:blipFill>
        <p:spPr>
          <a:xfrm>
            <a:off x="2024025" y="5337648"/>
            <a:ext cx="708721" cy="342930"/>
          </a:xfrm>
          <a:prstGeom prst="rect">
            <a:avLst/>
          </a:prstGeom>
          <a:noFill/>
          <a:ln>
            <a:noFill/>
          </a:ln>
        </p:spPr>
      </p:pic>
      <p:pic>
        <p:nvPicPr>
          <p:cNvPr id="335" name="Google Shape;335;p38"/>
          <p:cNvPicPr preferRelativeResize="0"/>
          <p:nvPr/>
        </p:nvPicPr>
        <p:blipFill rotWithShape="1">
          <a:blip r:embed="rId6">
            <a:alphaModFix/>
          </a:blip>
          <a:srcRect b="0" l="0" r="0" t="0"/>
          <a:stretch/>
        </p:blipFill>
        <p:spPr>
          <a:xfrm>
            <a:off x="3849829" y="5347587"/>
            <a:ext cx="708721" cy="342930"/>
          </a:xfrm>
          <a:prstGeom prst="rect">
            <a:avLst/>
          </a:prstGeom>
          <a:noFill/>
          <a:ln>
            <a:noFill/>
          </a:ln>
        </p:spPr>
      </p:pic>
      <p:pic>
        <p:nvPicPr>
          <p:cNvPr descr="Streamlit - Revolutionizing Data App Creation | by Shubham Saboo | Towards  AI" id="336" name="Google Shape;336;p38"/>
          <p:cNvPicPr preferRelativeResize="0"/>
          <p:nvPr>
            <p:ph idx="2" type="pic"/>
          </p:nvPr>
        </p:nvPicPr>
        <p:blipFill rotWithShape="1">
          <a:blip r:embed="rId7">
            <a:alphaModFix/>
          </a:blip>
          <a:srcRect b="0" l="0" r="0" t="0"/>
          <a:stretch/>
        </p:blipFill>
        <p:spPr>
          <a:xfrm>
            <a:off x="4601210" y="4825365"/>
            <a:ext cx="1917065" cy="1146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0" y="269875"/>
            <a:ext cx="12172200" cy="535500"/>
          </a:xfrm>
          <a:prstGeom prst="rect">
            <a:avLst/>
          </a:prstGeom>
          <a:gradFill>
            <a:gsLst>
              <a:gs pos="0">
                <a:srgbClr val="9BCDFF"/>
              </a:gs>
              <a:gs pos="35000">
                <a:srgbClr val="B8DCFF"/>
              </a:gs>
              <a:gs pos="100000">
                <a:srgbClr val="E2F0FF"/>
              </a:gs>
            </a:gsLst>
            <a:lin ang="16200000" scaled="0"/>
          </a:gradFill>
          <a:ln cap="flat" cmpd="sng" w="9525">
            <a:solidFill>
              <a:srgbClr val="5597D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solidFill>
                  <a:schemeClr val="dk1"/>
                </a:solidFill>
                <a:latin typeface="Times New Roman"/>
                <a:ea typeface="Times New Roman"/>
                <a:cs typeface="Times New Roman"/>
                <a:sym typeface="Times New Roman"/>
              </a:rPr>
              <a:t>Screen shot of output - </a:t>
            </a:r>
            <a:r>
              <a:rPr b="1" lang="en-US">
                <a:latin typeface="Times New Roman"/>
                <a:ea typeface="Times New Roman"/>
                <a:cs typeface="Times New Roman"/>
                <a:sym typeface="Times New Roman"/>
              </a:rPr>
              <a:t>Streamlit</a:t>
            </a:r>
            <a:endParaRPr/>
          </a:p>
        </p:txBody>
      </p:sp>
      <p:pic>
        <p:nvPicPr>
          <p:cNvPr id="343" name="Google Shape;343;p3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44" name="Google Shape;344;p39"/>
          <p:cNvPicPr preferRelativeResize="0"/>
          <p:nvPr/>
        </p:nvPicPr>
        <p:blipFill>
          <a:blip r:embed="rId4">
            <a:alphaModFix/>
          </a:blip>
          <a:stretch>
            <a:fillRect/>
          </a:stretch>
        </p:blipFill>
        <p:spPr>
          <a:xfrm>
            <a:off x="152400" y="955050"/>
            <a:ext cx="12019925" cy="5217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0" y="190500"/>
            <a:ext cx="12172950" cy="532765"/>
          </a:xfrm>
          <a:prstGeom prst="rect">
            <a:avLst/>
          </a:prstGeom>
          <a:gradFill>
            <a:gsLst>
              <a:gs pos="0">
                <a:srgbClr val="9BCDFF"/>
              </a:gs>
              <a:gs pos="35000">
                <a:srgbClr val="B8DCFF"/>
              </a:gs>
              <a:gs pos="100000">
                <a:srgbClr val="E2F0FF"/>
              </a:gs>
            </a:gsLst>
            <a:lin ang="16200000" scaled="0"/>
          </a:gradFill>
          <a:ln cap="flat" cmpd="sng" w="9525">
            <a:solidFill>
              <a:srgbClr val="5597D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solidFill>
                  <a:schemeClr val="dk1"/>
                </a:solidFill>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351" name="Google Shape;351;p40"/>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52" name="Google Shape;352;p40"/>
          <p:cNvPicPr preferRelativeResize="0"/>
          <p:nvPr/>
        </p:nvPicPr>
        <p:blipFill>
          <a:blip r:embed="rId4">
            <a:alphaModFix/>
          </a:blip>
          <a:stretch>
            <a:fillRect/>
          </a:stretch>
        </p:blipFill>
        <p:spPr>
          <a:xfrm>
            <a:off x="152400" y="875675"/>
            <a:ext cx="12020549" cy="5217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228600" y="177777"/>
            <a:ext cx="10515600"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b="1" sz="3200">
              <a:latin typeface="Times New Roman"/>
              <a:ea typeface="Times New Roman"/>
              <a:cs typeface="Times New Roman"/>
              <a:sym typeface="Times New Roman"/>
            </a:endParaRPr>
          </a:p>
        </p:txBody>
      </p:sp>
      <p:pic>
        <p:nvPicPr>
          <p:cNvPr id="358" name="Google Shape;358;p4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359" name="Google Shape;359;p41"/>
          <p:cNvSpPr txBox="1"/>
          <p:nvPr/>
        </p:nvSpPr>
        <p:spPr>
          <a:xfrm>
            <a:off x="586409" y="1152939"/>
            <a:ext cx="102372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First challenge was collection of dataset.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Choosing the right set of features required to set the model.</a:t>
            </a:r>
            <a:endParaRPr b="0" i="0" sz="1400" u="none" cap="none" strike="noStrike">
              <a:solidFill>
                <a:srgbClr val="000000"/>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Deploying the model </a:t>
            </a:r>
            <a:r>
              <a:rPr lang="en-US" sz="1800"/>
              <a:t>streamlit.</a:t>
            </a:r>
            <a:endParaRPr b="0" i="0" sz="1400" u="none" cap="none" strike="noStrike">
              <a:solidFill>
                <a:srgbClr val="000000"/>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60" name="Google Shape;360;p41"/>
          <p:cNvPicPr preferRelativeResize="0"/>
          <p:nvPr/>
        </p:nvPicPr>
        <p:blipFill rotWithShape="1">
          <a:blip r:embed="rId4">
            <a:alphaModFix/>
          </a:blip>
          <a:srcRect b="0" l="0" r="0" t="0"/>
          <a:stretch/>
        </p:blipFill>
        <p:spPr>
          <a:xfrm>
            <a:off x="7592452" y="2627701"/>
            <a:ext cx="3628826" cy="27700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347786" y="145055"/>
            <a:ext cx="10048200" cy="5355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a:t>
            </a:r>
            <a:endParaRPr b="1" sz="3200">
              <a:latin typeface="Times New Roman"/>
              <a:ea typeface="Times New Roman"/>
              <a:cs typeface="Times New Roman"/>
              <a:sym typeface="Times New Roman"/>
            </a:endParaRPr>
          </a:p>
        </p:txBody>
      </p:sp>
      <p:pic>
        <p:nvPicPr>
          <p:cNvPr descr="Top 5 Outsourcing Challenges And How To Overcome Them" id="366" name="Google Shape;366;p42"/>
          <p:cNvPicPr preferRelativeResize="0"/>
          <p:nvPr/>
        </p:nvPicPr>
        <p:blipFill rotWithShape="1">
          <a:blip r:embed="rId3">
            <a:alphaModFix/>
          </a:blip>
          <a:srcRect b="0" l="0" r="0" t="0"/>
          <a:stretch/>
        </p:blipFill>
        <p:spPr>
          <a:xfrm>
            <a:off x="8201320" y="1388853"/>
            <a:ext cx="3599916" cy="4192438"/>
          </a:xfrm>
          <a:prstGeom prst="rect">
            <a:avLst/>
          </a:prstGeom>
          <a:noFill/>
          <a:ln>
            <a:noFill/>
          </a:ln>
        </p:spPr>
      </p:pic>
      <p:sp>
        <p:nvSpPr>
          <p:cNvPr id="367" name="Google Shape;367;p42"/>
          <p:cNvSpPr txBox="1"/>
          <p:nvPr/>
        </p:nvSpPr>
        <p:spPr>
          <a:xfrm>
            <a:off x="11630356" y="6386730"/>
            <a:ext cx="341760" cy="4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45</a:t>
            </a:r>
            <a:endParaRPr b="0" i="0" sz="1400" u="none" cap="none" strike="noStrike">
              <a:solidFill>
                <a:srgbClr val="000000"/>
              </a:solidFill>
              <a:latin typeface="Arial"/>
              <a:ea typeface="Arial"/>
              <a:cs typeface="Arial"/>
              <a:sym typeface="Arial"/>
            </a:endParaRPr>
          </a:p>
        </p:txBody>
      </p:sp>
      <p:pic>
        <p:nvPicPr>
          <p:cNvPr id="368" name="Google Shape;368;p42"/>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
        <p:nvSpPr>
          <p:cNvPr id="369" name="Google Shape;369;p42"/>
          <p:cNvSpPr txBox="1"/>
          <p:nvPr/>
        </p:nvSpPr>
        <p:spPr>
          <a:xfrm>
            <a:off x="1119965" y="1276709"/>
            <a:ext cx="7692272" cy="50475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Features updation according to the new items.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Measuring the success rate of the app.</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Data collection through other online sources.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model can be used for existing app’s also.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15900" lvl="0" marL="3429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76200" y="115403"/>
            <a:ext cx="10744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Queries ?  </a:t>
            </a:r>
            <a:endParaRPr b="1" sz="3200">
              <a:latin typeface="Times New Roman"/>
              <a:ea typeface="Times New Roman"/>
              <a:cs typeface="Times New Roman"/>
              <a:sym typeface="Times New Roman"/>
            </a:endParaRPr>
          </a:p>
        </p:txBody>
      </p:sp>
      <p:pic>
        <p:nvPicPr>
          <p:cNvPr id="376" name="Google Shape;376;p43"/>
          <p:cNvPicPr preferRelativeResize="0"/>
          <p:nvPr/>
        </p:nvPicPr>
        <p:blipFill rotWithShape="1">
          <a:blip r:embed="rId3">
            <a:alphaModFix/>
          </a:blip>
          <a:srcRect b="0" l="0" r="0" t="0"/>
          <a:stretch/>
        </p:blipFill>
        <p:spPr>
          <a:xfrm>
            <a:off x="2486998" y="1168646"/>
            <a:ext cx="7218003" cy="4520707"/>
          </a:xfrm>
          <a:prstGeom prst="rect">
            <a:avLst/>
          </a:prstGeom>
          <a:noFill/>
          <a:ln>
            <a:noFill/>
          </a:ln>
        </p:spPr>
      </p:pic>
      <p:pic>
        <p:nvPicPr>
          <p:cNvPr id="377" name="Google Shape;377;p43"/>
          <p:cNvPicPr preferRelativeResize="0"/>
          <p:nvPr/>
        </p:nvPicPr>
        <p:blipFill rotWithShape="1">
          <a:blip r:embed="rId4">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60685" y="177860"/>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18" name="Google Shape;118;p17"/>
          <p:cNvSpPr txBox="1"/>
          <p:nvPr/>
        </p:nvSpPr>
        <p:spPr>
          <a:xfrm>
            <a:off x="2144809" y="1970624"/>
            <a:ext cx="1728000" cy="7080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pic>
        <p:nvPicPr>
          <p:cNvPr id="119" name="Google Shape;119;p17"/>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20" name="Google Shape;120;p17"/>
          <p:cNvSpPr txBox="1"/>
          <p:nvPr/>
        </p:nvSpPr>
        <p:spPr>
          <a:xfrm>
            <a:off x="8138162" y="5248612"/>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4"/>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1" name="Google Shape;121;p17"/>
          <p:cNvSpPr txBox="1"/>
          <p:nvPr/>
        </p:nvSpPr>
        <p:spPr>
          <a:xfrm>
            <a:off x="8151225" y="5300864"/>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2" name="Google Shape;122;p17"/>
          <p:cNvSpPr txBox="1"/>
          <p:nvPr/>
        </p:nvSpPr>
        <p:spPr>
          <a:xfrm>
            <a:off x="2144809" y="2046824"/>
            <a:ext cx="1728019" cy="70783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3" name="Google Shape;123;p17"/>
          <p:cNvSpPr/>
          <p:nvPr/>
        </p:nvSpPr>
        <p:spPr>
          <a:xfrm>
            <a:off x="2011745" y="1606287"/>
            <a:ext cx="4084255" cy="146575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Ripan Debnath</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Team Member</a:t>
            </a:r>
            <a:endParaRPr b="0" i="0" sz="1400" u="sng" cap="none" strike="noStrik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000000"/>
                </a:solidFill>
                <a:latin typeface="Arial"/>
                <a:ea typeface="Arial"/>
                <a:cs typeface="Arial"/>
                <a:sym typeface="Arial"/>
                <a:hlinkClick r:id="rId6">
                  <a:extLst>
                    <a:ext uri="{A12FA001-AC4F-418D-AE19-62706E023703}">
                      <ahyp:hlinkClr val="tx"/>
                    </a:ext>
                  </a:extLst>
                </a:hlinkClick>
              </a:rPr>
              <a:t>linkedin.com/in/ripan-debnath-9080bb123</a:t>
            </a:r>
            <a:endParaRPr b="0" i="0" sz="1800" u="none" cap="none" strike="noStrike">
              <a:solidFill>
                <a:srgbClr val="000000"/>
              </a:solidFill>
              <a:latin typeface="Times New Roman"/>
              <a:ea typeface="Times New Roman"/>
              <a:cs typeface="Times New Roman"/>
              <a:sym typeface="Times New Roman"/>
            </a:endParaRPr>
          </a:p>
        </p:txBody>
      </p:sp>
      <p:pic>
        <p:nvPicPr>
          <p:cNvPr id="124" name="Google Shape;124;p17"/>
          <p:cNvPicPr preferRelativeResize="0"/>
          <p:nvPr/>
        </p:nvPicPr>
        <p:blipFill rotWithShape="1">
          <a:blip r:embed="rId7">
            <a:alphaModFix/>
          </a:blip>
          <a:srcRect b="0" l="0" r="0" t="0"/>
          <a:stretch/>
        </p:blipFill>
        <p:spPr>
          <a:xfrm>
            <a:off x="686389" y="1515380"/>
            <a:ext cx="1258824" cy="161848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4"/>
          <p:cNvPicPr preferRelativeResize="0"/>
          <p:nvPr/>
        </p:nvPicPr>
        <p:blipFill rotWithShape="1">
          <a:blip r:embed="rId3">
            <a:alphaModFix/>
          </a:blip>
          <a:srcRect b="0" l="0" r="0" t="0"/>
          <a:stretch/>
        </p:blipFill>
        <p:spPr>
          <a:xfrm>
            <a:off x="9915533" y="6151969"/>
            <a:ext cx="2276467" cy="706033"/>
          </a:xfrm>
          <a:prstGeom prst="rect">
            <a:avLst/>
          </a:prstGeom>
          <a:noFill/>
          <a:ln>
            <a:noFill/>
          </a:ln>
        </p:spPr>
      </p:pic>
      <p:cxnSp>
        <p:nvCxnSpPr>
          <p:cNvPr id="383" name="Google Shape;383;p44"/>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384" name="Google Shape;384;p44"/>
          <p:cNvPicPr preferRelativeResize="0"/>
          <p:nvPr/>
        </p:nvPicPr>
        <p:blipFill rotWithShape="1">
          <a:blip r:embed="rId4">
            <a:alphaModFix/>
          </a:blip>
          <a:srcRect b="0" l="0" r="0" t="0"/>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8"/>
          <p:cNvSpPr txBox="1"/>
          <p:nvPr>
            <p:ph type="title"/>
          </p:nvPr>
        </p:nvSpPr>
        <p:spPr>
          <a:xfrm>
            <a:off x="163285" y="172012"/>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30" name="Google Shape;130;p18"/>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1" name="Google Shape;131;p18"/>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32" name="Google Shape;132;p18"/>
          <p:cNvSpPr txBox="1"/>
          <p:nvPr/>
        </p:nvSpPr>
        <p:spPr>
          <a:xfrm>
            <a:off x="1888425" y="1113175"/>
            <a:ext cx="572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3" name="Google Shape;133;p18"/>
          <p:cNvSpPr txBox="1"/>
          <p:nvPr/>
        </p:nvSpPr>
        <p:spPr>
          <a:xfrm>
            <a:off x="379379" y="1271081"/>
            <a:ext cx="3868800" cy="47715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Introduction			</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Project Goals</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CRISP-ML(Q) Methodology</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Technical Stacks</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Project Architecture</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Data Collection</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Exploratory Data Analysis [EDA]</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34" name="Google Shape;134;p18"/>
          <p:cNvSpPr txBox="1"/>
          <p:nvPr/>
        </p:nvSpPr>
        <p:spPr>
          <a:xfrm>
            <a:off x="5730583" y="1502221"/>
            <a:ext cx="3868800" cy="29091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Model Building</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Model Deployment </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Screen shot of output</a:t>
            </a:r>
            <a:endParaRPr b="0" i="0" sz="2200" u="none" cap="none" strike="noStrike">
              <a:solidFill>
                <a:srgbClr val="000000"/>
              </a:solidFill>
              <a:latin typeface="Times New Roman"/>
              <a:ea typeface="Times New Roman"/>
              <a:cs typeface="Times New Roman"/>
              <a:sym typeface="Times New Roman"/>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Challenges</a:t>
            </a:r>
            <a:endParaRPr b="0" i="0" sz="2200" u="none" cap="none" strike="noStrike">
              <a:solidFill>
                <a:srgbClr val="000000"/>
              </a:solidFill>
              <a:latin typeface="Arial"/>
              <a:ea typeface="Arial"/>
              <a:cs typeface="Arial"/>
              <a:sym typeface="Arial"/>
            </a:endParaRPr>
          </a:p>
          <a:p>
            <a:pPr indent="-311150" lvl="0" marL="285750" marR="0" rtl="0" algn="l">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Future Scopes 	</a:t>
            </a:r>
            <a:endParaRPr b="0" i="0" sz="22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Overview and Scope</a:t>
            </a:r>
            <a:endParaRPr b="1" sz="3200">
              <a:latin typeface="Times New Roman"/>
              <a:ea typeface="Times New Roman"/>
              <a:cs typeface="Times New Roman"/>
              <a:sym typeface="Times New Roman"/>
            </a:endParaRPr>
          </a:p>
        </p:txBody>
      </p:sp>
      <p:sp>
        <p:nvSpPr>
          <p:cNvPr id="140" name="Google Shape;140;p19"/>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1" name="Google Shape;141;p1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42" name="Google Shape;142;p19"/>
          <p:cNvSpPr txBox="1"/>
          <p:nvPr/>
        </p:nvSpPr>
        <p:spPr>
          <a:xfrm>
            <a:off x="627381" y="956869"/>
            <a:ext cx="11012168" cy="43396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objective is to build a forecasting model for reduction of shortages of drug Quantity supply in pharmaceutical industry.</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Business Constraint: Maximize the availability of stocks</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Business Objective: Minimize the shortage of drugs </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19"/>
          <p:cNvSpPr txBox="1"/>
          <p:nvPr/>
        </p:nvSpPr>
        <p:spPr>
          <a:xfrm>
            <a:off x="627380" y="3918585"/>
            <a:ext cx="97186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56754" y="16453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Goals</a:t>
            </a:r>
            <a:endParaRPr b="1" sz="3200">
              <a:latin typeface="Times New Roman"/>
              <a:ea typeface="Times New Roman"/>
              <a:cs typeface="Times New Roman"/>
              <a:sym typeface="Times New Roman"/>
            </a:endParaRPr>
          </a:p>
        </p:txBody>
      </p:sp>
      <p:pic>
        <p:nvPicPr>
          <p:cNvPr id="149" name="Google Shape;149;p20"/>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150" name="Google Shape;150;p20"/>
          <p:cNvSpPr txBox="1"/>
          <p:nvPr/>
        </p:nvSpPr>
        <p:spPr>
          <a:xfrm>
            <a:off x="1189264" y="1436177"/>
            <a:ext cx="84513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accent2"/>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Build the forecasting model for quantity of drug.</a:t>
            </a:r>
            <a:endParaRPr b="0" i="0" sz="2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Courier New"/>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Maximize the medicine stocks.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Courier New"/>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94992" y="192071"/>
            <a:ext cx="104601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p:txBody>
      </p:sp>
      <p:pic>
        <p:nvPicPr>
          <p:cNvPr id="156" name="Google Shape;156;p2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157" name="Google Shape;157;p21"/>
          <p:cNvPicPr preferRelativeResize="0"/>
          <p:nvPr/>
        </p:nvPicPr>
        <p:blipFill rotWithShape="1">
          <a:blip r:embed="rId4">
            <a:alphaModFix/>
          </a:blip>
          <a:srcRect b="0" l="0" r="0" t="0"/>
          <a:stretch/>
        </p:blipFill>
        <p:spPr>
          <a:xfrm>
            <a:off x="3133530" y="1062092"/>
            <a:ext cx="5924939" cy="5053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63" name="Google Shape;163;p22"/>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64" name="Google Shape;164;p22"/>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165" name="Google Shape;165;p2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descr="Python (programming language) - Wikipedia" id="166" name="Google Shape;166;p2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7" name="Google Shape;167;p2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8" name="Google Shape;168;p22"/>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9" name="Google Shape;169;p22"/>
          <p:cNvSpPr/>
          <p:nvPr/>
        </p:nvSpPr>
        <p:spPr>
          <a:xfrm>
            <a:off x="917575" y="6175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70" name="Google Shape;170;p22"/>
          <p:cNvSpPr/>
          <p:nvPr/>
        </p:nvSpPr>
        <p:spPr>
          <a:xfrm>
            <a:off x="1069975" y="769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p22"/>
          <p:cNvPicPr preferRelativeResize="0"/>
          <p:nvPr/>
        </p:nvPicPr>
        <p:blipFill rotWithShape="1">
          <a:blip r:embed="rId4">
            <a:alphaModFix/>
          </a:blip>
          <a:srcRect b="0" l="0" r="0" t="0"/>
          <a:stretch/>
        </p:blipFill>
        <p:spPr>
          <a:xfrm>
            <a:off x="1069976" y="1339516"/>
            <a:ext cx="1211312" cy="1071563"/>
          </a:xfrm>
          <a:prstGeom prst="rect">
            <a:avLst/>
          </a:prstGeom>
          <a:noFill/>
          <a:ln>
            <a:noFill/>
          </a:ln>
        </p:spPr>
      </p:pic>
      <p:pic>
        <p:nvPicPr>
          <p:cNvPr id="172" name="Google Shape;172;p22"/>
          <p:cNvPicPr preferRelativeResize="0"/>
          <p:nvPr/>
        </p:nvPicPr>
        <p:blipFill rotWithShape="1">
          <a:blip r:embed="rId5">
            <a:alphaModFix/>
          </a:blip>
          <a:srcRect b="0" l="0" r="0" t="0"/>
          <a:stretch/>
        </p:blipFill>
        <p:spPr>
          <a:xfrm>
            <a:off x="8634798" y="1427414"/>
            <a:ext cx="2242159" cy="930976"/>
          </a:xfrm>
          <a:prstGeom prst="rect">
            <a:avLst/>
          </a:prstGeom>
          <a:noFill/>
          <a:ln>
            <a:noFill/>
          </a:ln>
        </p:spPr>
      </p:pic>
      <p:pic>
        <p:nvPicPr>
          <p:cNvPr descr="Streamlit - Revolutionizing Data App Creation | by Shubham Saboo | Towards  AI" id="173" name="Google Shape;173;p22"/>
          <p:cNvPicPr preferRelativeResize="0"/>
          <p:nvPr/>
        </p:nvPicPr>
        <p:blipFill rotWithShape="1">
          <a:blip r:embed="rId6">
            <a:alphaModFix/>
          </a:blip>
          <a:srcRect b="0" l="0" r="0" t="0"/>
          <a:stretch/>
        </p:blipFill>
        <p:spPr>
          <a:xfrm>
            <a:off x="8634798" y="4126776"/>
            <a:ext cx="3086244" cy="1845084"/>
          </a:xfrm>
          <a:prstGeom prst="rect">
            <a:avLst/>
          </a:prstGeom>
          <a:noFill/>
          <a:ln>
            <a:noFill/>
          </a:ln>
        </p:spPr>
      </p:pic>
      <p:pic>
        <p:nvPicPr>
          <p:cNvPr id="174" name="Google Shape;174;p22"/>
          <p:cNvPicPr preferRelativeResize="0"/>
          <p:nvPr/>
        </p:nvPicPr>
        <p:blipFill rotWithShape="1">
          <a:blip r:embed="rId7">
            <a:alphaModFix/>
          </a:blip>
          <a:srcRect b="0" l="0" r="0" t="0"/>
          <a:stretch/>
        </p:blipFill>
        <p:spPr>
          <a:xfrm>
            <a:off x="3338122" y="1302398"/>
            <a:ext cx="1748853" cy="967935"/>
          </a:xfrm>
          <a:prstGeom prst="rect">
            <a:avLst/>
          </a:prstGeom>
          <a:noFill/>
          <a:ln>
            <a:noFill/>
          </a:ln>
        </p:spPr>
      </p:pic>
      <p:pic>
        <p:nvPicPr>
          <p:cNvPr descr="th-2132040518" id="175" name="Google Shape;175;p22"/>
          <p:cNvPicPr preferRelativeResize="0"/>
          <p:nvPr/>
        </p:nvPicPr>
        <p:blipFill rotWithShape="1">
          <a:blip r:embed="rId8">
            <a:alphaModFix/>
          </a:blip>
          <a:srcRect b="0" l="0" r="0" t="0"/>
          <a:stretch/>
        </p:blipFill>
        <p:spPr>
          <a:xfrm>
            <a:off x="5464175" y="1413510"/>
            <a:ext cx="2261870" cy="944880"/>
          </a:xfrm>
          <a:prstGeom prst="rect">
            <a:avLst/>
          </a:prstGeom>
          <a:noFill/>
          <a:ln>
            <a:noFill/>
          </a:ln>
        </p:spPr>
      </p:pic>
      <p:pic>
        <p:nvPicPr>
          <p:cNvPr descr="th-2948782358" id="176" name="Google Shape;176;p22"/>
          <p:cNvPicPr preferRelativeResize="0"/>
          <p:nvPr/>
        </p:nvPicPr>
        <p:blipFill rotWithShape="1">
          <a:blip r:embed="rId9">
            <a:alphaModFix/>
          </a:blip>
          <a:srcRect b="0" l="0" r="0" t="0"/>
          <a:stretch/>
        </p:blipFill>
        <p:spPr>
          <a:xfrm>
            <a:off x="765175" y="4821151"/>
            <a:ext cx="2146300" cy="767080"/>
          </a:xfrm>
          <a:prstGeom prst="rect">
            <a:avLst/>
          </a:prstGeom>
          <a:noFill/>
          <a:ln>
            <a:noFill/>
          </a:ln>
        </p:spPr>
      </p:pic>
      <p:pic>
        <p:nvPicPr>
          <p:cNvPr id="177" name="Google Shape;177;p22"/>
          <p:cNvPicPr preferRelativeResize="0"/>
          <p:nvPr/>
        </p:nvPicPr>
        <p:blipFill rotWithShape="1">
          <a:blip r:embed="rId10">
            <a:alphaModFix/>
          </a:blip>
          <a:srcRect b="0" l="0" r="0" t="0"/>
          <a:stretch/>
        </p:blipFill>
        <p:spPr>
          <a:xfrm>
            <a:off x="3338122" y="2479075"/>
            <a:ext cx="3822025" cy="1485590"/>
          </a:xfrm>
          <a:prstGeom prst="rect">
            <a:avLst/>
          </a:prstGeom>
          <a:noFill/>
          <a:ln>
            <a:noFill/>
          </a:ln>
        </p:spPr>
      </p:pic>
      <p:sp>
        <p:nvSpPr>
          <p:cNvPr descr="About statsmodels — statsmodels" id="178" name="Google Shape;178;p2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About statsmodels — statsmodels" id="179" name="Google Shape;179;p22"/>
          <p:cNvSpPr/>
          <p:nvPr/>
        </p:nvSpPr>
        <p:spPr>
          <a:xfrm>
            <a:off x="6095999" y="1726555"/>
            <a:ext cx="2007245" cy="20072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0" name="Google Shape;180;p22"/>
          <p:cNvPicPr preferRelativeResize="0"/>
          <p:nvPr/>
        </p:nvPicPr>
        <p:blipFill rotWithShape="1">
          <a:blip r:embed="rId11">
            <a:alphaModFix/>
          </a:blip>
          <a:srcRect b="0" l="0" r="0" t="0"/>
          <a:stretch/>
        </p:blipFill>
        <p:spPr>
          <a:xfrm>
            <a:off x="147247" y="2683598"/>
            <a:ext cx="3190875" cy="1428750"/>
          </a:xfrm>
          <a:prstGeom prst="rect">
            <a:avLst/>
          </a:prstGeom>
          <a:noFill/>
          <a:ln>
            <a:noFill/>
          </a:ln>
        </p:spPr>
      </p:pic>
      <p:pic>
        <p:nvPicPr>
          <p:cNvPr descr="Matplotlib tutorial | Interactive Chaos" id="181" name="Google Shape;181;p22"/>
          <p:cNvPicPr preferRelativeResize="0"/>
          <p:nvPr/>
        </p:nvPicPr>
        <p:blipFill rotWithShape="1">
          <a:blip r:embed="rId12">
            <a:alphaModFix/>
          </a:blip>
          <a:srcRect b="0" l="0" r="0" t="0"/>
          <a:stretch/>
        </p:blipFill>
        <p:spPr>
          <a:xfrm>
            <a:off x="7465759" y="2100193"/>
            <a:ext cx="4283017" cy="2352814"/>
          </a:xfrm>
          <a:prstGeom prst="rect">
            <a:avLst/>
          </a:prstGeom>
          <a:noFill/>
          <a:ln>
            <a:noFill/>
          </a:ln>
        </p:spPr>
      </p:pic>
      <p:pic>
        <p:nvPicPr>
          <p:cNvPr id="182" name="Google Shape;182;p22"/>
          <p:cNvPicPr preferRelativeResize="0"/>
          <p:nvPr/>
        </p:nvPicPr>
        <p:blipFill rotWithShape="1">
          <a:blip r:embed="rId13">
            <a:alphaModFix/>
          </a:blip>
          <a:srcRect b="0" l="0" r="0" t="0"/>
          <a:stretch/>
        </p:blipFill>
        <p:spPr>
          <a:xfrm>
            <a:off x="3205704" y="4025074"/>
            <a:ext cx="5686137" cy="2066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Architecture</a:t>
            </a:r>
            <a:endParaRPr sz="3200"/>
          </a:p>
        </p:txBody>
      </p:sp>
      <p:sp>
        <p:nvSpPr>
          <p:cNvPr id="189" name="Google Shape;189;p2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0" name="Google Shape;190;p23"/>
          <p:cNvPicPr preferRelativeResize="0"/>
          <p:nvPr/>
        </p:nvPicPr>
        <p:blipFill rotWithShape="1">
          <a:blip r:embed="rId3">
            <a:alphaModFix/>
          </a:blip>
          <a:srcRect b="0" l="0" r="0" t="0"/>
          <a:stretch/>
        </p:blipFill>
        <p:spPr>
          <a:xfrm>
            <a:off x="9580951" y="6049529"/>
            <a:ext cx="2592012" cy="805375"/>
          </a:xfrm>
          <a:prstGeom prst="rect">
            <a:avLst/>
          </a:prstGeom>
          <a:noFill/>
          <a:ln>
            <a:noFill/>
          </a:ln>
        </p:spPr>
      </p:pic>
      <p:pic>
        <p:nvPicPr>
          <p:cNvPr id="191" name="Google Shape;191;p23"/>
          <p:cNvPicPr preferRelativeResize="0"/>
          <p:nvPr/>
        </p:nvPicPr>
        <p:blipFill rotWithShape="1">
          <a:blip r:embed="rId4">
            <a:alphaModFix/>
          </a:blip>
          <a:srcRect b="0" l="0" r="0" t="0"/>
          <a:stretch/>
        </p:blipFill>
        <p:spPr>
          <a:xfrm>
            <a:off x="2727087" y="2122265"/>
            <a:ext cx="657525" cy="315315"/>
          </a:xfrm>
          <a:prstGeom prst="rect">
            <a:avLst/>
          </a:prstGeom>
          <a:noFill/>
          <a:ln>
            <a:noFill/>
          </a:ln>
        </p:spPr>
      </p:pic>
      <p:pic>
        <p:nvPicPr>
          <p:cNvPr id="192" name="Google Shape;192;p23"/>
          <p:cNvPicPr preferRelativeResize="0"/>
          <p:nvPr/>
        </p:nvPicPr>
        <p:blipFill rotWithShape="1">
          <a:blip r:embed="rId5">
            <a:alphaModFix/>
          </a:blip>
          <a:srcRect b="0" l="0" r="0" t="0"/>
          <a:stretch/>
        </p:blipFill>
        <p:spPr>
          <a:xfrm>
            <a:off x="3836012" y="1759361"/>
            <a:ext cx="1227336" cy="1161097"/>
          </a:xfrm>
          <a:prstGeom prst="rect">
            <a:avLst/>
          </a:prstGeom>
          <a:noFill/>
          <a:ln>
            <a:noFill/>
          </a:ln>
        </p:spPr>
      </p:pic>
      <p:pic>
        <p:nvPicPr>
          <p:cNvPr id="193" name="Google Shape;193;p23"/>
          <p:cNvPicPr preferRelativeResize="0"/>
          <p:nvPr/>
        </p:nvPicPr>
        <p:blipFill rotWithShape="1">
          <a:blip r:embed="rId6">
            <a:alphaModFix/>
          </a:blip>
          <a:srcRect b="7880" l="0" r="9074" t="0"/>
          <a:stretch/>
        </p:blipFill>
        <p:spPr>
          <a:xfrm>
            <a:off x="6588879" y="1561869"/>
            <a:ext cx="2768481" cy="1006666"/>
          </a:xfrm>
          <a:prstGeom prst="rect">
            <a:avLst/>
          </a:prstGeom>
          <a:noFill/>
          <a:ln>
            <a:noFill/>
          </a:ln>
        </p:spPr>
      </p:pic>
      <p:pic>
        <p:nvPicPr>
          <p:cNvPr id="194" name="Google Shape;194;p23"/>
          <p:cNvPicPr preferRelativeResize="0"/>
          <p:nvPr/>
        </p:nvPicPr>
        <p:blipFill rotWithShape="1">
          <a:blip r:embed="rId4">
            <a:alphaModFix/>
          </a:blip>
          <a:srcRect b="0" l="0" r="0" t="0"/>
          <a:stretch/>
        </p:blipFill>
        <p:spPr>
          <a:xfrm>
            <a:off x="5611621" y="2161300"/>
            <a:ext cx="708129" cy="279119"/>
          </a:xfrm>
          <a:prstGeom prst="rect">
            <a:avLst/>
          </a:prstGeom>
          <a:noFill/>
          <a:ln>
            <a:noFill/>
          </a:ln>
        </p:spPr>
      </p:pic>
      <p:pic>
        <p:nvPicPr>
          <p:cNvPr id="195" name="Google Shape;195;p23"/>
          <p:cNvPicPr preferRelativeResize="0"/>
          <p:nvPr/>
        </p:nvPicPr>
        <p:blipFill rotWithShape="1">
          <a:blip r:embed="rId7">
            <a:alphaModFix/>
          </a:blip>
          <a:srcRect b="0" l="0" r="0" t="0"/>
          <a:stretch/>
        </p:blipFill>
        <p:spPr>
          <a:xfrm>
            <a:off x="9599921" y="3140209"/>
            <a:ext cx="1785282" cy="1105474"/>
          </a:xfrm>
          <a:prstGeom prst="rect">
            <a:avLst/>
          </a:prstGeom>
          <a:noFill/>
          <a:ln>
            <a:noFill/>
          </a:ln>
        </p:spPr>
      </p:pic>
      <p:pic>
        <p:nvPicPr>
          <p:cNvPr id="196" name="Google Shape;196;p23"/>
          <p:cNvPicPr preferRelativeResize="0"/>
          <p:nvPr/>
        </p:nvPicPr>
        <p:blipFill rotWithShape="1">
          <a:blip r:embed="rId8">
            <a:alphaModFix/>
          </a:blip>
          <a:srcRect b="0" l="0" r="0" t="0"/>
          <a:stretch/>
        </p:blipFill>
        <p:spPr>
          <a:xfrm flipH="1" rot="10800000">
            <a:off x="9232466" y="4870811"/>
            <a:ext cx="873304" cy="636270"/>
          </a:xfrm>
          <a:prstGeom prst="rect">
            <a:avLst/>
          </a:prstGeom>
          <a:noFill/>
          <a:ln>
            <a:noFill/>
          </a:ln>
        </p:spPr>
      </p:pic>
      <p:pic>
        <p:nvPicPr>
          <p:cNvPr id="197" name="Google Shape;197;p23"/>
          <p:cNvPicPr preferRelativeResize="0"/>
          <p:nvPr/>
        </p:nvPicPr>
        <p:blipFill rotWithShape="1">
          <a:blip r:embed="rId8">
            <a:alphaModFix/>
          </a:blip>
          <a:srcRect b="0" l="0" r="0" t="0"/>
          <a:stretch/>
        </p:blipFill>
        <p:spPr>
          <a:xfrm flipH="1" rot="5400000">
            <a:off x="10058853" y="1911206"/>
            <a:ext cx="509741" cy="1009929"/>
          </a:xfrm>
          <a:prstGeom prst="rect">
            <a:avLst/>
          </a:prstGeom>
          <a:noFill/>
          <a:ln>
            <a:noFill/>
          </a:ln>
        </p:spPr>
      </p:pic>
      <p:pic>
        <p:nvPicPr>
          <p:cNvPr id="198" name="Google Shape;198;p23"/>
          <p:cNvPicPr preferRelativeResize="0"/>
          <p:nvPr/>
        </p:nvPicPr>
        <p:blipFill rotWithShape="1">
          <a:blip r:embed="rId9">
            <a:alphaModFix/>
          </a:blip>
          <a:srcRect b="0" l="0" r="0" t="0"/>
          <a:stretch/>
        </p:blipFill>
        <p:spPr>
          <a:xfrm>
            <a:off x="6007030" y="4276743"/>
            <a:ext cx="879644" cy="617480"/>
          </a:xfrm>
          <a:prstGeom prst="rect">
            <a:avLst/>
          </a:prstGeom>
          <a:noFill/>
          <a:ln>
            <a:noFill/>
          </a:ln>
        </p:spPr>
      </p:pic>
      <p:pic>
        <p:nvPicPr>
          <p:cNvPr id="199" name="Google Shape;199;p23"/>
          <p:cNvPicPr preferRelativeResize="0"/>
          <p:nvPr/>
        </p:nvPicPr>
        <p:blipFill rotWithShape="1">
          <a:blip r:embed="rId10">
            <a:alphaModFix/>
          </a:blip>
          <a:srcRect b="0" l="0" r="0" t="0"/>
          <a:stretch/>
        </p:blipFill>
        <p:spPr>
          <a:xfrm>
            <a:off x="7114178" y="4328375"/>
            <a:ext cx="1890360" cy="1363507"/>
          </a:xfrm>
          <a:prstGeom prst="rect">
            <a:avLst/>
          </a:prstGeom>
          <a:noFill/>
          <a:ln>
            <a:noFill/>
          </a:ln>
        </p:spPr>
      </p:pic>
      <p:pic>
        <p:nvPicPr>
          <p:cNvPr id="200" name="Google Shape;200;p23"/>
          <p:cNvPicPr preferRelativeResize="0"/>
          <p:nvPr/>
        </p:nvPicPr>
        <p:blipFill rotWithShape="1">
          <a:blip r:embed="rId11">
            <a:alphaModFix/>
          </a:blip>
          <a:srcRect b="34382" l="34648" r="34460" t="7791"/>
          <a:stretch/>
        </p:blipFill>
        <p:spPr>
          <a:xfrm>
            <a:off x="6096000" y="5010128"/>
            <a:ext cx="736788" cy="536049"/>
          </a:xfrm>
          <a:prstGeom prst="rect">
            <a:avLst/>
          </a:prstGeom>
          <a:noFill/>
          <a:ln>
            <a:noFill/>
          </a:ln>
        </p:spPr>
      </p:pic>
      <p:sp>
        <p:nvSpPr>
          <p:cNvPr id="201" name="Google Shape;201;p23"/>
          <p:cNvSpPr txBox="1"/>
          <p:nvPr/>
        </p:nvSpPr>
        <p:spPr>
          <a:xfrm>
            <a:off x="6588879" y="5744135"/>
            <a:ext cx="38385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Model Building</a:t>
            </a:r>
            <a:endParaRPr b="0" i="0" sz="1400" u="none" cap="none" strike="noStrike">
              <a:solidFill>
                <a:srgbClr val="000000"/>
              </a:solidFill>
              <a:latin typeface="Arial"/>
              <a:ea typeface="Arial"/>
              <a:cs typeface="Arial"/>
              <a:sym typeface="Arial"/>
            </a:endParaRPr>
          </a:p>
        </p:txBody>
      </p:sp>
      <p:pic>
        <p:nvPicPr>
          <p:cNvPr id="202" name="Google Shape;202;p23"/>
          <p:cNvPicPr preferRelativeResize="0"/>
          <p:nvPr/>
        </p:nvPicPr>
        <p:blipFill rotWithShape="1">
          <a:blip r:embed="rId4">
            <a:alphaModFix/>
          </a:blip>
          <a:srcRect b="0" l="0" r="0" t="0"/>
          <a:stretch/>
        </p:blipFill>
        <p:spPr>
          <a:xfrm flipH="1">
            <a:off x="5159071" y="4894234"/>
            <a:ext cx="592794" cy="307777"/>
          </a:xfrm>
          <a:prstGeom prst="rect">
            <a:avLst/>
          </a:prstGeom>
          <a:noFill/>
          <a:ln>
            <a:noFill/>
          </a:ln>
        </p:spPr>
      </p:pic>
      <p:sp>
        <p:nvSpPr>
          <p:cNvPr id="203" name="Google Shape;203;p23"/>
          <p:cNvSpPr txBox="1"/>
          <p:nvPr/>
        </p:nvSpPr>
        <p:spPr>
          <a:xfrm>
            <a:off x="9596487" y="4365077"/>
            <a:ext cx="20456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Feature Engineering</a:t>
            </a:r>
            <a:endParaRPr b="0" i="0" sz="1400" u="none" cap="none" strike="noStrike">
              <a:solidFill>
                <a:srgbClr val="000000"/>
              </a:solidFill>
              <a:latin typeface="Arial"/>
              <a:ea typeface="Arial"/>
              <a:cs typeface="Arial"/>
              <a:sym typeface="Arial"/>
            </a:endParaRPr>
          </a:p>
        </p:txBody>
      </p:sp>
      <p:pic>
        <p:nvPicPr>
          <p:cNvPr descr="Streamlit - Revolutionizing Data App Creation | by Shubham Saboo | Towards  AI" id="204" name="Google Shape;204;p23"/>
          <p:cNvPicPr preferRelativeResize="0"/>
          <p:nvPr/>
        </p:nvPicPr>
        <p:blipFill rotWithShape="1">
          <a:blip r:embed="rId12">
            <a:alphaModFix/>
          </a:blip>
          <a:srcRect b="0" l="0" r="0" t="0"/>
          <a:stretch/>
        </p:blipFill>
        <p:spPr>
          <a:xfrm>
            <a:off x="3747770" y="4152900"/>
            <a:ext cx="1132840" cy="865505"/>
          </a:xfrm>
          <a:prstGeom prst="rect">
            <a:avLst/>
          </a:prstGeom>
          <a:noFill/>
          <a:ln>
            <a:noFill/>
          </a:ln>
        </p:spPr>
      </p:pic>
      <p:sp>
        <p:nvSpPr>
          <p:cNvPr id="205" name="Google Shape;205;p23"/>
          <p:cNvSpPr txBox="1"/>
          <p:nvPr/>
        </p:nvSpPr>
        <p:spPr>
          <a:xfrm>
            <a:off x="1206500" y="1590675"/>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txBox="1"/>
          <p:nvPr/>
        </p:nvSpPr>
        <p:spPr>
          <a:xfrm>
            <a:off x="342900" y="1119505"/>
            <a:ext cx="9257030" cy="5835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Data Understanding and Data Pre-processing</a:t>
            </a:r>
            <a:endParaRPr b="1"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descr="th-2948782358" id="207" name="Google Shape;207;p23"/>
          <p:cNvPicPr preferRelativeResize="0"/>
          <p:nvPr/>
        </p:nvPicPr>
        <p:blipFill rotWithShape="1">
          <a:blip r:embed="rId13">
            <a:alphaModFix/>
          </a:blip>
          <a:srcRect b="0" l="0" r="0" t="0"/>
          <a:stretch/>
        </p:blipFill>
        <p:spPr>
          <a:xfrm>
            <a:off x="3836035" y="5052060"/>
            <a:ext cx="1076325" cy="604520"/>
          </a:xfrm>
          <a:prstGeom prst="rect">
            <a:avLst/>
          </a:prstGeom>
          <a:noFill/>
          <a:ln>
            <a:noFill/>
          </a:ln>
        </p:spPr>
      </p:pic>
      <p:pic>
        <p:nvPicPr>
          <p:cNvPr id="208" name="Google Shape;208;p23"/>
          <p:cNvPicPr preferRelativeResize="0"/>
          <p:nvPr/>
        </p:nvPicPr>
        <p:blipFill rotWithShape="1">
          <a:blip r:embed="rId14">
            <a:alphaModFix/>
          </a:blip>
          <a:srcRect b="0" l="0" r="0" t="0"/>
          <a:stretch/>
        </p:blipFill>
        <p:spPr>
          <a:xfrm>
            <a:off x="342900" y="1342121"/>
            <a:ext cx="2176048" cy="2176048"/>
          </a:xfrm>
          <a:prstGeom prst="rect">
            <a:avLst/>
          </a:prstGeom>
          <a:noFill/>
          <a:ln>
            <a:noFill/>
          </a:ln>
        </p:spPr>
      </p:pic>
      <p:pic>
        <p:nvPicPr>
          <p:cNvPr id="209" name="Google Shape;209;p23"/>
          <p:cNvPicPr preferRelativeResize="0"/>
          <p:nvPr/>
        </p:nvPicPr>
        <p:blipFill rotWithShape="1">
          <a:blip r:embed="rId15">
            <a:alphaModFix/>
          </a:blip>
          <a:srcRect b="0" l="0" r="0" t="0"/>
          <a:stretch/>
        </p:blipFill>
        <p:spPr>
          <a:xfrm>
            <a:off x="9572414" y="4714851"/>
            <a:ext cx="2045616" cy="1370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