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E3D1-308B-482D-971A-BEF9B4BE0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76813-6878-4F85-AE1C-5D8C3FC2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AEF1C-A08D-4631-8FC3-4FBA7D4D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E009-370B-47C1-8842-8B610857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2D11-2776-4790-A657-DEB8267B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0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2B0B-F4F4-4205-A22B-8CD6F8AA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84123-9D94-4285-9E7C-150833E6D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C5C25-24CE-4AB0-AC44-32DB0CEA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1BC8-EB84-4EFE-BE92-0F3239B7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BABEB-17B8-43B6-9F4C-79019F93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2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6FDD7-90E8-4B98-9662-67D17E048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2EE2A-3F14-432A-92B8-5744B8F44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C6ABD-06D4-4210-89E8-417F0EA7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44872-F54D-4A9F-A7F8-9A8662D9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A914-3284-4A14-8757-8004F69B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EC62-AC41-4F63-AC0D-382388B2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EBF8-CF20-4B7B-A94C-7BB61D49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711F-C09C-4DDB-B47D-A1335922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8E3EA-CFBB-4D56-A2BF-A2E2B526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20012-72F5-4FE8-B0CB-5D56EC7A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11B7-32F7-4216-A984-7F010599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56F1C-2AE4-43F3-B760-490AB9B91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88092-B5D1-4D5F-AC49-31C7A0D0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D145-61A9-4E8E-8AB3-E8D4AD89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1BA69-E2D8-4976-BAC3-94B0BCDA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3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3E94-5E35-4057-8858-4591831E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EE94-4C53-4D74-AE2B-2F24C4ADD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BBCCC-8408-4D9E-B158-50FFE5975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728BD-9EE6-4F20-BF59-5B6B8F3C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0F2E-0836-4A27-88B0-2367FAE9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98A9C-7F0C-48DE-9889-DA448380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12D0-40A3-4741-9AC3-BEDACF03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B78F1-9EE5-4A40-A11C-6C4B5F463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97493-974C-4BE5-ADB2-61B0DECD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C20A8-FD98-4219-8E2E-3898C1303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79CF8-FC58-4D1D-959C-21DCDFCF8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B848B-B462-45A3-A8AA-1F9E9EF7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EE61A-6A47-4F52-88A8-4057C99F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92AE9-E43E-47AA-A4D3-B43E0033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2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5C78-5C83-440A-85B0-8C4B4724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F52D4-7FA9-4B93-A83D-CABB31C3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F8A86-3F1E-41FC-BC99-C4FAB8BE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2C25A-05CB-45DF-8376-DC17024B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8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C4C76-77E0-4799-9652-9FB793E9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5AAA2-2E4F-4139-ADCD-AEF7BFD8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4119D-B510-4F52-B743-D3D7115D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28C5-8057-4D6E-A40D-AC68587B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0B71-5A75-471F-BB98-FBA8085F0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F52FF-0C6E-4181-B468-B0D13E9FC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1FB8A-83E5-48E1-83F1-709A875B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35890-220B-4D9B-819E-8C2AA86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1E44-F043-49AB-B590-3C1D1733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9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5148-C504-4DB3-BD39-090A0235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98F23-5927-41F0-B539-B387CB62A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37024-4C7F-4D8D-80E7-4191A782C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3FC69-C87F-4A5A-ABD0-6ABE3A34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E7126-8FDC-49D3-9FEE-4661CEFB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852F1-9E30-4C15-ADDB-9FA24C5C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8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0D6A4-B0CB-450C-B7DB-324FAE80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5E2E7-6987-423F-9243-D7E178921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29647-C203-4189-8523-834D931B2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D4241-0516-4243-9AE4-6000D2BA9A1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04BE-A763-4EEC-A91B-19A4383E4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BE74-C69E-439A-88FE-AD1CA1DC2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7D8A-8825-4E16-96C6-49C761075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7C47F-2614-490D-AE94-E5E5DAAA7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3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A0FF-3D41-47E7-B93B-D594602E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70BB7-377E-44EA-836A-8A60CAAC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Corcordance</a:t>
            </a:r>
            <a:r>
              <a:rPr lang="en-US" sz="1800" dirty="0"/>
              <a:t> index:  Measures the ability of a predictor to order subjects by estimating the proportion of correctly ordered pairs among all comparable pairs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58141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D144-7B57-4CDF-AD0F-9285BF21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1401-77E3-4234-9851-9930C479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Why particularly these papers?</a:t>
            </a:r>
          </a:p>
        </p:txBody>
      </p:sp>
    </p:spTree>
    <p:extLst>
      <p:ext uri="{BB962C8B-B14F-4D97-AF65-F5344CB8AC3E}">
        <p14:creationId xmlns:p14="http://schemas.microsoft.com/office/powerpoint/2010/main" val="376548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7B50-9BF1-4222-91DC-15309FA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DTI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764396-CEAE-4FE5-892C-79C970533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252824"/>
              </p:ext>
            </p:extLst>
          </p:nvPr>
        </p:nvGraphicFramePr>
        <p:xfrm>
          <a:off x="838200" y="1825625"/>
          <a:ext cx="10515595" cy="4467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921">
                  <a:extLst>
                    <a:ext uri="{9D8B030D-6E8A-4147-A177-3AD203B41FA5}">
                      <a16:colId xmlns:a16="http://schemas.microsoft.com/office/drawing/2014/main" val="1032559416"/>
                    </a:ext>
                  </a:extLst>
                </a:gridCol>
                <a:gridCol w="626724">
                  <a:extLst>
                    <a:ext uri="{9D8B030D-6E8A-4147-A177-3AD203B41FA5}">
                      <a16:colId xmlns:a16="http://schemas.microsoft.com/office/drawing/2014/main" val="1254089605"/>
                    </a:ext>
                  </a:extLst>
                </a:gridCol>
                <a:gridCol w="1469204">
                  <a:extLst>
                    <a:ext uri="{9D8B030D-6E8A-4147-A177-3AD203B41FA5}">
                      <a16:colId xmlns:a16="http://schemas.microsoft.com/office/drawing/2014/main" val="3352502958"/>
                    </a:ext>
                  </a:extLst>
                </a:gridCol>
                <a:gridCol w="4726113">
                  <a:extLst>
                    <a:ext uri="{9D8B030D-6E8A-4147-A177-3AD203B41FA5}">
                      <a16:colId xmlns:a16="http://schemas.microsoft.com/office/drawing/2014/main" val="3646178479"/>
                    </a:ext>
                  </a:extLst>
                </a:gridCol>
                <a:gridCol w="2353633">
                  <a:extLst>
                    <a:ext uri="{9D8B030D-6E8A-4147-A177-3AD203B41FA5}">
                      <a16:colId xmlns:a16="http://schemas.microsoft.com/office/drawing/2014/main" val="1207384894"/>
                    </a:ext>
                  </a:extLst>
                </a:gridCol>
              </a:tblGrid>
              <a:tr h="712092">
                <a:tc>
                  <a:txBody>
                    <a:bodyPr/>
                    <a:lstStyle/>
                    <a:p>
                      <a:r>
                        <a:rPr lang="en-US" sz="1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Encodings – drug,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Evaluation Metrics {</a:t>
                      </a:r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ROC-AUC, PR-AUC, F1 for binary task, MSE, R-squared, C-Index</a:t>
                      </a:r>
                      <a:r>
                        <a:rPr lang="en-US" sz="10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44617"/>
                  </a:ext>
                </a:extLst>
              </a:tr>
              <a:tr h="1835086">
                <a:tc rowSpan="2">
                  <a:txBody>
                    <a:bodyPr/>
                    <a:lstStyle/>
                    <a:p>
                      <a:r>
                        <a:rPr lang="en-US" sz="1000" dirty="0" err="1"/>
                        <a:t>DeepPurpose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‘MPNN’, ‘CNN’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{_,_,_, 0.6161,_, 0.6736}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drug_encoding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‘MPNN’,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target_encoding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'CNN'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cls_hidden_dims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[1024,1024,512], 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train_epoch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5, 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LR = 0.001,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hidden_dim_drug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mpnn_hidden_size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mpnn_depth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cnn_target_filters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[32,64,96],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cnn_target_kernels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[4,8,12]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766602"/>
                  </a:ext>
                </a:extLst>
              </a:tr>
              <a:tr h="18350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‘MPNN’, ‘CNN’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{_,_,_,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0.7337</a:t>
                      </a:r>
                      <a:r>
                        <a:rPr lang="en-US" sz="1000" dirty="0"/>
                        <a:t>,_,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0.7245</a:t>
                      </a:r>
                      <a:r>
                        <a:rPr lang="en-US" sz="1000" dirty="0"/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drug_encoding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‘MPNN’,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target_encoding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'CNN'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cls_hidden_dims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[1024,1024,512], 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train_epoch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5, 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LR = 0.001,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hidden_dim_drug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mpnn_hidden_size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mpnn_depth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cnn_target_filters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[32,64,96],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cnn_target_kernels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[4,8,12]</a:t>
                      </a:r>
                    </a:p>
                    <a:p>
                      <a:endParaRPr lang="en-US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554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68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7B50-9BF1-4222-91DC-15309FA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DTI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764396-CEAE-4FE5-892C-79C970533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380297"/>
              </p:ext>
            </p:extLst>
          </p:nvPr>
        </p:nvGraphicFramePr>
        <p:xfrm>
          <a:off x="838200" y="1825625"/>
          <a:ext cx="10515596" cy="4521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443">
                  <a:extLst>
                    <a:ext uri="{9D8B030D-6E8A-4147-A177-3AD203B41FA5}">
                      <a16:colId xmlns:a16="http://schemas.microsoft.com/office/drawing/2014/main" val="1032559416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1254089605"/>
                    </a:ext>
                  </a:extLst>
                </a:gridCol>
                <a:gridCol w="2847561">
                  <a:extLst>
                    <a:ext uri="{9D8B030D-6E8A-4147-A177-3AD203B41FA5}">
                      <a16:colId xmlns:a16="http://schemas.microsoft.com/office/drawing/2014/main" val="3646178479"/>
                    </a:ext>
                  </a:extLst>
                </a:gridCol>
                <a:gridCol w="5653705">
                  <a:extLst>
                    <a:ext uri="{9D8B030D-6E8A-4147-A177-3AD203B41FA5}">
                      <a16:colId xmlns:a16="http://schemas.microsoft.com/office/drawing/2014/main" val="1207384894"/>
                    </a:ext>
                  </a:extLst>
                </a:gridCol>
              </a:tblGrid>
              <a:tr h="997088">
                <a:tc>
                  <a:txBody>
                    <a:bodyPr/>
                    <a:lstStyle/>
                    <a:p>
                      <a:r>
                        <a:rPr lang="en-US" sz="1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Evaluation Metrics {</a:t>
                      </a:r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ROC-AUC, PR-AUC, F1 for binary task, MSE, R-squared, Concordance Index</a:t>
                      </a:r>
                      <a:r>
                        <a:rPr lang="en-US" sz="10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44617"/>
                  </a:ext>
                </a:extLst>
              </a:tr>
              <a:tr h="1756233">
                <a:tc rowSpan="2">
                  <a:txBody>
                    <a:bodyPr/>
                    <a:lstStyle/>
                    <a:p>
                      <a:r>
                        <a:rPr lang="en-US" sz="1000" dirty="0" err="1"/>
                        <a:t>DeepDTA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{_,_,_,0.2024,_,0.8559}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num_windows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32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seq_window_lengths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 12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smi_window_lengths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 8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256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num_epoch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max_seq_len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max_smi_len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dataset_path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'data/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kiba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/'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problem_type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log_dir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'logs/'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73423"/>
                  </a:ext>
                </a:extLst>
              </a:tr>
              <a:tr h="1756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{_,_,_,_,_,0.8506}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num_windows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32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seq_window_lengths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 12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smi_window_lengths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 8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256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num_epoch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max_seq_len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max_smi_len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dataset_path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'data/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kiba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/'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problem_type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log_dir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'logs/'</a:t>
                      </a:r>
                    </a:p>
                    <a:p>
                      <a:endParaRPr lang="en-US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76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60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7B50-9BF1-4222-91DC-15309FA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DTI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764396-CEAE-4FE5-892C-79C970533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053244"/>
              </p:ext>
            </p:extLst>
          </p:nvPr>
        </p:nvGraphicFramePr>
        <p:xfrm>
          <a:off x="838200" y="1825625"/>
          <a:ext cx="10515596" cy="4509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443">
                  <a:extLst>
                    <a:ext uri="{9D8B030D-6E8A-4147-A177-3AD203B41FA5}">
                      <a16:colId xmlns:a16="http://schemas.microsoft.com/office/drawing/2014/main" val="1032559416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1254089605"/>
                    </a:ext>
                  </a:extLst>
                </a:gridCol>
                <a:gridCol w="2847561">
                  <a:extLst>
                    <a:ext uri="{9D8B030D-6E8A-4147-A177-3AD203B41FA5}">
                      <a16:colId xmlns:a16="http://schemas.microsoft.com/office/drawing/2014/main" val="3646178479"/>
                    </a:ext>
                  </a:extLst>
                </a:gridCol>
                <a:gridCol w="5653705">
                  <a:extLst>
                    <a:ext uri="{9D8B030D-6E8A-4147-A177-3AD203B41FA5}">
                      <a16:colId xmlns:a16="http://schemas.microsoft.com/office/drawing/2014/main" val="1207384894"/>
                    </a:ext>
                  </a:extLst>
                </a:gridCol>
              </a:tblGrid>
              <a:tr h="997088">
                <a:tc>
                  <a:txBody>
                    <a:bodyPr/>
                    <a:lstStyle/>
                    <a:p>
                      <a:r>
                        <a:rPr lang="en-US" sz="105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Evaluation Metrics {</a:t>
                      </a:r>
                      <a:r>
                        <a:rPr lang="en-US" sz="105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ROC-AUC, PR-AUC, F1 for binary task, MSE, R-squared, Concordance Index</a:t>
                      </a:r>
                      <a:r>
                        <a:rPr lang="en-US" sz="105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44617"/>
                  </a:ext>
                </a:extLst>
              </a:tr>
              <a:tr h="1756233">
                <a:tc rowSpan="2">
                  <a:txBody>
                    <a:bodyPr/>
                    <a:lstStyle/>
                    <a:p>
                      <a:r>
                        <a:rPr lang="en-US" sz="1050" dirty="0" err="1"/>
                        <a:t>GraphDTA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{_,_,_,0.4639,_,0.7402}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 0 (dataset – KIBA, model – </a:t>
                      </a:r>
                      <a:r>
                        <a:rPr lang="en-US" sz="1000" dirty="0" err="1"/>
                        <a:t>GINConvNet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cuda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cuda:0)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73423"/>
                  </a:ext>
                </a:extLst>
              </a:tr>
              <a:tr h="1756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{_,_,</a:t>
                      </a:r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0.2275</a:t>
                      </a:r>
                      <a:r>
                        <a:rPr lang="en-US" sz="1050" dirty="0"/>
                        <a:t>,_,_,</a:t>
                      </a:r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0.8935</a:t>
                      </a:r>
                      <a:r>
                        <a:rPr lang="en-US" sz="1050" dirty="0"/>
                        <a:t>}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0 0 (dataset – DAVIS, model – </a:t>
                      </a:r>
                      <a:r>
                        <a:rPr lang="en-US" sz="1000" dirty="0" err="1"/>
                        <a:t>GINConvNet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cuda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cuda:0)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0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90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2061-6291-41E2-AD6E-5EF21C35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DTI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112E62-F678-49C5-97E7-6596EF559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624624"/>
              </p:ext>
            </p:extLst>
          </p:nvPr>
        </p:nvGraphicFramePr>
        <p:xfrm>
          <a:off x="838200" y="1825625"/>
          <a:ext cx="105156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710213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47348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115938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21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Concordance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54793"/>
                  </a:ext>
                </a:extLst>
              </a:tr>
              <a:tr h="133378">
                <a:tc rowSpan="2">
                  <a:txBody>
                    <a:bodyPr/>
                    <a:lstStyle/>
                    <a:p>
                      <a:r>
                        <a:rPr lang="en-US" dirty="0" err="1"/>
                        <a:t>DeepPurpose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0.6736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0.6161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280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 err="1"/>
                        <a:t>DeepPurpose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0.7245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0.7337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5003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DeepDTA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0.8559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0.2024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44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0.8506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870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err="1"/>
                        <a:t>GraphDTA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5565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0.8935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0.2275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9222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PADME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47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466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DeepConv</a:t>
                      </a:r>
                      <a:r>
                        <a:rPr lang="en-US" dirty="0"/>
                        <a:t>-DTI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8520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81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1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542</Words>
  <Application>Microsoft Office PowerPoint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Articles</vt:lpstr>
      <vt:lpstr>Terms</vt:lpstr>
      <vt:lpstr>FAQ</vt:lpstr>
      <vt:lpstr>Task – DTI Prediction</vt:lpstr>
      <vt:lpstr>Task – DTI Prediction</vt:lpstr>
      <vt:lpstr>Task – DTI Prediction</vt:lpstr>
      <vt:lpstr>Task – DTI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Articles</dc:title>
  <dc:creator>Kusal Debnath</dc:creator>
  <cp:lastModifiedBy>Kusal</cp:lastModifiedBy>
  <cp:revision>35</cp:revision>
  <dcterms:created xsi:type="dcterms:W3CDTF">2024-01-30T20:22:03Z</dcterms:created>
  <dcterms:modified xsi:type="dcterms:W3CDTF">2024-02-03T02:31:15Z</dcterms:modified>
</cp:coreProperties>
</file>