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57" r:id="rId6"/>
    <p:sldId id="258" r:id="rId7"/>
    <p:sldId id="259" r:id="rId8"/>
    <p:sldId id="266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120" d="100"/>
          <a:sy n="120" d="100"/>
        </p:scale>
        <p:origin x="-447" y="-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3D1-308B-482D-971A-BEF9B4BE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6813-6878-4F85-AE1C-5D8C3FC2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EF1C-A08D-4631-8FC3-4FBA7D4D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E009-370B-47C1-8842-8B61085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2D11-2776-4790-A657-DEB8267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B0B-F4F4-4205-A22B-8CD6F8A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4123-9D94-4285-9E7C-150833E6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C25-24CE-4AB0-AC44-32DB0CE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1BC8-EB84-4EFE-BE92-0F3239B7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ABEB-17B8-43B6-9F4C-79019F9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6FDD7-90E8-4B98-9662-67D17E04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2EE2A-3F14-432A-92B8-5744B8F4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6ABD-06D4-4210-89E8-417F0EA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4872-F54D-4A9F-A7F8-9A8662D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A914-3284-4A14-8757-8004F69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C62-AC41-4F63-AC0D-382388B2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BF8-CF20-4B7B-A94C-7BB61D49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711F-C09C-4DDB-B47D-A133592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EA-CFBB-4D56-A2BF-A2E2B52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012-72F5-4FE8-B0CB-5D56EC7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1B7-32F7-4216-A984-7F01059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6F1C-2AE4-43F3-B760-490AB9B9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8092-B5D1-4D5F-AC49-31C7A0D0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D145-61A9-4E8E-8AB3-E8D4AD8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BA69-E2D8-4976-BAC3-94B0BCD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E94-5E35-4057-8858-4591831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EE94-4C53-4D74-AE2B-2F24C4AD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BCCC-8408-4D9E-B158-50FFE597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28BD-9EE6-4F20-BF59-5B6B8F3C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F2E-0836-4A27-88B0-2367FAE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8A9C-7F0C-48DE-9889-DA44838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2D0-40A3-4741-9AC3-BEDACF03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8F1-9EE5-4A40-A11C-6C4B5F46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7493-974C-4BE5-ADB2-61B0DECD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20A8-FD98-4219-8E2E-3898C130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9CF8-FC58-4D1D-959C-21DCDFCF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848B-B462-45A3-A8AA-1F9E9EF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EE61A-6A47-4F52-88A8-4057C99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2AE9-E43E-47AA-A4D3-B43E003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5C78-5C83-440A-85B0-8C4B472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52D4-7FA9-4B93-A83D-CABB31C3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8A86-3F1E-41FC-BC99-C4FAB8B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C25A-05CB-45DF-8376-DC17024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4C76-77E0-4799-9652-9FB793E9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AAA2-2E4F-4139-ADCD-AEF7BFD8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119D-B510-4F52-B743-D3D7115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8C5-8057-4D6E-A40D-AC68587B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0B71-5A75-471F-BB98-FBA8085F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2FF-0C6E-4181-B468-B0D13E9F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FB8A-83E5-48E1-83F1-709A875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5890-220B-4D9B-819E-8C2AA86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1E44-F043-49AB-B590-3C1D173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148-C504-4DB3-BD39-090A0235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8F23-5927-41F0-B539-B387CB62A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7024-4C7F-4D8D-80E7-4191A782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FC69-C87F-4A5A-ABD0-6ABE3A34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7126-8FDC-49D3-9FEE-4661CEF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52F1-9E30-4C15-ADDB-9FA24C5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D6A4-B0CB-450C-B7DB-324FAE8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E2E7-6987-423F-9243-D7E17892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9647-C203-4189-8523-834D931B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4241-0516-4243-9AE4-6000D2BA9A1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4BE-A763-4EEC-A91B-19A4383E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BE74-C69E-439A-88FE-AD1CA1DC2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D8A-8825-4E16-96C6-49C76107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C47F-2614-490D-AE94-E5E5DAAA7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2061-6291-41E2-AD6E-5EF21C3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12E62-F678-49C5-97E7-6596EF559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379495"/>
              </p:ext>
            </p:extLst>
          </p:nvPr>
        </p:nvGraphicFramePr>
        <p:xfrm>
          <a:off x="838199" y="2074545"/>
          <a:ext cx="10515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710213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34734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54793"/>
                  </a:ext>
                </a:extLst>
              </a:tr>
              <a:tr h="133378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8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500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DeepDTA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44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870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GraphDTA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56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922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DeepLPI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447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2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1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2061-6291-41E2-AD6E-5EF21C3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Drug Repurposing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12E62-F678-49C5-97E7-6596EF559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328334"/>
              </p:ext>
            </p:extLst>
          </p:nvPr>
        </p:nvGraphicFramePr>
        <p:xfrm>
          <a:off x="838200" y="1825625"/>
          <a:ext cx="78867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71021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1593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21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54793"/>
                  </a:ext>
                </a:extLst>
              </a:tr>
              <a:tr h="133378">
                <a:tc>
                  <a:txBody>
                    <a:bodyPr/>
                    <a:lstStyle/>
                    <a:p>
                      <a:r>
                        <a:rPr lang="en-US" dirty="0" err="1"/>
                        <a:t>DeepDR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0.9057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0.9231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8031"/>
                  </a:ext>
                </a:extLst>
              </a:tr>
              <a:tr h="133378">
                <a:tc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27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A0FF-3D41-47E7-B93B-D594602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0BB7-377E-44EA-836A-8A60CAA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Corcordance</a:t>
            </a:r>
            <a:r>
              <a:rPr lang="en-US" sz="1800" dirty="0"/>
              <a:t> index:  Measures the ability of a predictor to order subjects by estimating the proportion of correctly ordered pairs among all comparable pairs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814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4E46-1326-43A1-938B-E1F6EC2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4177-016D-4B58-A3E1-AF259FB7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modalities used by these models</a:t>
            </a:r>
          </a:p>
          <a:p>
            <a:r>
              <a:rPr lang="en-US" dirty="0"/>
              <a:t>How one modality deletion can differ the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D144-7B57-4CDF-AD0F-9285BF2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1401-77E3-4234-9851-9930C479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Why particularly these papers?</a:t>
            </a:r>
          </a:p>
        </p:txBody>
      </p:sp>
    </p:spTree>
    <p:extLst>
      <p:ext uri="{BB962C8B-B14F-4D97-AF65-F5344CB8AC3E}">
        <p14:creationId xmlns:p14="http://schemas.microsoft.com/office/powerpoint/2010/main" val="376548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58970"/>
              </p:ext>
            </p:extLst>
          </p:nvPr>
        </p:nvGraphicFramePr>
        <p:xfrm>
          <a:off x="838200" y="1825625"/>
          <a:ext cx="10515595" cy="446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21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1469204">
                  <a:extLst>
                    <a:ext uri="{9D8B030D-6E8A-4147-A177-3AD203B41FA5}">
                      <a16:colId xmlns:a16="http://schemas.microsoft.com/office/drawing/2014/main" val="3352502958"/>
                    </a:ext>
                  </a:extLst>
                </a:gridCol>
                <a:gridCol w="4726113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2353633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712092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Encodings – drug,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C-Index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835086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DeepPurpose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{_,_,_, 0.6161,_, 0.6736}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6602"/>
                  </a:ext>
                </a:extLst>
              </a:tr>
              <a:tr h="18350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{_,_,_,</a:t>
                      </a:r>
                      <a:r>
                        <a:rPr lang="en-US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0.7337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,_,</a:t>
                      </a:r>
                      <a:r>
                        <a:rPr lang="en-US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0.7245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5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8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586575"/>
              </p:ext>
            </p:extLst>
          </p:nvPr>
        </p:nvGraphicFramePr>
        <p:xfrm>
          <a:off x="838200" y="1825625"/>
          <a:ext cx="10515596" cy="452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DeepDTA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{_,_,_,0.2024,_,0.8559}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175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{_,_,_,_,_,0.8506}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7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493201"/>
              </p:ext>
            </p:extLst>
          </p:nvPr>
        </p:nvGraphicFramePr>
        <p:xfrm>
          <a:off x="838200" y="1825625"/>
          <a:ext cx="10515596" cy="4509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Metrics {</a:t>
                      </a:r>
                      <a:r>
                        <a:rPr lang="en-US" sz="10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5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439059">
                <a:tc rowSpan="8">
                  <a:txBody>
                    <a:bodyPr/>
                    <a:lstStyle/>
                    <a:p>
                      <a:r>
                        <a:rPr lang="en-US" sz="1050" dirty="0" err="1"/>
                        <a:t>GraphDTA</a:t>
                      </a:r>
                      <a:endParaRPr lang="en-US" sz="105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KIBA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{_,_,_,0.1620,_,0.8743}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 0 (dataset – KIBA, model – </a:t>
                      </a:r>
                      <a:r>
                        <a:rPr lang="en-US" sz="1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GINConvNet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4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05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{_,_,_,0.1941,_,0.8545}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 0 (dataset – KIBA, model – </a:t>
                      </a:r>
                      <a:r>
                        <a:rPr lang="en-US" sz="1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GATNet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81222"/>
                  </a:ext>
                </a:extLst>
              </a:tr>
              <a:tr h="4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05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{_,_,_,0.1657,_,0.8758}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0 (dataset – KIBA, model –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GAT_GCN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54302"/>
                  </a:ext>
                </a:extLst>
              </a:tr>
              <a:tr h="4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05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{_,_,_,0.1591,_,0.8778}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 0 (dataset – KIBA, model – </a:t>
                      </a:r>
                      <a:r>
                        <a:rPr lang="en-US" sz="1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GCNNet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24743"/>
                  </a:ext>
                </a:extLst>
              </a:tr>
              <a:tr h="439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{_,_,_,0.2673_, 0.878}</a:t>
                      </a:r>
                    </a:p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0 0 (dataset – DAVIS, model – </a:t>
                      </a:r>
                      <a:r>
                        <a:rPr lang="en-US" sz="1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GINConvNet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04320"/>
                  </a:ext>
                </a:extLst>
              </a:tr>
              <a:tr h="4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{_,_,_,0.28,_,0.8721}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1 0 (dataset – DAVIS, model – </a:t>
                      </a:r>
                      <a:r>
                        <a:rPr lang="en-US" sz="1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GATNet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5426"/>
                  </a:ext>
                </a:extLst>
              </a:tr>
              <a:tr h="4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{_,_,_,0.2822,_,0.868}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2 0 (dataset – DAVIS, model –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GAT_GCN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47239"/>
                  </a:ext>
                </a:extLst>
              </a:tr>
              <a:tr h="439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{_,_,_,0.2991,_,0.8622}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3 0 (dataset – DAVIS, model – </a:t>
                      </a:r>
                      <a:r>
                        <a:rPr lang="en-US" sz="1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GCNNet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3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962848"/>
              </p:ext>
            </p:extLst>
          </p:nvPr>
        </p:nvGraphicFramePr>
        <p:xfrm>
          <a:off x="838200" y="1825625"/>
          <a:ext cx="10515596" cy="363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2225584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517169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4593400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Metrics {</a:t>
                      </a:r>
                      <a:r>
                        <a:rPr lang="en-US" sz="10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5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439059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DeepLPI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BindingDB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{_,_,_,_,_,_}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1D-CNN,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439059"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{_,_,_,_,_,_}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57198"/>
                  </a:ext>
                </a:extLst>
              </a:tr>
              <a:tr h="43905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IEDTI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DrugBank, HPRD, </a:t>
                      </a:r>
                      <a:r>
                        <a:rPr lang="en-US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Toxicogenomic database, SIDER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{_,_,_,_,_,_}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 Generation, DNN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841983"/>
                  </a:ext>
                </a:extLst>
              </a:tr>
              <a:tr h="43905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DEDTI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{_,_,_,_,_,_}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76925"/>
                  </a:ext>
                </a:extLst>
              </a:tr>
              <a:tr h="43905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DeepMPF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DrugBank, BRENDA, KEGG ERITE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{_,_,_,_,_,_}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Meta-path,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172834"/>
                  </a:ext>
                </a:extLst>
              </a:tr>
              <a:tr h="43905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deepDTnet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LINCS,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DrugCentral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{_,_,_,_,_,_}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Heterogenous networks,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87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Drug Repurposing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57860"/>
              </p:ext>
            </p:extLst>
          </p:nvPr>
        </p:nvGraphicFramePr>
        <p:xfrm>
          <a:off x="838200" y="1825625"/>
          <a:ext cx="10515597" cy="169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689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1855138">
                  <a:extLst>
                    <a:ext uri="{9D8B030D-6E8A-4147-A177-3AD203B41FA5}">
                      <a16:colId xmlns:a16="http://schemas.microsoft.com/office/drawing/2014/main" val="1701161676"/>
                    </a:ext>
                  </a:extLst>
                </a:gridCol>
                <a:gridCol w="1556535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35667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3175568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Metrics {</a:t>
                      </a:r>
                      <a:r>
                        <a:rPr lang="en-US" sz="10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5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387961">
                <a:tc>
                  <a:txBody>
                    <a:bodyPr/>
                    <a:lstStyle/>
                    <a:p>
                      <a:r>
                        <a:rPr lang="en-US" sz="1050" dirty="0" err="1"/>
                        <a:t>DeepDR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MDA, VAE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DrugBank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RepoDB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{0.9057,0.9231,_,_,_,_}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313362">
                <a:tc>
                  <a:txBody>
                    <a:bodyPr/>
                    <a:lstStyle/>
                    <a:p>
                      <a:r>
                        <a:rPr lang="en-US" sz="1050" dirty="0"/>
                        <a:t>CIGER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GCN,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LINCS1000, </a:t>
                      </a:r>
                      <a:r>
                        <a:rPr lang="en-US" sz="1050" dirty="0" err="1"/>
                        <a:t>Drugbank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{_,_,_,_,_,_}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7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5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809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Articles</vt:lpstr>
      <vt:lpstr>Terms</vt:lpstr>
      <vt:lpstr>Feedback</vt:lpstr>
      <vt:lpstr>FAQ</vt:lpstr>
      <vt:lpstr>Task – DTI Prediction</vt:lpstr>
      <vt:lpstr>Task – DTI Prediction</vt:lpstr>
      <vt:lpstr>Task – DTI Prediction</vt:lpstr>
      <vt:lpstr>Task – DTI Prediction</vt:lpstr>
      <vt:lpstr>Task – Drug Repurposing</vt:lpstr>
      <vt:lpstr>Task – DTI Prediction</vt:lpstr>
      <vt:lpstr>Task – Drug Repurposing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Kusal Debnath</dc:creator>
  <cp:lastModifiedBy>Kusal Debnath</cp:lastModifiedBy>
  <cp:revision>83</cp:revision>
  <dcterms:created xsi:type="dcterms:W3CDTF">2024-01-30T20:22:03Z</dcterms:created>
  <dcterms:modified xsi:type="dcterms:W3CDTF">2024-02-23T02:26:45Z</dcterms:modified>
</cp:coreProperties>
</file>