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6858000" cy="9144000"/>
  <p:embeddedFontLst>
    <p:embeddedFont>
      <p:font typeface="Proxima Nova"/>
      <p:regular r:id="rId22"/>
      <p:bold r:id="rId23"/>
      <p:italic r:id="rId24"/>
      <p:boldItalic r:id="rId25"/>
    </p:embeddedFont>
    <p:embeddedFont>
      <p:font typeface="Quattrocento Sans"/>
      <p:regular r:id="rId26"/>
      <p:bold r:id="rId27"/>
      <p:italic r:id="rId28"/>
      <p:boldItalic r:id="rId29"/>
    </p:embeddedFont>
    <p:embeddedFont>
      <p:font typeface="Proxima Nova Semibold"/>
      <p:regular r:id="rId30"/>
      <p:bold r:id="rId31"/>
      <p:boldItalic r:id="rId32"/>
    </p:embeddedFont>
    <p:embeddedFont>
      <p:font typeface="Oi"/>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bnath Kund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roximaNova-regular.fntdata"/><Relationship Id="rId21" Type="http://schemas.openxmlformats.org/officeDocument/2006/relationships/slide" Target="slides/slide14.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font" Target="fonts/ProximaNova-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4.xml"/><Relationship Id="rId33" Type="http://schemas.openxmlformats.org/officeDocument/2006/relationships/font" Target="fonts/Oi-regular.fntdata"/><Relationship Id="rId10" Type="http://schemas.openxmlformats.org/officeDocument/2006/relationships/slide" Target="slides/slide3.xml"/><Relationship Id="rId32" Type="http://schemas.openxmlformats.org/officeDocument/2006/relationships/font" Target="fonts/ProximaNova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3T09:54:19.672">
    <p:pos x="532" y="870"/>
    <p:text>feedback : Ritwik Mishra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latent-dirichlet-allocation-lda-9d1cd064ffa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a1589439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1a15894398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Good AfterNoon Everyone, Today, we will be presenting our survey paper on Word Embeddings and Language Models.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In this presentation, we will provide an overview of the development of some natural language processing techniques based on deep learning approaches based on probabilistic models.</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We hope you find this presentation informative and engaging. Please feel free to ask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d3a58bfcc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d3a58bfcc_2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g21d3a58bfcc_2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d3a58bfcc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d3a58bfcc_2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g21d3a58bfcc_2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d3a58bfcc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d3a58bfcc_2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g21d3a58bfcc_2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71977d12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71977d12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g22e71977d12_0_5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Why do we really need to diversify?  =&gt; to avoid over-personalization of news feed. To make sure our news readers are not trapped in a bubble of their choices and topics.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Now the question arises that why is over </a:t>
            </a:r>
            <a:r>
              <a:rPr lang="en-US"/>
              <a:t>personalization</a:t>
            </a:r>
            <a:r>
              <a:rPr lang="en-US"/>
              <a:t> a problem? -&gt; over-personalization of news feed can lead to spreading of rumours as too many content around a topic can involve content which are not factual and have been circulated for the sole purpose of influencing the mass.</a:t>
            </a:r>
            <a:endParaRPr/>
          </a:p>
          <a:p>
            <a:pPr indent="-317500" lvl="0" marL="457200" rtl="0" algn="l">
              <a:spcBef>
                <a:spcPts val="360"/>
              </a:spcBef>
              <a:spcAft>
                <a:spcPts val="0"/>
              </a:spcAft>
              <a:buSzPts val="1400"/>
              <a:buChar char="-"/>
            </a:pPr>
            <a:r>
              <a:rPr lang="en-US"/>
              <a:t>S</a:t>
            </a:r>
            <a:r>
              <a:rPr lang="en-US"/>
              <a:t>ome even argue that they have affected the outcome of the 2016 U.S. presidential elections.</a:t>
            </a:r>
            <a:endParaRPr/>
          </a:p>
          <a:p>
            <a:pPr indent="0" lvl="0" marL="457200" rtl="0" algn="l">
              <a:spcBef>
                <a:spcPts val="360"/>
              </a:spcBef>
              <a:spcAft>
                <a:spcPts val="0"/>
              </a:spcAft>
              <a:buNone/>
            </a:pPr>
            <a:r>
              <a:t/>
            </a:r>
            <a:endParaRPr/>
          </a:p>
        </p:txBody>
      </p:sp>
      <p:sp>
        <p:nvSpPr>
          <p:cNvPr id="251" name="Google Shape;2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f41dffbe9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f41dffbe9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 filter bubble or echo chamber refers to the way that algorithms on social media and search engines can tailor the information that users see based on their previous search history and engagement patterns. As a result, people may only be exposed to content that reinforces their existing beliefs and interests, rather than being exposed to a wide range of perspectives. Filter bubbles can lead to a distorted view of reality, as people may be unaware of important issues and events outside of their bubble.</a:t>
            </a:r>
            <a:endParaRPr/>
          </a:p>
          <a:p>
            <a:pPr indent="0" lvl="0" marL="0" rtl="0" algn="l">
              <a:spcBef>
                <a:spcPts val="360"/>
              </a:spcBef>
              <a:spcAft>
                <a:spcPts val="0"/>
              </a:spcAft>
              <a:buNone/>
            </a:pPr>
            <a:br>
              <a:rPr lang="en-US"/>
            </a:br>
            <a:r>
              <a:rPr lang="en-US"/>
              <a:t> - </a:t>
            </a:r>
            <a:r>
              <a:rPr lang="en-US"/>
              <a:t>And the problem we are trying to address is that how can the news readers break out of their filter bubble.</a:t>
            </a:r>
            <a:endParaRPr/>
          </a:p>
        </p:txBody>
      </p:sp>
      <p:sp>
        <p:nvSpPr>
          <p:cNvPr id="261" name="Google Shape;261;g22f41dffbe9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a15894398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a15894398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BBC: 2012-2017</a:t>
            </a:r>
            <a:endParaRPr/>
          </a:p>
          <a:p>
            <a:pPr indent="-317500" lvl="0" marL="457200" rtl="0" algn="l">
              <a:spcBef>
                <a:spcPts val="0"/>
              </a:spcBef>
              <a:spcAft>
                <a:spcPts val="0"/>
              </a:spcAft>
              <a:buSzPts val="1400"/>
              <a:buChar char="-"/>
            </a:pPr>
            <a:r>
              <a:rPr lang="en-US"/>
              <a:t>inShorts : </a:t>
            </a:r>
            <a:endParaRPr/>
          </a:p>
          <a:p>
            <a:pPr indent="0" lvl="0" marL="914400" rtl="0" algn="l">
              <a:spcBef>
                <a:spcPts val="360"/>
              </a:spcBef>
              <a:spcAft>
                <a:spcPts val="0"/>
              </a:spcAft>
              <a:buNone/>
            </a:pPr>
            <a:r>
              <a:rPr lang="en-US"/>
              <a:t>used category specific API (mixed news)</a:t>
            </a:r>
            <a:endParaRPr/>
          </a:p>
          <a:p>
            <a:pPr indent="457200" lvl="0" marL="457200" rtl="0" algn="l">
              <a:spcBef>
                <a:spcPts val="360"/>
              </a:spcBef>
              <a:spcAft>
                <a:spcPts val="0"/>
              </a:spcAft>
              <a:buNone/>
            </a:pPr>
            <a:r>
              <a:rPr lang="en-US"/>
              <a:t>got a chance to fix a bug also.</a:t>
            </a:r>
            <a:endParaRPr/>
          </a:p>
        </p:txBody>
      </p:sp>
      <p:sp>
        <p:nvSpPr>
          <p:cNvPr id="271" name="Google Shape;271;g21a15894398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d3a58bfcc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d3a58bfcc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u="sng">
                <a:solidFill>
                  <a:schemeClr val="hlink"/>
                </a:solidFill>
                <a:hlinkClick r:id="rId2"/>
              </a:rPr>
              <a:t>https://towardsdatascience.com/latent-dirichlet-allocation-lda-9d1cd064ffa2</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t/>
            </a:r>
            <a:endParaRPr/>
          </a:p>
        </p:txBody>
      </p:sp>
      <p:sp>
        <p:nvSpPr>
          <p:cNvPr id="278" name="Google Shape;278;g21d3a58bfcc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d3a58bfcc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1d3a58bfcc_2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5" name="Google Shape;285;g21d3a58bfcc_2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d3a58bfcc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d3a58bfcc_2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g21d3a58bfcc_2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d3a58bfcc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d3a58bfcc_2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g21d3a58bfcc_2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d3a58bfcc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d3a58bfcc_2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g21d3a58bfcc_2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5" name="Shape 15"/>
        <p:cNvGrpSpPr/>
        <p:nvPr/>
      </p:nvGrpSpPr>
      <p:grpSpPr>
        <a:xfrm>
          <a:off x="0" y="0"/>
          <a:ext cx="0" cy="0"/>
          <a:chOff x="0" y="0"/>
          <a:chExt cx="0" cy="0"/>
        </a:xfrm>
      </p:grpSpPr>
      <p:pic>
        <p:nvPicPr>
          <p:cNvPr descr="IIITD_pptslide_jpeg-03.jpg" id="16" name="Google Shape;16;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7" name="Google Shape;17;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9" name="Google Shape;19;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22" name="Google Shape;22;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3" name="Shape 93"/>
        <p:cNvGrpSpPr/>
        <p:nvPr/>
      </p:nvGrpSpPr>
      <p:grpSpPr>
        <a:xfrm>
          <a:off x="0" y="0"/>
          <a:ext cx="0" cy="0"/>
          <a:chOff x="0" y="0"/>
          <a:chExt cx="0" cy="0"/>
        </a:xfrm>
      </p:grpSpPr>
      <p:pic>
        <p:nvPicPr>
          <p:cNvPr id="94" name="Google Shape;94;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5" name="Google Shape;95;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0" name="Google Shape;100;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8" name="Google Shape;108;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1" name="Google Shape;111;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7" name="Google Shape;117;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8" name="Google Shape;118;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9" name="Shape 119"/>
        <p:cNvGrpSpPr/>
        <p:nvPr/>
      </p:nvGrpSpPr>
      <p:grpSpPr>
        <a:xfrm>
          <a:off x="0" y="0"/>
          <a:ext cx="0" cy="0"/>
          <a:chOff x="0" y="0"/>
          <a:chExt cx="0" cy="0"/>
        </a:xfrm>
      </p:grpSpPr>
      <p:pic>
        <p:nvPicPr>
          <p:cNvPr id="120" name="Google Shape;120;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1" name="Google Shape;121;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2" name="Google Shape;122;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4" name="Google Shape;124;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9" name="Google Shape;129;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3" name="Google Shape;1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7" name="Google Shape;137;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8" name="Google Shape;138;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9" name="Shape 139"/>
        <p:cNvGrpSpPr/>
        <p:nvPr/>
      </p:nvGrpSpPr>
      <p:grpSpPr>
        <a:xfrm>
          <a:off x="0" y="0"/>
          <a:ext cx="0" cy="0"/>
          <a:chOff x="0" y="0"/>
          <a:chExt cx="0" cy="0"/>
        </a:xfrm>
      </p:grpSpPr>
      <p:pic>
        <p:nvPicPr>
          <p:cNvPr id="140" name="Google Shape;140;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1" name="Google Shape;141;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2" name="Google Shape;142;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3" name="Google Shape;14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7" name="Google Shape;147;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1" name="Google Shape;151;p17"/>
          <p:cNvSpPr/>
          <p:nvPr>
            <p:ph idx="2" type="pic"/>
          </p:nvPr>
        </p:nvSpPr>
        <p:spPr>
          <a:xfrm>
            <a:off x="5181600" y="990600"/>
            <a:ext cx="6172200" cy="4876800"/>
          </a:xfrm>
          <a:prstGeom prst="rect">
            <a:avLst/>
          </a:prstGeom>
          <a:noFill/>
          <a:ln>
            <a:noFill/>
          </a:ln>
        </p:spPr>
      </p:sp>
      <p:sp>
        <p:nvSpPr>
          <p:cNvPr id="152" name="Google Shape;15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6" name="Google Shape;156;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7" name="Google Shape;157;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8" name="Google Shape;158;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61" name="Google Shape;161;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6" name="Google Shape;166;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8" name="Shape 168"/>
        <p:cNvGrpSpPr/>
        <p:nvPr/>
      </p:nvGrpSpPr>
      <p:grpSpPr>
        <a:xfrm>
          <a:off x="0" y="0"/>
          <a:ext cx="0" cy="0"/>
          <a:chOff x="0" y="0"/>
          <a:chExt cx="0" cy="0"/>
        </a:xfrm>
      </p:grpSpPr>
      <p:sp>
        <p:nvSpPr>
          <p:cNvPr id="169" name="Google Shape;169;p19"/>
          <p:cNvSpPr txBox="1"/>
          <p:nvPr>
            <p:ph type="title"/>
          </p:nvPr>
        </p:nvSpPr>
        <p:spPr>
          <a:xfrm>
            <a:off x="415600" y="1389100"/>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b="1" sz="4800">
                <a:latin typeface="Proxima Nova"/>
                <a:ea typeface="Proxima Nova"/>
                <a:cs typeface="Proxima Nova"/>
                <a:sym typeface="Proxima Nova"/>
              </a:defRPr>
            </a:lvl1pPr>
            <a:lvl2pPr lvl="1" rtl="0" algn="l">
              <a:lnSpc>
                <a:spcPct val="100000"/>
              </a:lnSpc>
              <a:spcBef>
                <a:spcPts val="0"/>
              </a:spcBef>
              <a:spcAft>
                <a:spcPts val="0"/>
              </a:spcAft>
              <a:buSzPts val="3700"/>
              <a:buNone/>
              <a:defRPr>
                <a:latin typeface="Proxima Nova"/>
                <a:ea typeface="Proxima Nova"/>
                <a:cs typeface="Proxima Nova"/>
                <a:sym typeface="Proxima Nova"/>
              </a:defRPr>
            </a:lvl2pPr>
            <a:lvl3pPr lvl="2" rtl="0" algn="l">
              <a:lnSpc>
                <a:spcPct val="100000"/>
              </a:lnSpc>
              <a:spcBef>
                <a:spcPts val="0"/>
              </a:spcBef>
              <a:spcAft>
                <a:spcPts val="0"/>
              </a:spcAft>
              <a:buSzPts val="3700"/>
              <a:buNone/>
              <a:defRPr>
                <a:latin typeface="Proxima Nova"/>
                <a:ea typeface="Proxima Nova"/>
                <a:cs typeface="Proxima Nova"/>
                <a:sym typeface="Proxima Nova"/>
              </a:defRPr>
            </a:lvl3pPr>
            <a:lvl4pPr lvl="3" rtl="0" algn="l">
              <a:lnSpc>
                <a:spcPct val="100000"/>
              </a:lnSpc>
              <a:spcBef>
                <a:spcPts val="0"/>
              </a:spcBef>
              <a:spcAft>
                <a:spcPts val="0"/>
              </a:spcAft>
              <a:buSzPts val="3700"/>
              <a:buNone/>
              <a:defRPr>
                <a:latin typeface="Proxima Nova"/>
                <a:ea typeface="Proxima Nova"/>
                <a:cs typeface="Proxima Nova"/>
                <a:sym typeface="Proxima Nova"/>
              </a:defRPr>
            </a:lvl4pPr>
            <a:lvl5pPr lvl="4" rtl="0" algn="l">
              <a:lnSpc>
                <a:spcPct val="100000"/>
              </a:lnSpc>
              <a:spcBef>
                <a:spcPts val="0"/>
              </a:spcBef>
              <a:spcAft>
                <a:spcPts val="0"/>
              </a:spcAft>
              <a:buSzPts val="3700"/>
              <a:buNone/>
              <a:defRPr>
                <a:latin typeface="Proxima Nova"/>
                <a:ea typeface="Proxima Nova"/>
                <a:cs typeface="Proxima Nova"/>
                <a:sym typeface="Proxima Nova"/>
              </a:defRPr>
            </a:lvl5pPr>
            <a:lvl6pPr lvl="5" rtl="0" algn="l">
              <a:lnSpc>
                <a:spcPct val="100000"/>
              </a:lnSpc>
              <a:spcBef>
                <a:spcPts val="0"/>
              </a:spcBef>
              <a:spcAft>
                <a:spcPts val="0"/>
              </a:spcAft>
              <a:buSzPts val="3700"/>
              <a:buNone/>
              <a:defRPr>
                <a:latin typeface="Proxima Nova"/>
                <a:ea typeface="Proxima Nova"/>
                <a:cs typeface="Proxima Nova"/>
                <a:sym typeface="Proxima Nova"/>
              </a:defRPr>
            </a:lvl6pPr>
            <a:lvl7pPr lvl="6" rtl="0" algn="l">
              <a:lnSpc>
                <a:spcPct val="100000"/>
              </a:lnSpc>
              <a:spcBef>
                <a:spcPts val="0"/>
              </a:spcBef>
              <a:spcAft>
                <a:spcPts val="0"/>
              </a:spcAft>
              <a:buSzPts val="3700"/>
              <a:buNone/>
              <a:defRPr>
                <a:latin typeface="Proxima Nova"/>
                <a:ea typeface="Proxima Nova"/>
                <a:cs typeface="Proxima Nova"/>
                <a:sym typeface="Proxima Nova"/>
              </a:defRPr>
            </a:lvl7pPr>
            <a:lvl8pPr lvl="7" rtl="0" algn="l">
              <a:lnSpc>
                <a:spcPct val="100000"/>
              </a:lnSpc>
              <a:spcBef>
                <a:spcPts val="0"/>
              </a:spcBef>
              <a:spcAft>
                <a:spcPts val="0"/>
              </a:spcAft>
              <a:buSzPts val="3700"/>
              <a:buNone/>
              <a:defRPr>
                <a:latin typeface="Proxima Nova"/>
                <a:ea typeface="Proxima Nova"/>
                <a:cs typeface="Proxima Nova"/>
                <a:sym typeface="Proxima Nova"/>
              </a:defRPr>
            </a:lvl8pPr>
            <a:lvl9pPr lvl="8" rtl="0" algn="l">
              <a:lnSpc>
                <a:spcPct val="100000"/>
              </a:lnSpc>
              <a:spcBef>
                <a:spcPts val="0"/>
              </a:spcBef>
              <a:spcAft>
                <a:spcPts val="0"/>
              </a:spcAft>
              <a:buSzPts val="3700"/>
              <a:buNone/>
              <a:defRPr>
                <a:latin typeface="Proxima Nova"/>
                <a:ea typeface="Proxima Nova"/>
                <a:cs typeface="Proxima Nova"/>
                <a:sym typeface="Proxima Nova"/>
              </a:defRPr>
            </a:lvl9pPr>
          </a:lstStyle>
          <a:p/>
        </p:txBody>
      </p:sp>
      <p:pic>
        <p:nvPicPr>
          <p:cNvPr descr="style3colormid.png" id="170" name="Google Shape;170;p19"/>
          <p:cNvPicPr preferRelativeResize="0"/>
          <p:nvPr/>
        </p:nvPicPr>
        <p:blipFill rotWithShape="1">
          <a:blip r:embed="rId2">
            <a:alphaModFix/>
          </a:blip>
          <a:srcRect b="0" l="0" r="0" t="0"/>
          <a:stretch/>
        </p:blipFill>
        <p:spPr>
          <a:xfrm>
            <a:off x="101600" y="5534167"/>
            <a:ext cx="6437368" cy="1287466"/>
          </a:xfrm>
          <a:prstGeom prst="rect">
            <a:avLst/>
          </a:prstGeom>
          <a:noFill/>
          <a:ln>
            <a:noFill/>
          </a:ln>
        </p:spPr>
      </p:pic>
      <p:sp>
        <p:nvSpPr>
          <p:cNvPr id="171" name="Google Shape;171;p19"/>
          <p:cNvSpPr txBox="1"/>
          <p:nvPr>
            <p:ph idx="2" type="title"/>
          </p:nvPr>
        </p:nvSpPr>
        <p:spPr>
          <a:xfrm>
            <a:off x="415600" y="2454667"/>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3200">
                <a:latin typeface="Proxima Nova"/>
                <a:ea typeface="Proxima Nova"/>
                <a:cs typeface="Proxima Nova"/>
                <a:sym typeface="Proxima Nova"/>
              </a:defRPr>
            </a:lvl1pPr>
            <a:lvl2pPr lvl="1" rtl="0" algn="l">
              <a:lnSpc>
                <a:spcPct val="100000"/>
              </a:lnSpc>
              <a:spcBef>
                <a:spcPts val="0"/>
              </a:spcBef>
              <a:spcAft>
                <a:spcPts val="0"/>
              </a:spcAft>
              <a:buSzPts val="3700"/>
              <a:buNone/>
              <a:defRPr sz="3200">
                <a:latin typeface="Proxima Nova"/>
                <a:ea typeface="Proxima Nova"/>
                <a:cs typeface="Proxima Nova"/>
                <a:sym typeface="Proxima Nova"/>
              </a:defRPr>
            </a:lvl2pPr>
            <a:lvl3pPr lvl="2" rtl="0" algn="l">
              <a:lnSpc>
                <a:spcPct val="100000"/>
              </a:lnSpc>
              <a:spcBef>
                <a:spcPts val="0"/>
              </a:spcBef>
              <a:spcAft>
                <a:spcPts val="0"/>
              </a:spcAft>
              <a:buSzPts val="3700"/>
              <a:buNone/>
              <a:defRPr sz="3200">
                <a:latin typeface="Proxima Nova"/>
                <a:ea typeface="Proxima Nova"/>
                <a:cs typeface="Proxima Nova"/>
                <a:sym typeface="Proxima Nova"/>
              </a:defRPr>
            </a:lvl3pPr>
            <a:lvl4pPr lvl="3" rtl="0" algn="l">
              <a:lnSpc>
                <a:spcPct val="100000"/>
              </a:lnSpc>
              <a:spcBef>
                <a:spcPts val="0"/>
              </a:spcBef>
              <a:spcAft>
                <a:spcPts val="0"/>
              </a:spcAft>
              <a:buSzPts val="3700"/>
              <a:buNone/>
              <a:defRPr sz="3200">
                <a:latin typeface="Proxima Nova"/>
                <a:ea typeface="Proxima Nova"/>
                <a:cs typeface="Proxima Nova"/>
                <a:sym typeface="Proxima Nova"/>
              </a:defRPr>
            </a:lvl4pPr>
            <a:lvl5pPr lvl="4" rtl="0" algn="l">
              <a:lnSpc>
                <a:spcPct val="100000"/>
              </a:lnSpc>
              <a:spcBef>
                <a:spcPts val="0"/>
              </a:spcBef>
              <a:spcAft>
                <a:spcPts val="0"/>
              </a:spcAft>
              <a:buSzPts val="3700"/>
              <a:buNone/>
              <a:defRPr sz="3200">
                <a:latin typeface="Proxima Nova"/>
                <a:ea typeface="Proxima Nova"/>
                <a:cs typeface="Proxima Nova"/>
                <a:sym typeface="Proxima Nova"/>
              </a:defRPr>
            </a:lvl5pPr>
            <a:lvl6pPr lvl="5" rtl="0" algn="l">
              <a:lnSpc>
                <a:spcPct val="100000"/>
              </a:lnSpc>
              <a:spcBef>
                <a:spcPts val="0"/>
              </a:spcBef>
              <a:spcAft>
                <a:spcPts val="0"/>
              </a:spcAft>
              <a:buSzPts val="3700"/>
              <a:buNone/>
              <a:defRPr sz="3200">
                <a:latin typeface="Proxima Nova"/>
                <a:ea typeface="Proxima Nova"/>
                <a:cs typeface="Proxima Nova"/>
                <a:sym typeface="Proxima Nova"/>
              </a:defRPr>
            </a:lvl6pPr>
            <a:lvl7pPr lvl="6" rtl="0" algn="l">
              <a:lnSpc>
                <a:spcPct val="100000"/>
              </a:lnSpc>
              <a:spcBef>
                <a:spcPts val="0"/>
              </a:spcBef>
              <a:spcAft>
                <a:spcPts val="0"/>
              </a:spcAft>
              <a:buSzPts val="3700"/>
              <a:buNone/>
              <a:defRPr sz="3200">
                <a:latin typeface="Proxima Nova"/>
                <a:ea typeface="Proxima Nova"/>
                <a:cs typeface="Proxima Nova"/>
                <a:sym typeface="Proxima Nova"/>
              </a:defRPr>
            </a:lvl7pPr>
            <a:lvl8pPr lvl="7" rtl="0" algn="l">
              <a:lnSpc>
                <a:spcPct val="100000"/>
              </a:lnSpc>
              <a:spcBef>
                <a:spcPts val="0"/>
              </a:spcBef>
              <a:spcAft>
                <a:spcPts val="0"/>
              </a:spcAft>
              <a:buSzPts val="3700"/>
              <a:buNone/>
              <a:defRPr sz="3200">
                <a:latin typeface="Proxima Nova"/>
                <a:ea typeface="Proxima Nova"/>
                <a:cs typeface="Proxima Nova"/>
                <a:sym typeface="Proxima Nova"/>
              </a:defRPr>
            </a:lvl8pPr>
            <a:lvl9pPr lvl="8" rtl="0" algn="l">
              <a:lnSpc>
                <a:spcPct val="100000"/>
              </a:lnSpc>
              <a:spcBef>
                <a:spcPts val="0"/>
              </a:spcBef>
              <a:spcAft>
                <a:spcPts val="0"/>
              </a:spcAft>
              <a:buSzPts val="3700"/>
              <a:buNone/>
              <a:defRPr sz="3200">
                <a:latin typeface="Proxima Nova"/>
                <a:ea typeface="Proxima Nova"/>
                <a:cs typeface="Proxima Nova"/>
                <a:sym typeface="Proxima Nova"/>
              </a:defRPr>
            </a:lvl9pPr>
          </a:lstStyle>
          <a:p/>
        </p:txBody>
      </p:sp>
      <p:cxnSp>
        <p:nvCxnSpPr>
          <p:cNvPr id="172" name="Google Shape;172;p19"/>
          <p:cNvCxnSpPr/>
          <p:nvPr/>
        </p:nvCxnSpPr>
        <p:spPr>
          <a:xfrm>
            <a:off x="507200" y="2399400"/>
            <a:ext cx="10572900" cy="58500"/>
          </a:xfrm>
          <a:prstGeom prst="straightConnector1">
            <a:avLst/>
          </a:prstGeom>
          <a:noFill/>
          <a:ln cap="flat" cmpd="sng" w="9525">
            <a:solidFill>
              <a:srgbClr val="3EADA7"/>
            </a:solidFill>
            <a:prstDash val="solid"/>
            <a:round/>
            <a:headEnd len="sm" w="sm" type="none"/>
            <a:tailEnd len="sm" w="sm" type="none"/>
          </a:ln>
        </p:spPr>
      </p:cxnSp>
      <p:pic>
        <p:nvPicPr>
          <p:cNvPr descr="strips_color.png" id="173" name="Google Shape;173;p19"/>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178" name="Shape 178"/>
        <p:cNvGrpSpPr/>
        <p:nvPr/>
      </p:nvGrpSpPr>
      <p:grpSpPr>
        <a:xfrm>
          <a:off x="0" y="0"/>
          <a:ext cx="0" cy="0"/>
          <a:chOff x="0" y="0"/>
          <a:chExt cx="0" cy="0"/>
        </a:xfrm>
      </p:grpSpPr>
      <p:sp>
        <p:nvSpPr>
          <p:cNvPr id="179" name="Google Shape;179;p21"/>
          <p:cNvSpPr txBox="1"/>
          <p:nvPr>
            <p:ph type="ctrTitle"/>
          </p:nvPr>
        </p:nvSpPr>
        <p:spPr>
          <a:xfrm>
            <a:off x="415600" y="1287733"/>
            <a:ext cx="10274400" cy="10569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Clr>
                <a:schemeClr val="lt1"/>
              </a:buClr>
              <a:buSzPts val="5300"/>
              <a:buFont typeface="Proxima Nova"/>
              <a:buNone/>
              <a:defRPr b="1" sz="53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Clr>
                <a:schemeClr val="lt1"/>
              </a:buClr>
              <a:buSzPts val="5300"/>
              <a:buNone/>
              <a:defRPr sz="5300">
                <a:solidFill>
                  <a:schemeClr val="lt1"/>
                </a:solidFill>
              </a:defRPr>
            </a:lvl2pPr>
            <a:lvl3pPr lvl="2" rtl="0" algn="l">
              <a:lnSpc>
                <a:spcPct val="100000"/>
              </a:lnSpc>
              <a:spcBef>
                <a:spcPts val="0"/>
              </a:spcBef>
              <a:spcAft>
                <a:spcPts val="0"/>
              </a:spcAft>
              <a:buClr>
                <a:schemeClr val="lt1"/>
              </a:buClr>
              <a:buSzPts val="5300"/>
              <a:buNone/>
              <a:defRPr sz="5300">
                <a:solidFill>
                  <a:schemeClr val="lt1"/>
                </a:solidFill>
              </a:defRPr>
            </a:lvl3pPr>
            <a:lvl4pPr lvl="3" rtl="0" algn="l">
              <a:lnSpc>
                <a:spcPct val="100000"/>
              </a:lnSpc>
              <a:spcBef>
                <a:spcPts val="0"/>
              </a:spcBef>
              <a:spcAft>
                <a:spcPts val="0"/>
              </a:spcAft>
              <a:buClr>
                <a:schemeClr val="lt1"/>
              </a:buClr>
              <a:buSzPts val="5300"/>
              <a:buNone/>
              <a:defRPr sz="5300">
                <a:solidFill>
                  <a:schemeClr val="lt1"/>
                </a:solidFill>
              </a:defRPr>
            </a:lvl4pPr>
            <a:lvl5pPr lvl="4" rtl="0" algn="l">
              <a:lnSpc>
                <a:spcPct val="100000"/>
              </a:lnSpc>
              <a:spcBef>
                <a:spcPts val="0"/>
              </a:spcBef>
              <a:spcAft>
                <a:spcPts val="0"/>
              </a:spcAft>
              <a:buClr>
                <a:schemeClr val="lt1"/>
              </a:buClr>
              <a:buSzPts val="5300"/>
              <a:buNone/>
              <a:defRPr sz="5300">
                <a:solidFill>
                  <a:schemeClr val="lt1"/>
                </a:solidFill>
              </a:defRPr>
            </a:lvl5pPr>
            <a:lvl6pPr lvl="5" rtl="0" algn="l">
              <a:lnSpc>
                <a:spcPct val="100000"/>
              </a:lnSpc>
              <a:spcBef>
                <a:spcPts val="0"/>
              </a:spcBef>
              <a:spcAft>
                <a:spcPts val="0"/>
              </a:spcAft>
              <a:buClr>
                <a:schemeClr val="lt1"/>
              </a:buClr>
              <a:buSzPts val="5300"/>
              <a:buNone/>
              <a:defRPr sz="5300">
                <a:solidFill>
                  <a:schemeClr val="lt1"/>
                </a:solidFill>
              </a:defRPr>
            </a:lvl6pPr>
            <a:lvl7pPr lvl="6" rtl="0" algn="l">
              <a:lnSpc>
                <a:spcPct val="100000"/>
              </a:lnSpc>
              <a:spcBef>
                <a:spcPts val="0"/>
              </a:spcBef>
              <a:spcAft>
                <a:spcPts val="0"/>
              </a:spcAft>
              <a:buClr>
                <a:schemeClr val="lt1"/>
              </a:buClr>
              <a:buSzPts val="5300"/>
              <a:buNone/>
              <a:defRPr sz="5300">
                <a:solidFill>
                  <a:schemeClr val="lt1"/>
                </a:solidFill>
              </a:defRPr>
            </a:lvl7pPr>
            <a:lvl8pPr lvl="7" rtl="0" algn="l">
              <a:lnSpc>
                <a:spcPct val="100000"/>
              </a:lnSpc>
              <a:spcBef>
                <a:spcPts val="0"/>
              </a:spcBef>
              <a:spcAft>
                <a:spcPts val="0"/>
              </a:spcAft>
              <a:buClr>
                <a:schemeClr val="lt1"/>
              </a:buClr>
              <a:buSzPts val="5300"/>
              <a:buNone/>
              <a:defRPr sz="5300">
                <a:solidFill>
                  <a:schemeClr val="lt1"/>
                </a:solidFill>
              </a:defRPr>
            </a:lvl8pPr>
            <a:lvl9pPr lvl="8" rtl="0" algn="l">
              <a:lnSpc>
                <a:spcPct val="100000"/>
              </a:lnSpc>
              <a:spcBef>
                <a:spcPts val="0"/>
              </a:spcBef>
              <a:spcAft>
                <a:spcPts val="0"/>
              </a:spcAft>
              <a:buClr>
                <a:schemeClr val="lt1"/>
              </a:buClr>
              <a:buSzPts val="5300"/>
              <a:buNone/>
              <a:defRPr sz="5300">
                <a:solidFill>
                  <a:schemeClr val="lt1"/>
                </a:solidFill>
              </a:defRPr>
            </a:lvl9pPr>
          </a:lstStyle>
          <a:p/>
        </p:txBody>
      </p:sp>
      <p:sp>
        <p:nvSpPr>
          <p:cNvPr id="180" name="Google Shape;180;p21"/>
          <p:cNvSpPr txBox="1"/>
          <p:nvPr>
            <p:ph idx="1" type="subTitle"/>
          </p:nvPr>
        </p:nvSpPr>
        <p:spPr>
          <a:xfrm>
            <a:off x="415600" y="2451533"/>
            <a:ext cx="8635500" cy="1056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F3F3F3"/>
              </a:buClr>
              <a:buSzPts val="3700"/>
              <a:buFont typeface="Proxima Nova"/>
              <a:buNone/>
              <a:defRPr sz="3700">
                <a:solidFill>
                  <a:srgbClr val="F3F3F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sz="3700"/>
            </a:lvl2pPr>
            <a:lvl3pPr lvl="2" rtl="0" algn="l">
              <a:lnSpc>
                <a:spcPct val="100000"/>
              </a:lnSpc>
              <a:spcBef>
                <a:spcPts val="0"/>
              </a:spcBef>
              <a:spcAft>
                <a:spcPts val="0"/>
              </a:spcAft>
              <a:buSzPts val="3700"/>
              <a:buNone/>
              <a:defRPr sz="3700"/>
            </a:lvl3pPr>
            <a:lvl4pPr lvl="3" rtl="0" algn="l">
              <a:lnSpc>
                <a:spcPct val="100000"/>
              </a:lnSpc>
              <a:spcBef>
                <a:spcPts val="0"/>
              </a:spcBef>
              <a:spcAft>
                <a:spcPts val="0"/>
              </a:spcAft>
              <a:buSzPts val="3700"/>
              <a:buNone/>
              <a:defRPr sz="3700"/>
            </a:lvl4pPr>
            <a:lvl5pPr lvl="4" rtl="0" algn="l">
              <a:lnSpc>
                <a:spcPct val="100000"/>
              </a:lnSpc>
              <a:spcBef>
                <a:spcPts val="0"/>
              </a:spcBef>
              <a:spcAft>
                <a:spcPts val="0"/>
              </a:spcAft>
              <a:buSzPts val="3700"/>
              <a:buNone/>
              <a:defRPr sz="3700"/>
            </a:lvl5pPr>
            <a:lvl6pPr lvl="5" rtl="0" algn="l">
              <a:lnSpc>
                <a:spcPct val="100000"/>
              </a:lnSpc>
              <a:spcBef>
                <a:spcPts val="0"/>
              </a:spcBef>
              <a:spcAft>
                <a:spcPts val="0"/>
              </a:spcAft>
              <a:buSzPts val="3700"/>
              <a:buNone/>
              <a:defRPr sz="3700"/>
            </a:lvl6pPr>
            <a:lvl7pPr lvl="6" rtl="0" algn="l">
              <a:lnSpc>
                <a:spcPct val="100000"/>
              </a:lnSpc>
              <a:spcBef>
                <a:spcPts val="0"/>
              </a:spcBef>
              <a:spcAft>
                <a:spcPts val="0"/>
              </a:spcAft>
              <a:buSzPts val="3700"/>
              <a:buNone/>
              <a:defRPr sz="3700"/>
            </a:lvl7pPr>
            <a:lvl8pPr lvl="7" rtl="0" algn="l">
              <a:lnSpc>
                <a:spcPct val="100000"/>
              </a:lnSpc>
              <a:spcBef>
                <a:spcPts val="0"/>
              </a:spcBef>
              <a:spcAft>
                <a:spcPts val="0"/>
              </a:spcAft>
              <a:buSzPts val="3700"/>
              <a:buNone/>
              <a:defRPr sz="3700"/>
            </a:lvl8pPr>
            <a:lvl9pPr lvl="8" rtl="0" algn="l">
              <a:lnSpc>
                <a:spcPct val="100000"/>
              </a:lnSpc>
              <a:spcBef>
                <a:spcPts val="0"/>
              </a:spcBef>
              <a:spcAft>
                <a:spcPts val="0"/>
              </a:spcAft>
              <a:buSzPts val="3700"/>
              <a:buNone/>
              <a:defRPr sz="3700"/>
            </a:lvl9pPr>
          </a:lstStyle>
          <a:p/>
        </p:txBody>
      </p:sp>
      <p:sp>
        <p:nvSpPr>
          <p:cNvPr id="181" name="Google Shape;181;p2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82" name="Google Shape;182;p21"/>
          <p:cNvCxnSpPr/>
          <p:nvPr/>
        </p:nvCxnSpPr>
        <p:spPr>
          <a:xfrm>
            <a:off x="526700" y="2442467"/>
            <a:ext cx="97929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83" name="Google Shape;183;p21"/>
          <p:cNvPicPr preferRelativeResize="0"/>
          <p:nvPr/>
        </p:nvPicPr>
        <p:blipFill rotWithShape="1">
          <a:blip r:embed="rId2">
            <a:alphaModFix/>
          </a:blip>
          <a:srcRect b="0" l="0" r="0" t="0"/>
          <a:stretch/>
        </p:blipFill>
        <p:spPr>
          <a:xfrm>
            <a:off x="526700" y="5458867"/>
            <a:ext cx="6417867" cy="1283566"/>
          </a:xfrm>
          <a:prstGeom prst="rect">
            <a:avLst/>
          </a:prstGeom>
          <a:noFill/>
          <a:ln>
            <a:noFill/>
          </a:ln>
        </p:spPr>
      </p:pic>
      <p:pic>
        <p:nvPicPr>
          <p:cNvPr descr="strips_white.png" id="184" name="Google Shape;184;p21"/>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5" name="Google Shape;25;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31" name="Google Shape;31;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22"/>
          <p:cNvSpPr txBox="1"/>
          <p:nvPr>
            <p:ph type="title"/>
          </p:nvPr>
        </p:nvSpPr>
        <p:spPr>
          <a:xfrm>
            <a:off x="386433" y="2259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434343"/>
              </a:buClr>
              <a:buSzPts val="3700"/>
              <a:buFont typeface="Proxima Nova"/>
              <a:buNone/>
              <a:defRPr>
                <a:solidFill>
                  <a:srgbClr val="43434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87" name="Google Shape;187;p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188" name="Google Shape;188;p2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89" name="Google Shape;189;p22"/>
          <p:cNvCxnSpPr/>
          <p:nvPr/>
        </p:nvCxnSpPr>
        <p:spPr>
          <a:xfrm>
            <a:off x="331633" y="1131433"/>
            <a:ext cx="114705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90" name="Shape 190"/>
        <p:cNvGrpSpPr/>
        <p:nvPr/>
      </p:nvGrpSpPr>
      <p:grpSpPr>
        <a:xfrm>
          <a:off x="0" y="0"/>
          <a:ext cx="0" cy="0"/>
          <a:chOff x="0" y="0"/>
          <a:chExt cx="0" cy="0"/>
        </a:xfrm>
      </p:grpSpPr>
      <p:sp>
        <p:nvSpPr>
          <p:cNvPr id="191" name="Google Shape;191;p23"/>
          <p:cNvSpPr txBox="1"/>
          <p:nvPr>
            <p:ph type="title"/>
          </p:nvPr>
        </p:nvSpPr>
        <p:spPr>
          <a:xfrm>
            <a:off x="415600" y="1389100"/>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b="1" sz="4800">
                <a:latin typeface="Proxima Nova"/>
                <a:ea typeface="Proxima Nova"/>
                <a:cs typeface="Proxima Nova"/>
                <a:sym typeface="Proxima Nova"/>
              </a:defRPr>
            </a:lvl1pPr>
            <a:lvl2pPr lvl="1" rtl="0" algn="l">
              <a:lnSpc>
                <a:spcPct val="100000"/>
              </a:lnSpc>
              <a:spcBef>
                <a:spcPts val="0"/>
              </a:spcBef>
              <a:spcAft>
                <a:spcPts val="0"/>
              </a:spcAft>
              <a:buSzPts val="3700"/>
              <a:buNone/>
              <a:defRPr>
                <a:latin typeface="Proxima Nova"/>
                <a:ea typeface="Proxima Nova"/>
                <a:cs typeface="Proxima Nova"/>
                <a:sym typeface="Proxima Nova"/>
              </a:defRPr>
            </a:lvl2pPr>
            <a:lvl3pPr lvl="2" rtl="0" algn="l">
              <a:lnSpc>
                <a:spcPct val="100000"/>
              </a:lnSpc>
              <a:spcBef>
                <a:spcPts val="0"/>
              </a:spcBef>
              <a:spcAft>
                <a:spcPts val="0"/>
              </a:spcAft>
              <a:buSzPts val="3700"/>
              <a:buNone/>
              <a:defRPr>
                <a:latin typeface="Proxima Nova"/>
                <a:ea typeface="Proxima Nova"/>
                <a:cs typeface="Proxima Nova"/>
                <a:sym typeface="Proxima Nova"/>
              </a:defRPr>
            </a:lvl3pPr>
            <a:lvl4pPr lvl="3" rtl="0" algn="l">
              <a:lnSpc>
                <a:spcPct val="100000"/>
              </a:lnSpc>
              <a:spcBef>
                <a:spcPts val="0"/>
              </a:spcBef>
              <a:spcAft>
                <a:spcPts val="0"/>
              </a:spcAft>
              <a:buSzPts val="3700"/>
              <a:buNone/>
              <a:defRPr>
                <a:latin typeface="Proxima Nova"/>
                <a:ea typeface="Proxima Nova"/>
                <a:cs typeface="Proxima Nova"/>
                <a:sym typeface="Proxima Nova"/>
              </a:defRPr>
            </a:lvl4pPr>
            <a:lvl5pPr lvl="4" rtl="0" algn="l">
              <a:lnSpc>
                <a:spcPct val="100000"/>
              </a:lnSpc>
              <a:spcBef>
                <a:spcPts val="0"/>
              </a:spcBef>
              <a:spcAft>
                <a:spcPts val="0"/>
              </a:spcAft>
              <a:buSzPts val="3700"/>
              <a:buNone/>
              <a:defRPr>
                <a:latin typeface="Proxima Nova"/>
                <a:ea typeface="Proxima Nova"/>
                <a:cs typeface="Proxima Nova"/>
                <a:sym typeface="Proxima Nova"/>
              </a:defRPr>
            </a:lvl5pPr>
            <a:lvl6pPr lvl="5" rtl="0" algn="l">
              <a:lnSpc>
                <a:spcPct val="100000"/>
              </a:lnSpc>
              <a:spcBef>
                <a:spcPts val="0"/>
              </a:spcBef>
              <a:spcAft>
                <a:spcPts val="0"/>
              </a:spcAft>
              <a:buSzPts val="3700"/>
              <a:buNone/>
              <a:defRPr>
                <a:latin typeface="Proxima Nova"/>
                <a:ea typeface="Proxima Nova"/>
                <a:cs typeface="Proxima Nova"/>
                <a:sym typeface="Proxima Nova"/>
              </a:defRPr>
            </a:lvl6pPr>
            <a:lvl7pPr lvl="6" rtl="0" algn="l">
              <a:lnSpc>
                <a:spcPct val="100000"/>
              </a:lnSpc>
              <a:spcBef>
                <a:spcPts val="0"/>
              </a:spcBef>
              <a:spcAft>
                <a:spcPts val="0"/>
              </a:spcAft>
              <a:buSzPts val="3700"/>
              <a:buNone/>
              <a:defRPr>
                <a:latin typeface="Proxima Nova"/>
                <a:ea typeface="Proxima Nova"/>
                <a:cs typeface="Proxima Nova"/>
                <a:sym typeface="Proxima Nova"/>
              </a:defRPr>
            </a:lvl7pPr>
            <a:lvl8pPr lvl="7" rtl="0" algn="l">
              <a:lnSpc>
                <a:spcPct val="100000"/>
              </a:lnSpc>
              <a:spcBef>
                <a:spcPts val="0"/>
              </a:spcBef>
              <a:spcAft>
                <a:spcPts val="0"/>
              </a:spcAft>
              <a:buSzPts val="3700"/>
              <a:buNone/>
              <a:defRPr>
                <a:latin typeface="Proxima Nova"/>
                <a:ea typeface="Proxima Nova"/>
                <a:cs typeface="Proxima Nova"/>
                <a:sym typeface="Proxima Nova"/>
              </a:defRPr>
            </a:lvl8pPr>
            <a:lvl9pPr lvl="8" rtl="0" algn="l">
              <a:lnSpc>
                <a:spcPct val="100000"/>
              </a:lnSpc>
              <a:spcBef>
                <a:spcPts val="0"/>
              </a:spcBef>
              <a:spcAft>
                <a:spcPts val="0"/>
              </a:spcAft>
              <a:buSzPts val="3700"/>
              <a:buNone/>
              <a:defRPr>
                <a:latin typeface="Proxima Nova"/>
                <a:ea typeface="Proxima Nova"/>
                <a:cs typeface="Proxima Nova"/>
                <a:sym typeface="Proxima Nova"/>
              </a:defRPr>
            </a:lvl9pPr>
          </a:lstStyle>
          <a:p/>
        </p:txBody>
      </p:sp>
      <p:pic>
        <p:nvPicPr>
          <p:cNvPr descr="style3colormid.png" id="192" name="Google Shape;192;p23"/>
          <p:cNvPicPr preferRelativeResize="0"/>
          <p:nvPr/>
        </p:nvPicPr>
        <p:blipFill rotWithShape="1">
          <a:blip r:embed="rId2">
            <a:alphaModFix/>
          </a:blip>
          <a:srcRect b="0" l="0" r="0" t="0"/>
          <a:stretch/>
        </p:blipFill>
        <p:spPr>
          <a:xfrm>
            <a:off x="101600" y="5534167"/>
            <a:ext cx="6437368" cy="1287466"/>
          </a:xfrm>
          <a:prstGeom prst="rect">
            <a:avLst/>
          </a:prstGeom>
          <a:noFill/>
          <a:ln>
            <a:noFill/>
          </a:ln>
        </p:spPr>
      </p:pic>
      <p:sp>
        <p:nvSpPr>
          <p:cNvPr id="193" name="Google Shape;193;p23"/>
          <p:cNvSpPr txBox="1"/>
          <p:nvPr>
            <p:ph idx="2" type="title"/>
          </p:nvPr>
        </p:nvSpPr>
        <p:spPr>
          <a:xfrm>
            <a:off x="415600" y="2454667"/>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3200">
                <a:latin typeface="Proxima Nova"/>
                <a:ea typeface="Proxima Nova"/>
                <a:cs typeface="Proxima Nova"/>
                <a:sym typeface="Proxima Nova"/>
              </a:defRPr>
            </a:lvl1pPr>
            <a:lvl2pPr lvl="1" rtl="0" algn="l">
              <a:lnSpc>
                <a:spcPct val="100000"/>
              </a:lnSpc>
              <a:spcBef>
                <a:spcPts val="0"/>
              </a:spcBef>
              <a:spcAft>
                <a:spcPts val="0"/>
              </a:spcAft>
              <a:buSzPts val="3700"/>
              <a:buNone/>
              <a:defRPr sz="3200">
                <a:latin typeface="Proxima Nova"/>
                <a:ea typeface="Proxima Nova"/>
                <a:cs typeface="Proxima Nova"/>
                <a:sym typeface="Proxima Nova"/>
              </a:defRPr>
            </a:lvl2pPr>
            <a:lvl3pPr lvl="2" rtl="0" algn="l">
              <a:lnSpc>
                <a:spcPct val="100000"/>
              </a:lnSpc>
              <a:spcBef>
                <a:spcPts val="0"/>
              </a:spcBef>
              <a:spcAft>
                <a:spcPts val="0"/>
              </a:spcAft>
              <a:buSzPts val="3700"/>
              <a:buNone/>
              <a:defRPr sz="3200">
                <a:latin typeface="Proxima Nova"/>
                <a:ea typeface="Proxima Nova"/>
                <a:cs typeface="Proxima Nova"/>
                <a:sym typeface="Proxima Nova"/>
              </a:defRPr>
            </a:lvl3pPr>
            <a:lvl4pPr lvl="3" rtl="0" algn="l">
              <a:lnSpc>
                <a:spcPct val="100000"/>
              </a:lnSpc>
              <a:spcBef>
                <a:spcPts val="0"/>
              </a:spcBef>
              <a:spcAft>
                <a:spcPts val="0"/>
              </a:spcAft>
              <a:buSzPts val="3700"/>
              <a:buNone/>
              <a:defRPr sz="3200">
                <a:latin typeface="Proxima Nova"/>
                <a:ea typeface="Proxima Nova"/>
                <a:cs typeface="Proxima Nova"/>
                <a:sym typeface="Proxima Nova"/>
              </a:defRPr>
            </a:lvl4pPr>
            <a:lvl5pPr lvl="4" rtl="0" algn="l">
              <a:lnSpc>
                <a:spcPct val="100000"/>
              </a:lnSpc>
              <a:spcBef>
                <a:spcPts val="0"/>
              </a:spcBef>
              <a:spcAft>
                <a:spcPts val="0"/>
              </a:spcAft>
              <a:buSzPts val="3700"/>
              <a:buNone/>
              <a:defRPr sz="3200">
                <a:latin typeface="Proxima Nova"/>
                <a:ea typeface="Proxima Nova"/>
                <a:cs typeface="Proxima Nova"/>
                <a:sym typeface="Proxima Nova"/>
              </a:defRPr>
            </a:lvl5pPr>
            <a:lvl6pPr lvl="5" rtl="0" algn="l">
              <a:lnSpc>
                <a:spcPct val="100000"/>
              </a:lnSpc>
              <a:spcBef>
                <a:spcPts val="0"/>
              </a:spcBef>
              <a:spcAft>
                <a:spcPts val="0"/>
              </a:spcAft>
              <a:buSzPts val="3700"/>
              <a:buNone/>
              <a:defRPr sz="3200">
                <a:latin typeface="Proxima Nova"/>
                <a:ea typeface="Proxima Nova"/>
                <a:cs typeface="Proxima Nova"/>
                <a:sym typeface="Proxima Nova"/>
              </a:defRPr>
            </a:lvl6pPr>
            <a:lvl7pPr lvl="6" rtl="0" algn="l">
              <a:lnSpc>
                <a:spcPct val="100000"/>
              </a:lnSpc>
              <a:spcBef>
                <a:spcPts val="0"/>
              </a:spcBef>
              <a:spcAft>
                <a:spcPts val="0"/>
              </a:spcAft>
              <a:buSzPts val="3700"/>
              <a:buNone/>
              <a:defRPr sz="3200">
                <a:latin typeface="Proxima Nova"/>
                <a:ea typeface="Proxima Nova"/>
                <a:cs typeface="Proxima Nova"/>
                <a:sym typeface="Proxima Nova"/>
              </a:defRPr>
            </a:lvl7pPr>
            <a:lvl8pPr lvl="7" rtl="0" algn="l">
              <a:lnSpc>
                <a:spcPct val="100000"/>
              </a:lnSpc>
              <a:spcBef>
                <a:spcPts val="0"/>
              </a:spcBef>
              <a:spcAft>
                <a:spcPts val="0"/>
              </a:spcAft>
              <a:buSzPts val="3700"/>
              <a:buNone/>
              <a:defRPr sz="3200">
                <a:latin typeface="Proxima Nova"/>
                <a:ea typeface="Proxima Nova"/>
                <a:cs typeface="Proxima Nova"/>
                <a:sym typeface="Proxima Nova"/>
              </a:defRPr>
            </a:lvl8pPr>
            <a:lvl9pPr lvl="8" rtl="0" algn="l">
              <a:lnSpc>
                <a:spcPct val="100000"/>
              </a:lnSpc>
              <a:spcBef>
                <a:spcPts val="0"/>
              </a:spcBef>
              <a:spcAft>
                <a:spcPts val="0"/>
              </a:spcAft>
              <a:buSzPts val="3700"/>
              <a:buNone/>
              <a:defRPr sz="3200">
                <a:latin typeface="Proxima Nova"/>
                <a:ea typeface="Proxima Nova"/>
                <a:cs typeface="Proxima Nova"/>
                <a:sym typeface="Proxima Nova"/>
              </a:defRPr>
            </a:lvl9pPr>
          </a:lstStyle>
          <a:p/>
        </p:txBody>
      </p:sp>
      <p:cxnSp>
        <p:nvCxnSpPr>
          <p:cNvPr id="194" name="Google Shape;194;p23"/>
          <p:cNvCxnSpPr/>
          <p:nvPr/>
        </p:nvCxnSpPr>
        <p:spPr>
          <a:xfrm>
            <a:off x="507200" y="2399400"/>
            <a:ext cx="10572900" cy="58500"/>
          </a:xfrm>
          <a:prstGeom prst="straightConnector1">
            <a:avLst/>
          </a:prstGeom>
          <a:noFill/>
          <a:ln cap="flat" cmpd="sng" w="9525">
            <a:solidFill>
              <a:srgbClr val="3EADA7"/>
            </a:solidFill>
            <a:prstDash val="solid"/>
            <a:round/>
            <a:headEnd len="sm" w="sm" type="none"/>
            <a:tailEnd len="sm" w="sm" type="none"/>
          </a:ln>
        </p:spPr>
      </p:cxnSp>
      <p:pic>
        <p:nvPicPr>
          <p:cNvPr descr="strips_color.png" id="195" name="Google Shape;195;p23"/>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24"/>
          <p:cNvSpPr txBox="1"/>
          <p:nvPr>
            <p:ph type="title"/>
          </p:nvPr>
        </p:nvSpPr>
        <p:spPr>
          <a:xfrm>
            <a:off x="415600" y="27150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Font typeface="Proxima Nova"/>
              <a:buNone/>
              <a:defRPr sz="4800">
                <a:latin typeface="Proxima Nova"/>
                <a:ea typeface="Proxima Nova"/>
                <a:cs typeface="Proxima Nova"/>
                <a:sym typeface="Proxima Nova"/>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98" name="Google Shape;198;p2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25"/>
          <p:cNvSpPr txBox="1"/>
          <p:nvPr>
            <p:ph type="title"/>
          </p:nvPr>
        </p:nvSpPr>
        <p:spPr>
          <a:xfrm>
            <a:off x="415600" y="2885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Font typeface="Proxima Nova"/>
              <a:buNone/>
              <a:defRPr>
                <a:latin typeface="Proxima Nova"/>
                <a:ea typeface="Proxima Nova"/>
                <a:cs typeface="Proxima Nova"/>
                <a:sym typeface="Proxima Nova"/>
              </a:defRPr>
            </a:lvl1pPr>
            <a:lvl2pPr lvl="1"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2pPr>
            <a:lvl3pPr lvl="2"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3pPr>
            <a:lvl4pPr lvl="3"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4pPr>
            <a:lvl5pPr lvl="4"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5pPr>
            <a:lvl6pPr lvl="5"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6pPr>
            <a:lvl7pPr lvl="6"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7pPr>
            <a:lvl8pPr lvl="7"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8pPr>
            <a:lvl9pPr lvl="8"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9pPr>
          </a:lstStyle>
          <a:p/>
        </p:txBody>
      </p:sp>
      <p:sp>
        <p:nvSpPr>
          <p:cNvPr id="201" name="Google Shape;201;p2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2" name="Google Shape;202;p25"/>
          <p:cNvCxnSpPr/>
          <p:nvPr/>
        </p:nvCxnSpPr>
        <p:spPr>
          <a:xfrm flipH="1" rot="10800000">
            <a:off x="448667" y="1131433"/>
            <a:ext cx="11216700" cy="58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3" name="Shape 203"/>
        <p:cNvGrpSpPr/>
        <p:nvPr/>
      </p:nvGrpSpPr>
      <p:grpSpPr>
        <a:xfrm>
          <a:off x="0" y="0"/>
          <a:ext cx="0" cy="0"/>
          <a:chOff x="0" y="0"/>
          <a:chExt cx="0" cy="0"/>
        </a:xfrm>
      </p:grpSpPr>
      <p:sp>
        <p:nvSpPr>
          <p:cNvPr id="204" name="Google Shape;204;p26"/>
          <p:cNvSpPr txBox="1"/>
          <p:nvPr>
            <p:ph type="title"/>
          </p:nvPr>
        </p:nvSpPr>
        <p:spPr>
          <a:xfrm>
            <a:off x="415600" y="5376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Font typeface="Proxima Nova"/>
              <a:buNone/>
              <a:defRPr sz="3200">
                <a:latin typeface="Proxima Nova"/>
                <a:ea typeface="Proxima Nova"/>
                <a:cs typeface="Proxima Nova"/>
                <a:sym typeface="Proxima Nova"/>
              </a:defRPr>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05" name="Google Shape;205;p2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Font typeface="Proxima Nova"/>
              <a:buChar char="●"/>
              <a:defRPr sz="1600">
                <a:latin typeface="Proxima Nova"/>
                <a:ea typeface="Proxima Nova"/>
                <a:cs typeface="Proxima Nova"/>
                <a:sym typeface="Proxima Nova"/>
              </a:defRPr>
            </a:lvl1pPr>
            <a:lvl2pPr indent="-330200" lvl="1" marL="9144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2pPr>
            <a:lvl3pPr indent="-330200" lvl="2" marL="13716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3pPr>
            <a:lvl4pPr indent="-330200" lvl="3" marL="18288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4pPr>
            <a:lvl5pPr indent="-330200" lvl="4" marL="22860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5pPr>
            <a:lvl6pPr indent="-330200" lvl="5" marL="27432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6pPr>
            <a:lvl7pPr indent="-330200" lvl="6" marL="32004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7pPr>
            <a:lvl8pPr indent="-330200" lvl="7" marL="36576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8pPr>
            <a:lvl9pPr indent="-330200" lvl="8" marL="4114800" rtl="0" algn="l">
              <a:lnSpc>
                <a:spcPct val="115000"/>
              </a:lnSpc>
              <a:spcBef>
                <a:spcPts val="2100"/>
              </a:spcBef>
              <a:spcAft>
                <a:spcPts val="2100"/>
              </a:spcAft>
              <a:buSzPts val="1600"/>
              <a:buFont typeface="Proxima Nova"/>
              <a:buChar char="■"/>
              <a:defRPr sz="1600">
                <a:latin typeface="Proxima Nova"/>
                <a:ea typeface="Proxima Nova"/>
                <a:cs typeface="Proxima Nova"/>
                <a:sym typeface="Proxima Nova"/>
              </a:defRPr>
            </a:lvl9pPr>
          </a:lstStyle>
          <a:p/>
        </p:txBody>
      </p:sp>
      <p:sp>
        <p:nvSpPr>
          <p:cNvPr id="206" name="Google Shape;206;p2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7" name="Google Shape;207;p26"/>
          <p:cNvCxnSpPr/>
          <p:nvPr/>
        </p:nvCxnSpPr>
        <p:spPr>
          <a:xfrm>
            <a:off x="390133" y="1775167"/>
            <a:ext cx="3764700" cy="38700"/>
          </a:xfrm>
          <a:prstGeom prst="straightConnector1">
            <a:avLst/>
          </a:prstGeom>
          <a:noFill/>
          <a:ln cap="flat" cmpd="sng" w="9525">
            <a:solidFill>
              <a:srgbClr val="3EADA7"/>
            </a:solidFill>
            <a:prstDash val="solid"/>
            <a:round/>
            <a:headEnd len="sm" w="sm" type="none"/>
            <a:tailEnd len="sm" w="sm" type="none"/>
          </a:ln>
        </p:spPr>
      </p:cxnSp>
      <p:sp>
        <p:nvSpPr>
          <p:cNvPr id="208" name="Google Shape;208;p26"/>
          <p:cNvSpPr/>
          <p:nvPr/>
        </p:nvSpPr>
        <p:spPr>
          <a:xfrm>
            <a:off x="4252567" y="0"/>
            <a:ext cx="7939500" cy="68580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209" name="Shape 209"/>
        <p:cNvGrpSpPr/>
        <p:nvPr/>
      </p:nvGrpSpPr>
      <p:grpSpPr>
        <a:xfrm>
          <a:off x="0" y="0"/>
          <a:ext cx="0" cy="0"/>
          <a:chOff x="0" y="0"/>
          <a:chExt cx="0" cy="0"/>
        </a:xfrm>
      </p:grpSpPr>
      <p:sp>
        <p:nvSpPr>
          <p:cNvPr id="210" name="Google Shape;210;p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6400"/>
              <a:buFont typeface="Proxima Nova"/>
              <a:buNone/>
              <a:defRPr b="1" sz="6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2pPr>
            <a:lvl3pPr lvl="2"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3pPr>
            <a:lvl4pPr lvl="3"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4pPr>
            <a:lvl5pPr lvl="4"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5pPr>
            <a:lvl6pPr lvl="5"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6pPr>
            <a:lvl7pPr lvl="6"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7pPr>
            <a:lvl8pPr lvl="7"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8pPr>
            <a:lvl9pPr lvl="8"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9pPr>
          </a:lstStyle>
          <a:p/>
        </p:txBody>
      </p:sp>
      <p:sp>
        <p:nvSpPr>
          <p:cNvPr id="211" name="Google Shape;211;p2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212" name="Shape 212"/>
        <p:cNvGrpSpPr/>
        <p:nvPr/>
      </p:nvGrpSpPr>
      <p:grpSpPr>
        <a:xfrm>
          <a:off x="0" y="0"/>
          <a:ext cx="0" cy="0"/>
          <a:chOff x="0" y="0"/>
          <a:chExt cx="0" cy="0"/>
        </a:xfrm>
      </p:grpSpPr>
      <p:sp>
        <p:nvSpPr>
          <p:cNvPr id="213" name="Google Shape;213;p2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6400"/>
              <a:buFont typeface="Proxima Nova"/>
              <a:buNone/>
              <a:defRPr b="1" sz="6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2pPr>
            <a:lvl3pPr lvl="2"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3pPr>
            <a:lvl4pPr lvl="3"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4pPr>
            <a:lvl5pPr lvl="4"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5pPr>
            <a:lvl6pPr lvl="5"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6pPr>
            <a:lvl7pPr lvl="6"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7pPr>
            <a:lvl8pPr lvl="7"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8pPr>
            <a:lvl9pPr lvl="8"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9pPr>
          </a:lstStyle>
          <a:p/>
        </p:txBody>
      </p:sp>
      <p:sp>
        <p:nvSpPr>
          <p:cNvPr id="214" name="Google Shape;214;p28"/>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strips_white.png" id="215" name="Google Shape;215;p28"/>
          <p:cNvPicPr preferRelativeResize="0"/>
          <p:nvPr/>
        </p:nvPicPr>
        <p:blipFill rotWithShape="1">
          <a:blip r:embed="rId2">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2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8" name="Google Shape;218;p2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Font typeface="Proxima Nova"/>
              <a:buNone/>
              <a:defRPr sz="5600">
                <a:latin typeface="Proxima Nova"/>
                <a:ea typeface="Proxima Nova"/>
                <a:cs typeface="Proxima Nova"/>
                <a:sym typeface="Proxima Nova"/>
              </a:defRPr>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219" name="Google Shape;219;p2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221" name="Google Shape;221;p2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29"/>
          <p:cNvSpPr/>
          <p:nvPr/>
        </p:nvSpPr>
        <p:spPr>
          <a:xfrm>
            <a:off x="5910667" y="-167"/>
            <a:ext cx="312000" cy="6858000"/>
          </a:xfrm>
          <a:prstGeom prst="rect">
            <a:avLst/>
          </a:prstGeom>
          <a:solidFill>
            <a:srgbClr val="3EADA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cxnSp>
        <p:nvCxnSpPr>
          <p:cNvPr id="223" name="Google Shape;223;p29"/>
          <p:cNvCxnSpPr/>
          <p:nvPr/>
        </p:nvCxnSpPr>
        <p:spPr>
          <a:xfrm flipH="1" rot="10800000">
            <a:off x="2184800" y="3589333"/>
            <a:ext cx="1736100" cy="19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sp>
        <p:nvSpPr>
          <p:cNvPr id="225" name="Google Shape;225;p30"/>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226" name="Google Shape;226;p3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30"/>
          <p:cNvSpPr/>
          <p:nvPr/>
        </p:nvSpPr>
        <p:spPr>
          <a:xfrm>
            <a:off x="-97533" y="6742433"/>
            <a:ext cx="12351900" cy="1152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28" name="Shape 228"/>
        <p:cNvGrpSpPr/>
        <p:nvPr/>
      </p:nvGrpSpPr>
      <p:grpSpPr>
        <a:xfrm>
          <a:off x="0" y="0"/>
          <a:ext cx="0" cy="0"/>
          <a:chOff x="0" y="0"/>
          <a:chExt cx="0" cy="0"/>
        </a:xfrm>
      </p:grpSpPr>
      <p:sp>
        <p:nvSpPr>
          <p:cNvPr id="229" name="Google Shape;229;p31"/>
          <p:cNvSpPr/>
          <p:nvPr/>
        </p:nvSpPr>
        <p:spPr>
          <a:xfrm>
            <a:off x="0" y="5188900"/>
            <a:ext cx="12192000" cy="1669200"/>
          </a:xfrm>
          <a:prstGeom prst="rect">
            <a:avLst/>
          </a:prstGeom>
          <a:solidFill>
            <a:srgbClr val="3EADA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0" name="Google Shape;230;p3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Clr>
                <a:srgbClr val="F3F3F3"/>
              </a:buClr>
              <a:buSzPts val="2400"/>
              <a:buNone/>
              <a:defRPr>
                <a:solidFill>
                  <a:srgbClr val="F3F3F3"/>
                </a:solidFill>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231" name="Google Shape;231;p3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4" name="Google Shape;34;p4"/>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4"/>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4"/>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4"/>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2" name="Google Shape;42;p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3" name="Google Shape;43;p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3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ctr">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234" name="Google Shape;234;p3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5" name="Google Shape;235;p32"/>
          <p:cNvSpPr/>
          <p:nvPr/>
        </p:nvSpPr>
        <p:spPr>
          <a:xfrm>
            <a:off x="133" y="0"/>
            <a:ext cx="12192000" cy="1167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6" name="Google Shape;236;p32"/>
          <p:cNvSpPr txBox="1"/>
          <p:nvPr/>
        </p:nvSpPr>
        <p:spPr>
          <a:xfrm>
            <a:off x="1541067" y="1463033"/>
            <a:ext cx="9032100" cy="2739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0"/>
              <a:buFont typeface="Arial"/>
              <a:buNone/>
            </a:pPr>
            <a:r>
              <a:rPr b="1" i="0" lang="en-US" sz="16000" u="none" cap="none" strike="noStrike">
                <a:solidFill>
                  <a:srgbClr val="000000"/>
                </a:solidFill>
                <a:latin typeface="Oi"/>
                <a:ea typeface="Oi"/>
                <a:cs typeface="Oi"/>
                <a:sym typeface="Oi"/>
              </a:rPr>
              <a:t>xx%</a:t>
            </a:r>
            <a:endParaRPr b="1" i="0" sz="16000" u="none" cap="none" strike="noStrike">
              <a:solidFill>
                <a:srgbClr val="000000"/>
              </a:solidFill>
              <a:latin typeface="Oi"/>
              <a:ea typeface="Oi"/>
              <a:cs typeface="Oi"/>
              <a:sym typeface="O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9" name="Google Shape;239;p33"/>
          <p:cNvPicPr preferRelativeResize="0"/>
          <p:nvPr/>
        </p:nvPicPr>
        <p:blipFill rotWithShape="1">
          <a:blip r:embed="rId2">
            <a:alphaModFix/>
          </a:blip>
          <a:srcRect b="0" l="0" r="0" t="0"/>
          <a:stretch/>
        </p:blipFill>
        <p:spPr>
          <a:xfrm>
            <a:off x="6673933" y="1268000"/>
            <a:ext cx="4948699" cy="3711534"/>
          </a:xfrm>
          <a:prstGeom prst="rect">
            <a:avLst/>
          </a:prstGeom>
          <a:noFill/>
          <a:ln>
            <a:noFill/>
          </a:ln>
        </p:spPr>
      </p:pic>
      <p:cxnSp>
        <p:nvCxnSpPr>
          <p:cNvPr id="240" name="Google Shape;240;p33"/>
          <p:cNvCxnSpPr/>
          <p:nvPr/>
        </p:nvCxnSpPr>
        <p:spPr>
          <a:xfrm>
            <a:off x="6235000" y="515300"/>
            <a:ext cx="0" cy="5715600"/>
          </a:xfrm>
          <a:prstGeom prst="straightConnector1">
            <a:avLst/>
          </a:prstGeom>
          <a:noFill/>
          <a:ln cap="flat" cmpd="sng" w="9525">
            <a:solidFill>
              <a:srgbClr val="3EADA7"/>
            </a:solidFill>
            <a:prstDash val="solid"/>
            <a:round/>
            <a:headEnd len="sm" w="sm" type="none"/>
            <a:tailEnd len="sm" w="sm" type="none"/>
          </a:ln>
        </p:spPr>
      </p:cxnSp>
      <p:sp>
        <p:nvSpPr>
          <p:cNvPr id="241" name="Google Shape;241;p33"/>
          <p:cNvSpPr txBox="1"/>
          <p:nvPr>
            <p:ph type="title"/>
          </p:nvPr>
        </p:nvSpPr>
        <p:spPr>
          <a:xfrm>
            <a:off x="877833" y="1853200"/>
            <a:ext cx="4564800" cy="6912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242" name="Google Shape;242;p33"/>
          <p:cNvSpPr txBox="1"/>
          <p:nvPr>
            <p:ph idx="1" type="subTitle"/>
          </p:nvPr>
        </p:nvSpPr>
        <p:spPr>
          <a:xfrm>
            <a:off x="877900" y="3433267"/>
            <a:ext cx="4564800" cy="2379900"/>
          </a:xfrm>
          <a:prstGeom prst="rect">
            <a:avLst/>
          </a:prstGeom>
          <a:noFill/>
          <a:ln>
            <a:noFill/>
          </a:ln>
        </p:spPr>
        <p:txBody>
          <a:bodyPr anchorCtr="0" anchor="t" bIns="121900" lIns="121900" spcFirstLastPara="1" rIns="121900" wrap="square" tIns="121900">
            <a:noAutofit/>
          </a:bodyPr>
          <a:lstStyle>
            <a:lvl1pPr lvl="0" rtl="0" algn="l">
              <a:lnSpc>
                <a:spcPct val="115000"/>
              </a:lnSpc>
              <a:spcBef>
                <a:spcPts val="0"/>
              </a:spcBef>
              <a:spcAft>
                <a:spcPts val="0"/>
              </a:spcAft>
              <a:buSzPts val="2400"/>
              <a:buNone/>
              <a:defRPr/>
            </a:lvl1pPr>
            <a:lvl2pPr lvl="1" rtl="0" algn="l">
              <a:lnSpc>
                <a:spcPct val="115000"/>
              </a:lnSpc>
              <a:spcBef>
                <a:spcPts val="2100"/>
              </a:spcBef>
              <a:spcAft>
                <a:spcPts val="0"/>
              </a:spcAft>
              <a:buSzPts val="1900"/>
              <a:buNone/>
              <a:defRPr/>
            </a:lvl2pPr>
            <a:lvl3pPr lvl="2" rtl="0" algn="l">
              <a:lnSpc>
                <a:spcPct val="115000"/>
              </a:lnSpc>
              <a:spcBef>
                <a:spcPts val="2100"/>
              </a:spcBef>
              <a:spcAft>
                <a:spcPts val="0"/>
              </a:spcAft>
              <a:buSzPts val="1900"/>
              <a:buNone/>
              <a:defRPr/>
            </a:lvl3pPr>
            <a:lvl4pPr lvl="3" rtl="0" algn="l">
              <a:lnSpc>
                <a:spcPct val="115000"/>
              </a:lnSpc>
              <a:spcBef>
                <a:spcPts val="2100"/>
              </a:spcBef>
              <a:spcAft>
                <a:spcPts val="0"/>
              </a:spcAft>
              <a:buSzPts val="1900"/>
              <a:buNone/>
              <a:defRPr/>
            </a:lvl4pPr>
            <a:lvl5pPr lvl="4" rtl="0" algn="l">
              <a:lnSpc>
                <a:spcPct val="115000"/>
              </a:lnSpc>
              <a:spcBef>
                <a:spcPts val="2100"/>
              </a:spcBef>
              <a:spcAft>
                <a:spcPts val="0"/>
              </a:spcAft>
              <a:buSzPts val="1900"/>
              <a:buNone/>
              <a:defRPr/>
            </a:lvl5pPr>
            <a:lvl6pPr lvl="5" rtl="0" algn="l">
              <a:lnSpc>
                <a:spcPct val="115000"/>
              </a:lnSpc>
              <a:spcBef>
                <a:spcPts val="2100"/>
              </a:spcBef>
              <a:spcAft>
                <a:spcPts val="0"/>
              </a:spcAft>
              <a:buSzPts val="1900"/>
              <a:buNone/>
              <a:defRPr/>
            </a:lvl6pPr>
            <a:lvl7pPr lvl="6" rtl="0" algn="l">
              <a:lnSpc>
                <a:spcPct val="115000"/>
              </a:lnSpc>
              <a:spcBef>
                <a:spcPts val="2100"/>
              </a:spcBef>
              <a:spcAft>
                <a:spcPts val="0"/>
              </a:spcAft>
              <a:buSzPts val="1900"/>
              <a:buNone/>
              <a:defRPr/>
            </a:lvl7pPr>
            <a:lvl8pPr lvl="7" rtl="0" algn="l">
              <a:lnSpc>
                <a:spcPct val="115000"/>
              </a:lnSpc>
              <a:spcBef>
                <a:spcPts val="2100"/>
              </a:spcBef>
              <a:spcAft>
                <a:spcPts val="0"/>
              </a:spcAft>
              <a:buSzPts val="1900"/>
              <a:buNone/>
              <a:defRPr/>
            </a:lvl8pPr>
            <a:lvl9pPr lvl="8" rtl="0" algn="l">
              <a:lnSpc>
                <a:spcPct val="115000"/>
              </a:lnSpc>
              <a:spcBef>
                <a:spcPts val="2100"/>
              </a:spcBef>
              <a:spcAft>
                <a:spcPts val="210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pic>
        <p:nvPicPr>
          <p:cNvPr id="45" name="Google Shape;45;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6" name="Google Shape;46;p5"/>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3" name="Google Shape;53;p6"/>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6"/>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9" name="Google Shape;59;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0" name="Google Shape;60;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1" name="Shape 61"/>
        <p:cNvGrpSpPr/>
        <p:nvPr/>
      </p:nvGrpSpPr>
      <p:grpSpPr>
        <a:xfrm>
          <a:off x="0" y="0"/>
          <a:ext cx="0" cy="0"/>
          <a:chOff x="0" y="0"/>
          <a:chExt cx="0" cy="0"/>
        </a:xfrm>
      </p:grpSpPr>
      <p:pic>
        <p:nvPicPr>
          <p:cNvPr id="62" name="Google Shape;62;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63" name="Google Shape;6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 name="Google Shape;67;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8" name="Google Shape;68;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pic>
        <p:nvPicPr>
          <p:cNvPr id="74" name="Google Shape;74;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5" name="Google Shape;75;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2" name="Google Shape;82;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pic>
        <p:nvPicPr>
          <p:cNvPr id="84" name="Google Shape;84;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5" name="Google Shape;85;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
          <p:cNvSpPr/>
          <p:nvPr>
            <p:ph idx="2" type="pic"/>
          </p:nvPr>
        </p:nvSpPr>
        <p:spPr>
          <a:xfrm>
            <a:off x="5181600" y="990600"/>
            <a:ext cx="6172200" cy="4876800"/>
          </a:xfrm>
          <a:prstGeom prst="rect">
            <a:avLst/>
          </a:prstGeom>
          <a:noFill/>
          <a:ln>
            <a:noFill/>
          </a:ln>
        </p:spPr>
      </p:sp>
      <p:sp>
        <p:nvSpPr>
          <p:cNvPr id="87" name="Google Shape;87;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1" name="Google Shape;91;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92" name="Google Shape;92;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4" name="Shape 174"/>
        <p:cNvGrpSpPr/>
        <p:nvPr/>
      </p:nvGrpSpPr>
      <p:grpSpPr>
        <a:xfrm>
          <a:off x="0" y="0"/>
          <a:ext cx="0" cy="0"/>
          <a:chOff x="0" y="0"/>
          <a:chExt cx="0" cy="0"/>
        </a:xfrm>
      </p:grpSpPr>
      <p:sp>
        <p:nvSpPr>
          <p:cNvPr id="175" name="Google Shape;175;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176" name="Google Shape;176;p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Proxima Nova"/>
              <a:buChar char="●"/>
              <a:defRPr b="0" i="0" sz="2400" u="none" cap="none" strike="noStrike">
                <a:solidFill>
                  <a:schemeClr val="dk2"/>
                </a:solidFill>
                <a:latin typeface="Proxima Nova"/>
                <a:ea typeface="Proxima Nova"/>
                <a:cs typeface="Proxima Nova"/>
                <a:sym typeface="Proxima Nova"/>
              </a:defRPr>
            </a:lvl1pPr>
            <a:lvl2pPr indent="-349250" lvl="1" marL="9144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2pPr>
            <a:lvl3pPr indent="-349250" lvl="2" marL="13716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3pPr>
            <a:lvl4pPr indent="-349250" lvl="3" marL="18288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4pPr>
            <a:lvl5pPr indent="-349250" lvl="4" marL="22860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5pPr>
            <a:lvl6pPr indent="-349250" lvl="5" marL="27432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6pPr>
            <a:lvl7pPr indent="-349250" lvl="6" marL="32004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7pPr>
            <a:lvl8pPr indent="-349250" lvl="7" marL="36576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8pPr>
            <a:lvl9pPr indent="-349250" lvl="8" marL="4114800" marR="0" rtl="0" algn="l">
              <a:lnSpc>
                <a:spcPct val="115000"/>
              </a:lnSpc>
              <a:spcBef>
                <a:spcPts val="2100"/>
              </a:spcBef>
              <a:spcAft>
                <a:spcPts val="210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9pPr>
          </a:lstStyle>
          <a:p/>
        </p:txBody>
      </p:sp>
      <p:sp>
        <p:nvSpPr>
          <p:cNvPr id="177" name="Google Shape;177;p2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l.acm.org/doi/10.1145/1060745.106075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15600" y="-88375"/>
            <a:ext cx="11776500" cy="22191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SzPts val="5400"/>
              <a:buNone/>
            </a:pPr>
            <a:r>
              <a:rPr lang="en-US" sz="5000">
                <a:latin typeface="Quattrocento Sans"/>
                <a:ea typeface="Quattrocento Sans"/>
                <a:cs typeface="Quattrocento Sans"/>
                <a:sym typeface="Quattrocento Sans"/>
              </a:rPr>
              <a:t>Introducing Diversification </a:t>
            </a:r>
            <a:endParaRPr sz="50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lt1"/>
              </a:buClr>
              <a:buSzPts val="5400"/>
              <a:buFont typeface="Quattrocento Sans"/>
              <a:buNone/>
            </a:pPr>
            <a:r>
              <a:rPr lang="en-US" sz="5000">
                <a:latin typeface="Quattrocento Sans"/>
                <a:ea typeface="Quattrocento Sans"/>
                <a:cs typeface="Quattrocento Sans"/>
                <a:sym typeface="Quattrocento Sans"/>
              </a:rPr>
              <a:t>in News Recommendation Systems</a:t>
            </a:r>
            <a:endParaRPr sz="4300"/>
          </a:p>
        </p:txBody>
      </p:sp>
      <p:sp>
        <p:nvSpPr>
          <p:cNvPr id="248" name="Google Shape;248;p34"/>
          <p:cNvSpPr txBox="1"/>
          <p:nvPr/>
        </p:nvSpPr>
        <p:spPr>
          <a:xfrm>
            <a:off x="415600" y="3242574"/>
            <a:ext cx="5536800" cy="3549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400" u="sng">
                <a:solidFill>
                  <a:schemeClr val="dk1"/>
                </a:solidFill>
                <a:latin typeface="Proxima Nova"/>
                <a:ea typeface="Proxima Nova"/>
                <a:cs typeface="Proxima Nova"/>
                <a:sym typeface="Proxima Nova"/>
              </a:rPr>
              <a:t>Group</a:t>
            </a:r>
            <a:r>
              <a:rPr b="1" lang="en-US" sz="2400" u="sng">
                <a:solidFill>
                  <a:schemeClr val="dk1"/>
                </a:solidFill>
                <a:latin typeface="Proxima Nova"/>
                <a:ea typeface="Proxima Nova"/>
                <a:cs typeface="Proxima Nova"/>
                <a:sym typeface="Proxima Nova"/>
              </a:rPr>
              <a:t> No</a:t>
            </a:r>
            <a:r>
              <a:rPr b="1" lang="en-US" sz="2400" u="sng">
                <a:solidFill>
                  <a:schemeClr val="dk1"/>
                </a:solidFill>
                <a:latin typeface="Proxima Nova"/>
                <a:ea typeface="Proxima Nova"/>
                <a:cs typeface="Proxima Nova"/>
                <a:sym typeface="Proxima Nova"/>
              </a:rPr>
              <a:t>.</a:t>
            </a:r>
            <a:r>
              <a:rPr lang="en-US" sz="2400">
                <a:solidFill>
                  <a:schemeClr val="dk1"/>
                </a:solidFill>
                <a:latin typeface="Proxima Nova Semibold"/>
                <a:ea typeface="Proxima Nova Semibold"/>
                <a:cs typeface="Proxima Nova Semibold"/>
                <a:sym typeface="Proxima Nova Semibold"/>
              </a:rPr>
              <a:t> </a:t>
            </a:r>
            <a:r>
              <a:rPr lang="en-US" sz="2500">
                <a:solidFill>
                  <a:schemeClr val="dk1"/>
                </a:solidFill>
                <a:latin typeface="Proxima Nova Semibold"/>
                <a:ea typeface="Proxima Nova Semibold"/>
                <a:cs typeface="Proxima Nova Semibold"/>
                <a:sym typeface="Proxima Nova Semibold"/>
              </a:rPr>
              <a:t>49</a:t>
            </a:r>
            <a:endParaRPr sz="25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Samiksha Garg (MT21074)</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Debnath Kundu (MT22026)</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Shambhavi Pathak (MT22067)</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Snehal Buldeo (MT22074)</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None/>
            </a:pPr>
            <a:r>
              <a:t/>
            </a:r>
            <a:endParaRPr sz="2400">
              <a:solidFill>
                <a:schemeClr val="dk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24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19" name="Google Shape;319;p43"/>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0"/>
              </a:spcAft>
              <a:buNone/>
            </a:pPr>
            <a:r>
              <a:rPr lang="en-US"/>
              <a:t> SSS</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ctr">
              <a:spcBef>
                <a:spcPts val="1000"/>
              </a:spcBef>
              <a:spcAft>
                <a:spcPts val="0"/>
              </a:spcAft>
              <a:buNone/>
            </a:pPr>
            <a:r>
              <a:rPr b="1" lang="en-US"/>
              <a:t>Subjectivity &amp; Polarity score comparison</a:t>
            </a:r>
            <a:endParaRPr b="1"/>
          </a:p>
        </p:txBody>
      </p:sp>
      <p:pic>
        <p:nvPicPr>
          <p:cNvPr id="320" name="Google Shape;320;p43"/>
          <p:cNvPicPr preferRelativeResize="0"/>
          <p:nvPr/>
        </p:nvPicPr>
        <p:blipFill>
          <a:blip r:embed="rId3">
            <a:alphaModFix/>
          </a:blip>
          <a:stretch>
            <a:fillRect/>
          </a:stretch>
        </p:blipFill>
        <p:spPr>
          <a:xfrm>
            <a:off x="465125" y="1381175"/>
            <a:ext cx="5505450" cy="4371692"/>
          </a:xfrm>
          <a:prstGeom prst="rect">
            <a:avLst/>
          </a:prstGeom>
          <a:noFill/>
          <a:ln>
            <a:noFill/>
          </a:ln>
        </p:spPr>
      </p:pic>
      <p:pic>
        <p:nvPicPr>
          <p:cNvPr id="321" name="Google Shape;321;p43"/>
          <p:cNvPicPr preferRelativeResize="0"/>
          <p:nvPr/>
        </p:nvPicPr>
        <p:blipFill>
          <a:blip r:embed="rId4">
            <a:alphaModFix/>
          </a:blip>
          <a:stretch>
            <a:fillRect/>
          </a:stretch>
        </p:blipFill>
        <p:spPr>
          <a:xfrm>
            <a:off x="5970575" y="1337600"/>
            <a:ext cx="5664225" cy="445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28" name="Google Shape;328;p4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Achieved diversification of recommended news articles based on features extracted from the article text.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Diversification threshold has a considerable impact on the diversity score of diversified lists.</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a:t>
            </a:r>
            <a:endParaRPr/>
          </a:p>
        </p:txBody>
      </p:sp>
      <p:sp>
        <p:nvSpPr>
          <p:cNvPr id="335" name="Google Shape;335;p45"/>
          <p:cNvSpPr txBox="1"/>
          <p:nvPr>
            <p:ph idx="1" type="body"/>
          </p:nvPr>
        </p:nvSpPr>
        <p:spPr>
          <a:xfrm>
            <a:off x="838202" y="1191957"/>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en-US"/>
              <a:t>Debnath Kundu (MT22026)</a:t>
            </a:r>
            <a:r>
              <a:rPr lang="en-US"/>
              <a:t> - Research, News article extraction(web scraping),  Sentiment Analysis (polarity and subjectivity)</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Shambhavi Pathak </a:t>
            </a:r>
            <a:r>
              <a:rPr b="1" lang="en-US"/>
              <a:t>(MT22067)</a:t>
            </a:r>
            <a:r>
              <a:rPr lang="en-US"/>
              <a:t> - Research, Dataset generation (using InShorts API), Report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Samiksha Garg (MT21074)</a:t>
            </a:r>
            <a:r>
              <a:rPr lang="en-US"/>
              <a:t> - UI development, Integration, Deployment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Snehal Buldeo (MT22074)</a:t>
            </a:r>
            <a:r>
              <a:rPr lang="en-US"/>
              <a:t> - Research, LDA (Topic extraction), Diversification of recommendations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39285"/>
              <a:buFont typeface="Arial"/>
              <a:buNone/>
            </a:pPr>
            <a:r>
              <a:rPr b="1" lang="en-US"/>
              <a:t>Sakshi Sinha (MT22121) (</a:t>
            </a:r>
            <a:r>
              <a:rPr lang="en-US"/>
              <a:t>till midsem) - Research, Literature Review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ADA7"/>
              </a:buClr>
              <a:buSzPts val="4400"/>
              <a:buFont typeface="Quattrocento Sans"/>
              <a:buNone/>
            </a:pPr>
            <a:r>
              <a:rPr lang="en-US"/>
              <a:t>References</a:t>
            </a:r>
            <a:endParaRPr/>
          </a:p>
        </p:txBody>
      </p:sp>
      <p:sp>
        <p:nvSpPr>
          <p:cNvPr id="341" name="Google Shape;341;p46"/>
          <p:cNvSpPr txBox="1"/>
          <p:nvPr>
            <p:ph idx="1" type="body"/>
          </p:nvPr>
        </p:nvSpPr>
        <p:spPr>
          <a:xfrm>
            <a:off x="845125" y="1381175"/>
            <a:ext cx="10515600" cy="5005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500">
                <a:latin typeface="Arial"/>
                <a:ea typeface="Arial"/>
                <a:cs typeface="Arial"/>
                <a:sym typeface="Arial"/>
              </a:rPr>
              <a:t>[1] C.-N. Ziegler, S. M. McNee, J. A. Konstan, and G. Lausen, “Improving recommendation lists through topic diversification,” in Proceedings of the 14th international conference on World Wide Web  - WWW ’05, Chiba, Japan: ACM Press, 2005, p. 22. doi: 10.1145/1060745.1060754.</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[2] S. Raza and C. Ding, “News recommender system: a review of recent progress, challenges, and opportunities,” Artif Intell Rev, vol. 55, no. 1, pp. 749–800, Jan. 2022, doi: 10.1007/s10462-021-10043-x.</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[3] C. Yu, L. V. S. Lakshmanan, and S. Amer-Yahia, “Recommendation Diversification Using Explanations,” in 2009 IEEE 25th International Conference on Data Engineering, Shanghai, China: IEEE, Mar. 2009, pp. 1299–1302. doi: 10.1109/ICDE.2009.225.</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[4] </a:t>
            </a:r>
            <a:r>
              <a:rPr lang="en-US" sz="1500">
                <a:latin typeface="Arial"/>
                <a:ea typeface="Arial"/>
                <a:cs typeface="Arial"/>
                <a:sym typeface="Arial"/>
              </a:rPr>
              <a:t>Kunaver M, Porl T (2017) Diversity in recommender systems a survey. Know-Based Syst 123:154–162</a:t>
            </a:r>
            <a:endParaRPr sz="1500">
              <a:latin typeface="Arial"/>
              <a:ea typeface="Arial"/>
              <a:cs typeface="Arial"/>
              <a:sym typeface="Arial"/>
            </a:endParaRPr>
          </a:p>
          <a:p>
            <a:pPr indent="0" lvl="0" marL="457200" rtl="0" algn="l">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p>
        </p:txBody>
      </p:sp>
      <p:sp>
        <p:nvSpPr>
          <p:cNvPr id="342" name="Google Shape;342;p46"/>
          <p:cNvSpPr txBox="1"/>
          <p:nvPr/>
        </p:nvSpPr>
        <p:spPr>
          <a:xfrm>
            <a:off x="398025"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Thank You!</a:t>
            </a:r>
            <a:endParaRPr/>
          </a:p>
          <a:p>
            <a:pPr indent="0" lvl="0" marL="0" rtl="0" algn="r">
              <a:spcBef>
                <a:spcPts val="0"/>
              </a:spcBef>
              <a:spcAft>
                <a:spcPts val="0"/>
              </a:spcAft>
              <a:buNone/>
            </a:pPr>
            <a:r>
              <a:rPr lang="en-US"/>
              <a:t>Questions?</a:t>
            </a:r>
            <a:endParaRPr/>
          </a:p>
        </p:txBody>
      </p:sp>
      <p:sp>
        <p:nvSpPr>
          <p:cNvPr id="349" name="Google Shape;349;p47"/>
          <p:cNvSpPr txBox="1"/>
          <p:nvPr>
            <p:ph idx="1" type="subTitle"/>
          </p:nvPr>
        </p:nvSpPr>
        <p:spPr>
          <a:xfrm>
            <a:off x="5486400" y="3240578"/>
            <a:ext cx="5791200" cy="20427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Clr>
                <a:srgbClr val="E9F7F6"/>
              </a:buClr>
              <a:buSzPts val="2400"/>
              <a:buFont typeface="Arial"/>
              <a:buNone/>
            </a:pPr>
            <a:r>
              <a:rPr b="1" lang="en-US"/>
              <a:t>Group No. 49</a:t>
            </a:r>
            <a:endParaRPr b="1"/>
          </a:p>
          <a:p>
            <a:pPr indent="0" lvl="0" marL="0" rtl="0" algn="r">
              <a:spcBef>
                <a:spcPts val="0"/>
              </a:spcBef>
              <a:spcAft>
                <a:spcPts val="0"/>
              </a:spcAft>
              <a:buClr>
                <a:srgbClr val="E9F7F6"/>
              </a:buClr>
              <a:buSzPts val="2400"/>
              <a:buFont typeface="Arial"/>
              <a:buNone/>
            </a:pPr>
            <a:r>
              <a:rPr lang="en-US"/>
              <a:t>Samiksha Garg (MT21074)</a:t>
            </a:r>
            <a:endParaRPr/>
          </a:p>
          <a:p>
            <a:pPr indent="0" lvl="0" marL="0" rtl="0" algn="r">
              <a:spcBef>
                <a:spcPts val="0"/>
              </a:spcBef>
              <a:spcAft>
                <a:spcPts val="0"/>
              </a:spcAft>
              <a:buClr>
                <a:srgbClr val="E9F7F6"/>
              </a:buClr>
              <a:buSzPts val="2400"/>
              <a:buFont typeface="Arial"/>
              <a:buNone/>
            </a:pPr>
            <a:r>
              <a:rPr lang="en-US"/>
              <a:t>Debnath Kundu (MT22026)</a:t>
            </a:r>
            <a:endParaRPr/>
          </a:p>
          <a:p>
            <a:pPr indent="0" lvl="0" marL="0" rtl="0" algn="r">
              <a:spcBef>
                <a:spcPts val="0"/>
              </a:spcBef>
              <a:spcAft>
                <a:spcPts val="0"/>
              </a:spcAft>
              <a:buClr>
                <a:srgbClr val="E9F7F6"/>
              </a:buClr>
              <a:buSzPts val="2400"/>
              <a:buFont typeface="Arial"/>
              <a:buNone/>
            </a:pPr>
            <a:r>
              <a:rPr lang="en-US"/>
              <a:t>Shambhavi Pathak (MT22067)</a:t>
            </a:r>
            <a:endParaRPr/>
          </a:p>
          <a:p>
            <a:pPr indent="0" lvl="0" marL="0" rtl="0" algn="r">
              <a:spcBef>
                <a:spcPts val="0"/>
              </a:spcBef>
              <a:spcAft>
                <a:spcPts val="0"/>
              </a:spcAft>
              <a:buClr>
                <a:srgbClr val="E9F7F6"/>
              </a:buClr>
              <a:buSzPts val="2400"/>
              <a:buFont typeface="Arial"/>
              <a:buNone/>
            </a:pPr>
            <a:r>
              <a:rPr lang="en-US"/>
              <a:t>Snehal Buldeo (MT22074)</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ADA7"/>
              </a:buClr>
              <a:buSzPts val="4400"/>
              <a:buFont typeface="Quattrocento Sans"/>
              <a:buNone/>
            </a:pPr>
            <a:r>
              <a:rPr lang="en-US"/>
              <a:t>Introduction</a:t>
            </a:r>
            <a:endParaRPr/>
          </a:p>
        </p:txBody>
      </p:sp>
      <p:sp>
        <p:nvSpPr>
          <p:cNvPr id="254" name="Google Shape;254;p35"/>
          <p:cNvSpPr txBox="1"/>
          <p:nvPr>
            <p:ph idx="1" type="body"/>
          </p:nvPr>
        </p:nvSpPr>
        <p:spPr>
          <a:xfrm>
            <a:off x="845125" y="1381175"/>
            <a:ext cx="10375800" cy="1432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1600"/>
              </a:spcAft>
              <a:buNone/>
            </a:pPr>
            <a:r>
              <a:rPr lang="en-US" sz="2600">
                <a:solidFill>
                  <a:srgbClr val="595959"/>
                </a:solidFill>
                <a:latin typeface="Proxima Nova"/>
                <a:ea typeface="Proxima Nova"/>
                <a:cs typeface="Proxima Nova"/>
                <a:sym typeface="Proxima Nova"/>
              </a:rPr>
              <a:t>Introducing content diversification in news recommendations of a user to avoid over-personalisation of news feed. </a:t>
            </a:r>
            <a:endParaRPr sz="2600">
              <a:solidFill>
                <a:srgbClr val="595959"/>
              </a:solidFill>
              <a:latin typeface="Proxima Nova"/>
              <a:ea typeface="Proxima Nova"/>
              <a:cs typeface="Proxima Nova"/>
              <a:sym typeface="Proxima Nova"/>
            </a:endParaRPr>
          </a:p>
        </p:txBody>
      </p:sp>
      <p:pic>
        <p:nvPicPr>
          <p:cNvPr id="255" name="Google Shape;255;p35"/>
          <p:cNvPicPr preferRelativeResize="0"/>
          <p:nvPr/>
        </p:nvPicPr>
        <p:blipFill>
          <a:blip r:embed="rId3">
            <a:alphaModFix/>
          </a:blip>
          <a:stretch>
            <a:fillRect/>
          </a:stretch>
        </p:blipFill>
        <p:spPr>
          <a:xfrm>
            <a:off x="1935288" y="2510375"/>
            <a:ext cx="8321425" cy="3928476"/>
          </a:xfrm>
          <a:prstGeom prst="rect">
            <a:avLst/>
          </a:prstGeom>
          <a:noFill/>
          <a:ln>
            <a:noFill/>
          </a:ln>
        </p:spPr>
      </p:pic>
      <p:sp>
        <p:nvSpPr>
          <p:cNvPr id="256" name="Google Shape;256;p35"/>
          <p:cNvSpPr txBox="1"/>
          <p:nvPr/>
        </p:nvSpPr>
        <p:spPr>
          <a:xfrm>
            <a:off x="416650"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
        <p:nvSpPr>
          <p:cNvPr id="257" name="Google Shape;257;p35"/>
          <p:cNvSpPr txBox="1"/>
          <p:nvPr/>
        </p:nvSpPr>
        <p:spPr>
          <a:xfrm>
            <a:off x="8735301" y="6131050"/>
            <a:ext cx="141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source: spreadprivacy.com</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are we trying to avoid?</a:t>
            </a:r>
            <a:endParaRPr/>
          </a:p>
        </p:txBody>
      </p:sp>
      <p:sp>
        <p:nvSpPr>
          <p:cNvPr id="264" name="Google Shape;264;p36"/>
          <p:cNvSpPr txBox="1"/>
          <p:nvPr>
            <p:ph idx="1" type="body"/>
          </p:nvPr>
        </p:nvSpPr>
        <p:spPr>
          <a:xfrm>
            <a:off x="845126" y="1381175"/>
            <a:ext cx="50364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Filter Bubble:  </a:t>
            </a:r>
            <a:r>
              <a:rPr lang="en-US"/>
              <a:t>It</a:t>
            </a:r>
            <a:r>
              <a:rPr b="1" lang="en-US"/>
              <a:t> </a:t>
            </a:r>
            <a:r>
              <a:rPr lang="en-US"/>
              <a:t>corresponds to intellectual isolation caused by personalized searches or algorithms to selectively assume the information an individual wants to see</a:t>
            </a:r>
            <a:endParaRPr/>
          </a:p>
        </p:txBody>
      </p:sp>
      <p:sp>
        <p:nvSpPr>
          <p:cNvPr id="265" name="Google Shape;265;p36"/>
          <p:cNvSpPr txBox="1"/>
          <p:nvPr>
            <p:ph idx="1" type="body"/>
          </p:nvPr>
        </p:nvSpPr>
        <p:spPr>
          <a:xfrm>
            <a:off x="6701851" y="1381175"/>
            <a:ext cx="50364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Echo Chamber: </a:t>
            </a:r>
            <a:r>
              <a:rPr lang="en-US"/>
              <a:t>It</a:t>
            </a:r>
            <a:r>
              <a:rPr b="1" lang="en-US"/>
              <a:t> </a:t>
            </a:r>
            <a:r>
              <a:rPr lang="en-US"/>
              <a:t>refers to an information bubble around a user, where the user is only exposed to articles that reinforce their existing beliefs.</a:t>
            </a:r>
            <a:endParaRPr/>
          </a:p>
        </p:txBody>
      </p:sp>
      <p:sp>
        <p:nvSpPr>
          <p:cNvPr id="266" name="Google Shape;266;p36"/>
          <p:cNvSpPr txBox="1"/>
          <p:nvPr/>
        </p:nvSpPr>
        <p:spPr>
          <a:xfrm>
            <a:off x="398025"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
        <p:nvSpPr>
          <p:cNvPr id="267" name="Google Shape;267;p36"/>
          <p:cNvSpPr txBox="1"/>
          <p:nvPr/>
        </p:nvSpPr>
        <p:spPr>
          <a:xfrm>
            <a:off x="398025" y="4174425"/>
            <a:ext cx="11678100" cy="12189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Clr>
                <a:schemeClr val="dk1"/>
              </a:buClr>
              <a:buSzPts val="1100"/>
              <a:buFont typeface="Arial"/>
              <a:buNone/>
            </a:pPr>
            <a:r>
              <a:rPr lang="en-US" sz="2400">
                <a:solidFill>
                  <a:srgbClr val="757575"/>
                </a:solidFill>
                <a:highlight>
                  <a:srgbClr val="FFFFFF"/>
                </a:highlight>
              </a:rPr>
              <a:t>“A lot of times, people don’t know what they want until you show it to them” — Steve Jobs</a:t>
            </a:r>
            <a:endParaRPr sz="2400">
              <a:solidFill>
                <a:srgbClr val="FF0000"/>
              </a:solidFill>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Collection</a:t>
            </a:r>
            <a:endParaRPr/>
          </a:p>
        </p:txBody>
      </p:sp>
      <p:sp>
        <p:nvSpPr>
          <p:cNvPr id="274" name="Google Shape;274;p37"/>
          <p:cNvSpPr txBox="1"/>
          <p:nvPr>
            <p:ph idx="1" type="body"/>
          </p:nvPr>
        </p:nvSpPr>
        <p:spPr>
          <a:xfrm>
            <a:off x="536975" y="1274650"/>
            <a:ext cx="11123100" cy="5223900"/>
          </a:xfrm>
          <a:prstGeom prst="rect">
            <a:avLst/>
          </a:prstGeom>
        </p:spPr>
        <p:txBody>
          <a:bodyPr anchorCtr="0" anchor="t" bIns="45700" lIns="91425" spcFirstLastPara="1" rIns="91425" wrap="square" tIns="45700">
            <a:noAutofit/>
          </a:bodyPr>
          <a:lstStyle/>
          <a:p>
            <a:pPr indent="-384175" lvl="0" marL="457200" rtl="0" algn="l">
              <a:spcBef>
                <a:spcPts val="1000"/>
              </a:spcBef>
              <a:spcAft>
                <a:spcPts val="0"/>
              </a:spcAft>
              <a:buSzPts val="2450"/>
              <a:buChar char="●"/>
            </a:pPr>
            <a:r>
              <a:rPr lang="en-US" sz="2450"/>
              <a:t>Why an existing </a:t>
            </a:r>
            <a:r>
              <a:rPr b="1" lang="en-US" sz="2450"/>
              <a:t>BBC Dataset</a:t>
            </a:r>
            <a:r>
              <a:rPr lang="en-US" sz="2450"/>
              <a:t> </a:t>
            </a:r>
            <a:r>
              <a:rPr lang="en-US" sz="2450"/>
              <a:t>didn't</a:t>
            </a:r>
            <a:r>
              <a:rPr lang="en-US" sz="2450"/>
              <a:t> work?</a:t>
            </a:r>
            <a:endParaRPr sz="2450"/>
          </a:p>
          <a:p>
            <a:pPr indent="-384175" lvl="0" marL="914400" rtl="0" algn="l">
              <a:spcBef>
                <a:spcPts val="0"/>
              </a:spcBef>
              <a:spcAft>
                <a:spcPts val="0"/>
              </a:spcAft>
              <a:buSzPts val="2450"/>
              <a:buChar char="-"/>
            </a:pPr>
            <a:r>
              <a:rPr lang="en-US" sz="2450"/>
              <a:t>Old  : Less relevant news</a:t>
            </a:r>
            <a:endParaRPr sz="2450"/>
          </a:p>
          <a:p>
            <a:pPr indent="-384175" lvl="0" marL="914400" rtl="0" algn="l">
              <a:spcBef>
                <a:spcPts val="0"/>
              </a:spcBef>
              <a:spcAft>
                <a:spcPts val="0"/>
              </a:spcAft>
              <a:buSzPts val="2450"/>
              <a:buChar char="-"/>
            </a:pPr>
            <a:r>
              <a:rPr lang="en-US" sz="2450"/>
              <a:t>Many links missing</a:t>
            </a:r>
            <a:endParaRPr sz="2450"/>
          </a:p>
          <a:p>
            <a:pPr indent="-384175" lvl="0" marL="914400" rtl="0" algn="l">
              <a:spcBef>
                <a:spcPts val="0"/>
              </a:spcBef>
              <a:spcAft>
                <a:spcPts val="0"/>
              </a:spcAft>
              <a:buSzPts val="2450"/>
              <a:buChar char="-"/>
            </a:pPr>
            <a:r>
              <a:rPr lang="en-US" sz="2450"/>
              <a:t>Journalism/Writing styles have changed.</a:t>
            </a:r>
            <a:endParaRPr sz="2450"/>
          </a:p>
          <a:p>
            <a:pPr indent="-384175" lvl="0" marL="914400" rtl="0" algn="l">
              <a:spcBef>
                <a:spcPts val="0"/>
              </a:spcBef>
              <a:spcAft>
                <a:spcPts val="0"/>
              </a:spcAft>
              <a:buClr>
                <a:srgbClr val="FF0000"/>
              </a:buClr>
              <a:buSzPts val="2450"/>
              <a:buChar char="-"/>
            </a:pPr>
            <a:r>
              <a:rPr b="1" lang="en-US" sz="2450">
                <a:solidFill>
                  <a:srgbClr val="FF0000"/>
                </a:solidFill>
              </a:rPr>
              <a:t>No stratified sampling!</a:t>
            </a:r>
            <a:endParaRPr b="1" sz="2450">
              <a:solidFill>
                <a:srgbClr val="FF0000"/>
              </a:solidFill>
            </a:endParaRPr>
          </a:p>
          <a:p>
            <a:pPr indent="0" lvl="0" marL="1371600" rtl="0" algn="l">
              <a:spcBef>
                <a:spcPts val="1000"/>
              </a:spcBef>
              <a:spcAft>
                <a:spcPts val="0"/>
              </a:spcAft>
              <a:buNone/>
            </a:pPr>
            <a:r>
              <a:t/>
            </a:r>
            <a:endParaRPr b="1" sz="2450">
              <a:solidFill>
                <a:srgbClr val="FF0000"/>
              </a:solidFill>
            </a:endParaRPr>
          </a:p>
          <a:p>
            <a:pPr indent="0" lvl="0" marL="0" rtl="0" algn="l">
              <a:spcBef>
                <a:spcPts val="1000"/>
              </a:spcBef>
              <a:spcAft>
                <a:spcPts val="0"/>
              </a:spcAft>
              <a:buNone/>
            </a:pPr>
            <a:r>
              <a:rPr lang="en-US" sz="2450">
                <a:solidFill>
                  <a:srgbClr val="595959"/>
                </a:solidFill>
                <a:highlight>
                  <a:srgbClr val="FFFFFF"/>
                </a:highlight>
                <a:latin typeface="Arial"/>
                <a:ea typeface="Arial"/>
                <a:cs typeface="Arial"/>
                <a:sym typeface="Arial"/>
              </a:rPr>
              <a:t>“</a:t>
            </a:r>
            <a:r>
              <a:rPr i="1" lang="en-US" sz="2450">
                <a:solidFill>
                  <a:srgbClr val="595959"/>
                </a:solidFill>
                <a:highlight>
                  <a:srgbClr val="FFFFFF"/>
                </a:highlight>
                <a:latin typeface="Arial"/>
                <a:ea typeface="Arial"/>
                <a:cs typeface="Arial"/>
                <a:sym typeface="Arial"/>
              </a:rPr>
              <a:t>We shape our </a:t>
            </a:r>
            <a:r>
              <a:rPr i="1" lang="en-US" sz="2450" strike="sngStrike">
                <a:solidFill>
                  <a:srgbClr val="595959"/>
                </a:solidFill>
                <a:highlight>
                  <a:srgbClr val="FFFFFF"/>
                </a:highlight>
                <a:latin typeface="Arial"/>
                <a:ea typeface="Arial"/>
                <a:cs typeface="Arial"/>
                <a:sym typeface="Arial"/>
              </a:rPr>
              <a:t>buildings</a:t>
            </a:r>
            <a:r>
              <a:rPr i="1" lang="en-US" sz="2450">
                <a:solidFill>
                  <a:srgbClr val="595959"/>
                </a:solidFill>
                <a:highlight>
                  <a:srgbClr val="FFFFFF"/>
                </a:highlight>
                <a:latin typeface="Arial"/>
                <a:ea typeface="Arial"/>
                <a:cs typeface="Arial"/>
                <a:sym typeface="Arial"/>
              </a:rPr>
              <a:t> </a:t>
            </a:r>
            <a:r>
              <a:rPr b="1" i="1" lang="en-US" sz="2450">
                <a:solidFill>
                  <a:srgbClr val="FF0000"/>
                </a:solidFill>
                <a:highlight>
                  <a:srgbClr val="FFFFFF"/>
                </a:highlight>
                <a:latin typeface="Arial"/>
                <a:ea typeface="Arial"/>
                <a:cs typeface="Arial"/>
                <a:sym typeface="Arial"/>
              </a:rPr>
              <a:t>dataset</a:t>
            </a:r>
            <a:r>
              <a:rPr i="1" lang="en-US" sz="2450">
                <a:solidFill>
                  <a:srgbClr val="595959"/>
                </a:solidFill>
                <a:highlight>
                  <a:srgbClr val="FFFFFF"/>
                </a:highlight>
                <a:latin typeface="Arial"/>
                <a:ea typeface="Arial"/>
                <a:cs typeface="Arial"/>
                <a:sym typeface="Arial"/>
              </a:rPr>
              <a:t>; thereafter, they shape us</a:t>
            </a:r>
            <a:r>
              <a:rPr lang="en-US" sz="2450">
                <a:solidFill>
                  <a:srgbClr val="595959"/>
                </a:solidFill>
                <a:highlight>
                  <a:srgbClr val="FFFFFF"/>
                </a:highlight>
                <a:latin typeface="Arial"/>
                <a:ea typeface="Arial"/>
                <a:cs typeface="Arial"/>
                <a:sym typeface="Arial"/>
              </a:rPr>
              <a:t>.” ~ Winston Churchill</a:t>
            </a:r>
            <a:endParaRPr sz="2450">
              <a:solidFill>
                <a:srgbClr val="59595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50">
              <a:solidFill>
                <a:srgbClr val="595959"/>
              </a:solidFill>
              <a:highlight>
                <a:srgbClr val="FFFFFF"/>
              </a:highlight>
              <a:latin typeface="Arial"/>
              <a:ea typeface="Arial"/>
              <a:cs typeface="Arial"/>
              <a:sym typeface="Arial"/>
            </a:endParaRPr>
          </a:p>
          <a:p>
            <a:pPr indent="-384175" lvl="0" marL="457200" rtl="0" algn="l">
              <a:spcBef>
                <a:spcPts val="1000"/>
              </a:spcBef>
              <a:spcAft>
                <a:spcPts val="0"/>
              </a:spcAft>
              <a:buSzPts val="2450"/>
              <a:buFont typeface="Arial"/>
              <a:buChar char="●"/>
            </a:pPr>
            <a:r>
              <a:rPr lang="en-US" sz="2450">
                <a:highlight>
                  <a:srgbClr val="FFFFFF"/>
                </a:highlight>
                <a:latin typeface="Arial"/>
                <a:ea typeface="Arial"/>
                <a:cs typeface="Arial"/>
                <a:sym typeface="Arial"/>
              </a:rPr>
              <a:t>inShorts API saved us!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curated recent news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equal distribution of categories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extracted </a:t>
            </a:r>
            <a:r>
              <a:rPr lang="en-US" sz="2450">
                <a:highlight>
                  <a:srgbClr val="FFFFFF"/>
                </a:highlight>
                <a:latin typeface="Arial"/>
                <a:ea typeface="Arial"/>
                <a:cs typeface="Arial"/>
                <a:sym typeface="Arial"/>
              </a:rPr>
              <a:t>similar features</a:t>
            </a:r>
            <a:endParaRPr sz="2450">
              <a:highlight>
                <a:srgbClr val="FFFFFF"/>
              </a:highlight>
              <a:latin typeface="Arial"/>
              <a:ea typeface="Arial"/>
              <a:cs typeface="Arial"/>
              <a:sym typeface="Arial"/>
            </a:endParaRPr>
          </a:p>
          <a:p>
            <a:pPr indent="-384175" lvl="0" marL="914400" rtl="0" algn="l">
              <a:spcBef>
                <a:spcPts val="0"/>
              </a:spcBef>
              <a:spcAft>
                <a:spcPts val="0"/>
              </a:spcAft>
              <a:buClr>
                <a:srgbClr val="FF0000"/>
              </a:buClr>
              <a:buSzPts val="2450"/>
              <a:buFont typeface="Arial"/>
              <a:buChar char="-"/>
            </a:pPr>
            <a:r>
              <a:rPr b="1" lang="en-US" sz="2450">
                <a:solidFill>
                  <a:srgbClr val="FF0000"/>
                </a:solidFill>
                <a:highlight>
                  <a:srgbClr val="FFFFFF"/>
                </a:highlight>
                <a:latin typeface="Arial"/>
                <a:ea typeface="Arial"/>
                <a:cs typeface="Arial"/>
                <a:sym typeface="Arial"/>
              </a:rPr>
              <a:t>got a chance to fix a bug also!</a:t>
            </a:r>
            <a:endParaRPr b="1" sz="2450">
              <a:solidFill>
                <a:srgbClr val="FF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Cleaning &amp; Pre-processing</a:t>
            </a:r>
            <a:endParaRPr/>
          </a:p>
        </p:txBody>
      </p:sp>
      <p:sp>
        <p:nvSpPr>
          <p:cNvPr id="281" name="Google Shape;281;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b="1" lang="en-US"/>
              <a:t>Duplicate Removal</a:t>
            </a:r>
            <a:endParaRPr b="1"/>
          </a:p>
          <a:p>
            <a:pPr indent="0" lvl="0" marL="457200" rtl="0" algn="l">
              <a:spcBef>
                <a:spcPts val="1000"/>
              </a:spcBef>
              <a:spcAft>
                <a:spcPts val="0"/>
              </a:spcAft>
              <a:buNone/>
            </a:pPr>
            <a:r>
              <a:t/>
            </a:r>
            <a:endParaRPr b="1"/>
          </a:p>
          <a:p>
            <a:pPr indent="-342900" lvl="0" marL="457200" rtl="0" algn="l">
              <a:spcBef>
                <a:spcPts val="1000"/>
              </a:spcBef>
              <a:spcAft>
                <a:spcPts val="0"/>
              </a:spcAft>
              <a:buSzPts val="1800"/>
              <a:buChar char="●"/>
            </a:pPr>
            <a:r>
              <a:rPr b="1" lang="en-US"/>
              <a:t>Topic Modelling :</a:t>
            </a:r>
            <a:r>
              <a:rPr lang="en-US"/>
              <a:t> </a:t>
            </a:r>
            <a:r>
              <a:rPr lang="en-US"/>
              <a:t>Latent Dirichlet Allocation (LDA)</a:t>
            </a:r>
            <a:endParaRPr/>
          </a:p>
          <a:p>
            <a:pPr indent="-342900" lvl="0" marL="914400" rtl="0" algn="l">
              <a:spcBef>
                <a:spcPts val="0"/>
              </a:spcBef>
              <a:spcAft>
                <a:spcPts val="0"/>
              </a:spcAft>
              <a:buSzPts val="1800"/>
              <a:buChar char="-"/>
            </a:pPr>
            <a:r>
              <a:rPr lang="en-US"/>
              <a:t>extracted sub-categories for a category</a:t>
            </a:r>
            <a:endParaRPr/>
          </a:p>
          <a:p>
            <a:pPr indent="0" lvl="0" marL="1371600" rtl="0" algn="l">
              <a:spcBef>
                <a:spcPts val="1000"/>
              </a:spcBef>
              <a:spcAft>
                <a:spcPts val="0"/>
              </a:spcAft>
              <a:buNone/>
            </a:pPr>
            <a:r>
              <a:t/>
            </a:r>
            <a:endParaRPr/>
          </a:p>
          <a:p>
            <a:pPr indent="-342900" lvl="0" marL="457200" rtl="0" algn="l">
              <a:spcBef>
                <a:spcPts val="1000"/>
              </a:spcBef>
              <a:spcAft>
                <a:spcPts val="0"/>
              </a:spcAft>
              <a:buSzPts val="1800"/>
              <a:buChar char="●"/>
            </a:pPr>
            <a:r>
              <a:rPr b="1" lang="en-US"/>
              <a:t>Sentiment Analysis</a:t>
            </a:r>
            <a:endParaRPr b="1"/>
          </a:p>
          <a:p>
            <a:pPr indent="-342900" lvl="0" marL="914400" rtl="0" algn="l">
              <a:spcBef>
                <a:spcPts val="0"/>
              </a:spcBef>
              <a:spcAft>
                <a:spcPts val="0"/>
              </a:spcAft>
              <a:buSzPts val="1800"/>
              <a:buChar char="-"/>
            </a:pPr>
            <a:r>
              <a:rPr lang="en-US"/>
              <a:t>Web Scraping </a:t>
            </a:r>
            <a:endParaRPr/>
          </a:p>
          <a:p>
            <a:pPr indent="-342900" lvl="0" marL="914400" rtl="0" algn="l">
              <a:spcBef>
                <a:spcPts val="0"/>
              </a:spcBef>
              <a:spcAft>
                <a:spcPts val="0"/>
              </a:spcAft>
              <a:buSzPts val="1800"/>
              <a:buChar char="-"/>
            </a:pPr>
            <a:r>
              <a:rPr lang="en-US"/>
              <a:t>Extracted features on the entire news article text: </a:t>
            </a:r>
            <a:endParaRPr/>
          </a:p>
          <a:p>
            <a:pPr indent="-355600" lvl="1" marL="1828800" rtl="0" algn="l">
              <a:spcBef>
                <a:spcPts val="0"/>
              </a:spcBef>
              <a:spcAft>
                <a:spcPts val="0"/>
              </a:spcAft>
              <a:buSzPts val="2000"/>
              <a:buChar char="-"/>
            </a:pPr>
            <a:r>
              <a:rPr lang="en-US" sz="2600"/>
              <a:t>Subjectivity </a:t>
            </a:r>
            <a:endParaRPr sz="2600"/>
          </a:p>
          <a:p>
            <a:pPr indent="-355600" lvl="1" marL="1828800" rtl="0" algn="l">
              <a:spcBef>
                <a:spcPts val="0"/>
              </a:spcBef>
              <a:spcAft>
                <a:spcPts val="0"/>
              </a:spcAft>
              <a:buSzPts val="2000"/>
              <a:buChar char="-"/>
            </a:pPr>
            <a:r>
              <a:rPr lang="en-US" sz="2600"/>
              <a:t>Polarity / </a:t>
            </a:r>
            <a:r>
              <a:rPr lang="en-US" sz="2800"/>
              <a:t>Stance (Polarisation)</a:t>
            </a:r>
            <a:endParaRPr sz="2600"/>
          </a:p>
          <a:p>
            <a:pPr indent="-355600" lvl="1" marL="1828800" rtl="0" algn="l">
              <a:spcBef>
                <a:spcPts val="0"/>
              </a:spcBef>
              <a:spcAft>
                <a:spcPts val="0"/>
              </a:spcAft>
              <a:buSzPts val="2000"/>
              <a:buChar char="-"/>
            </a:pPr>
            <a:r>
              <a:rPr lang="en-US" sz="2600"/>
              <a:t>Sentiment </a:t>
            </a:r>
            <a:endParaRPr sz="2600"/>
          </a:p>
          <a:p>
            <a:pPr indent="0" lvl="0" marL="0" rtl="0" algn="l">
              <a:spcBef>
                <a:spcPts val="1000"/>
              </a:spcBef>
              <a:spcAft>
                <a:spcPts val="0"/>
              </a:spcAft>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88" name="Google Shape;288;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b="1" lang="en-US">
                <a:solidFill>
                  <a:srgbClr val="FF0000"/>
                </a:solidFill>
              </a:rPr>
              <a:t>Initial</a:t>
            </a:r>
            <a:r>
              <a:rPr lang="en-US"/>
              <a:t> similarity based recommendation using already existing columns</a:t>
            </a:r>
            <a:endParaRPr/>
          </a:p>
          <a:p>
            <a:pPr indent="-342900" lvl="0" marL="914400" rtl="0" algn="l">
              <a:spcBef>
                <a:spcPts val="0"/>
              </a:spcBef>
              <a:spcAft>
                <a:spcPts val="0"/>
              </a:spcAft>
              <a:buSzPts val="1800"/>
              <a:buChar char="-"/>
            </a:pPr>
            <a:r>
              <a:rPr b="1" lang="en-US"/>
              <a:t>Tf-Idf :</a:t>
            </a:r>
            <a:r>
              <a:rPr lang="en-US"/>
              <a:t> vector representation of articles</a:t>
            </a:r>
            <a:endParaRPr/>
          </a:p>
          <a:p>
            <a:pPr indent="-342900" lvl="0" marL="914400" rtl="0" algn="l">
              <a:spcBef>
                <a:spcPts val="0"/>
              </a:spcBef>
              <a:spcAft>
                <a:spcPts val="0"/>
              </a:spcAft>
              <a:buSzPts val="1800"/>
              <a:buChar char="-"/>
            </a:pPr>
            <a:r>
              <a:rPr b="1" lang="en-US"/>
              <a:t>Cosine Similarity :</a:t>
            </a:r>
            <a:r>
              <a:rPr lang="en-US"/>
              <a:t> for recommendation </a:t>
            </a:r>
            <a:endParaRPr/>
          </a:p>
          <a:p>
            <a:pPr indent="0" lvl="0" marL="0" rtl="0" algn="l">
              <a:spcBef>
                <a:spcPts val="1000"/>
              </a:spcBef>
              <a:spcAft>
                <a:spcPts val="0"/>
              </a:spcAft>
              <a:buNone/>
            </a:pPr>
            <a:r>
              <a:rPr lang="en-US"/>
              <a:t>	</a:t>
            </a:r>
            <a:r>
              <a:rPr b="1" lang="en-US"/>
              <a:t>E.g.:</a:t>
            </a:r>
            <a:r>
              <a:rPr lang="en-US"/>
              <a:t> Category, Headline &amp; Short Description</a:t>
            </a:r>
            <a:br>
              <a:rPr lang="en-US"/>
            </a:br>
            <a:endParaRPr/>
          </a:p>
          <a:p>
            <a:pPr indent="-342900" lvl="0" marL="457200" rtl="0" algn="l">
              <a:spcBef>
                <a:spcPts val="1000"/>
              </a:spcBef>
              <a:spcAft>
                <a:spcPts val="0"/>
              </a:spcAft>
              <a:buSzPts val="1800"/>
              <a:buChar char="●"/>
            </a:pPr>
            <a:r>
              <a:rPr b="1" lang="en-US">
                <a:solidFill>
                  <a:srgbClr val="FF0000"/>
                </a:solidFill>
              </a:rPr>
              <a:t>Diversification</a:t>
            </a:r>
            <a:r>
              <a:rPr lang="en-US"/>
              <a:t> based on the extracted columns</a:t>
            </a:r>
            <a:endParaRPr/>
          </a:p>
          <a:p>
            <a:pPr indent="0" lvl="0" marL="0" rtl="0" algn="l">
              <a:spcBef>
                <a:spcPts val="1000"/>
              </a:spcBef>
              <a:spcAft>
                <a:spcPts val="0"/>
              </a:spcAft>
              <a:buNone/>
            </a:pPr>
            <a:r>
              <a:rPr lang="en-US"/>
              <a:t>	  </a:t>
            </a:r>
            <a:r>
              <a:rPr b="1" lang="en-US"/>
              <a:t>-</a:t>
            </a:r>
            <a:r>
              <a:rPr lang="en-US"/>
              <a:t>	</a:t>
            </a:r>
            <a:r>
              <a:rPr b="1" lang="en-US"/>
              <a:t>0</a:t>
            </a:r>
            <a:r>
              <a:rPr lang="en-US"/>
              <a:t> &lt;= </a:t>
            </a:r>
            <a:r>
              <a:rPr b="1" lang="en-US"/>
              <a:t>Diversification Factor</a:t>
            </a:r>
            <a:r>
              <a:rPr lang="en-US"/>
              <a:t> &lt;= </a:t>
            </a:r>
            <a:r>
              <a:rPr b="1" lang="en-US"/>
              <a:t>1</a:t>
            </a:r>
            <a:endParaRPr b="1"/>
          </a:p>
          <a:p>
            <a:pPr indent="0" lvl="0" marL="0" rtl="0" algn="l">
              <a:spcBef>
                <a:spcPts val="1000"/>
              </a:spcBef>
              <a:spcAft>
                <a:spcPts val="0"/>
              </a:spcAft>
              <a:buNone/>
            </a:pPr>
            <a:r>
              <a:rPr b="1" lang="en-US"/>
              <a:t>	  - </a:t>
            </a:r>
            <a:r>
              <a:rPr b="1" lang="en-US">
                <a:solidFill>
                  <a:srgbClr val="FF0000"/>
                </a:solidFill>
              </a:rPr>
              <a:t> Sequential topic diversification </a:t>
            </a:r>
            <a:r>
              <a:rPr b="1" lang="en-US" u="sng">
                <a:solidFill>
                  <a:schemeClr val="hlink"/>
                </a:solidFill>
                <a:hlinkClick r:id="rId3"/>
              </a:rPr>
              <a:t>[1]</a:t>
            </a:r>
            <a:endParaRPr b="1">
              <a:solidFill>
                <a:srgbClr val="FF0000"/>
              </a:solidFill>
            </a:endParaRPr>
          </a:p>
          <a:p>
            <a:pPr indent="457200" lvl="0" marL="0" rtl="0" algn="l">
              <a:spcBef>
                <a:spcPts val="1000"/>
              </a:spcBef>
              <a:spcAft>
                <a:spcPts val="0"/>
              </a:spcAft>
              <a:buNone/>
            </a:pPr>
            <a:r>
              <a:rPr b="1" lang="en-US"/>
              <a:t>E.g.:</a:t>
            </a:r>
            <a:r>
              <a:rPr lang="en-US"/>
              <a:t> LDA Topic modelling, Subjectivity, Polarity &amp; Sentiment Analysis </a:t>
            </a:r>
            <a:endParaRPr/>
          </a:p>
          <a:p>
            <a:pPr indent="0" lvl="0" marL="914400" rtl="0" algn="l">
              <a:spcBef>
                <a:spcPts val="1000"/>
              </a:spcBef>
              <a:spcAft>
                <a:spcPts val="0"/>
              </a:spcAft>
              <a:buNone/>
            </a:pPr>
            <a:r>
              <a:rPr lang="en-US"/>
              <a:t>   (on scraped news 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295" name="Google Shape;295;p40"/>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Each point is a diversified list at a particular diversification factor.</a:t>
            </a:r>
            <a:endParaRPr/>
          </a:p>
        </p:txBody>
      </p:sp>
      <p:pic>
        <p:nvPicPr>
          <p:cNvPr id="296" name="Google Shape;296;p40"/>
          <p:cNvPicPr preferRelativeResize="0"/>
          <p:nvPr/>
        </p:nvPicPr>
        <p:blipFill>
          <a:blip r:embed="rId3">
            <a:alphaModFix/>
          </a:blip>
          <a:stretch>
            <a:fillRect/>
          </a:stretch>
        </p:blipFill>
        <p:spPr>
          <a:xfrm>
            <a:off x="2453075" y="1381175"/>
            <a:ext cx="6229600" cy="4582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03" name="Google Shape;303;p41"/>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2286000" rtl="0" algn="l">
              <a:spcBef>
                <a:spcPts val="1000"/>
              </a:spcBef>
              <a:spcAft>
                <a:spcPts val="0"/>
              </a:spcAft>
              <a:buNone/>
            </a:pPr>
            <a:r>
              <a:rPr lang="en-US"/>
              <a:t>The main category distribution has improved.</a:t>
            </a:r>
            <a:endParaRPr/>
          </a:p>
        </p:txBody>
      </p:sp>
      <p:pic>
        <p:nvPicPr>
          <p:cNvPr id="304" name="Google Shape;304;p41"/>
          <p:cNvPicPr preferRelativeResize="0"/>
          <p:nvPr/>
        </p:nvPicPr>
        <p:blipFill>
          <a:blip r:embed="rId3">
            <a:alphaModFix/>
          </a:blip>
          <a:stretch>
            <a:fillRect/>
          </a:stretch>
        </p:blipFill>
        <p:spPr>
          <a:xfrm>
            <a:off x="1909125" y="1288738"/>
            <a:ext cx="8561051" cy="428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11" name="Google Shape;311;p42"/>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457200" rtl="0" algn="l">
              <a:spcBef>
                <a:spcPts val="1000"/>
              </a:spcBef>
              <a:spcAft>
                <a:spcPts val="0"/>
              </a:spcAft>
              <a:buNone/>
            </a:pPr>
            <a:r>
              <a:rPr lang="en-US"/>
              <a:t>The sub-category distribution has a huge enhancement.</a:t>
            </a:r>
            <a:endParaRPr/>
          </a:p>
          <a:p>
            <a:pPr indent="0" lvl="0" marL="914400" rtl="0" algn="l">
              <a:spcBef>
                <a:spcPts val="1000"/>
              </a:spcBef>
              <a:spcAft>
                <a:spcPts val="0"/>
              </a:spcAft>
              <a:buNone/>
            </a:pPr>
            <a:r>
              <a:rPr lang="en-US"/>
              <a:t>User preference has been preserved to some extent!!</a:t>
            </a:r>
            <a:endParaRPr/>
          </a:p>
        </p:txBody>
      </p:sp>
      <p:pic>
        <p:nvPicPr>
          <p:cNvPr id="312" name="Google Shape;312;p42"/>
          <p:cNvPicPr preferRelativeResize="0"/>
          <p:nvPr/>
        </p:nvPicPr>
        <p:blipFill>
          <a:blip r:embed="rId3">
            <a:alphaModFix/>
          </a:blip>
          <a:stretch>
            <a:fillRect/>
          </a:stretch>
        </p:blipFill>
        <p:spPr>
          <a:xfrm>
            <a:off x="441150" y="1358200"/>
            <a:ext cx="11222377" cy="381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_IIIT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